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67" r:id="rId4"/>
    <p:sldId id="258" r:id="rId5"/>
    <p:sldId id="269" r:id="rId6"/>
    <p:sldId id="271" r:id="rId7"/>
    <p:sldId id="291" r:id="rId8"/>
    <p:sldId id="272" r:id="rId9"/>
    <p:sldId id="277" r:id="rId10"/>
    <p:sldId id="276" r:id="rId11"/>
    <p:sldId id="266" r:id="rId12"/>
    <p:sldId id="280" r:id="rId13"/>
    <p:sldId id="281" r:id="rId14"/>
    <p:sldId id="283" r:id="rId15"/>
    <p:sldId id="284" r:id="rId16"/>
    <p:sldId id="285" r:id="rId17"/>
    <p:sldId id="286" r:id="rId18"/>
    <p:sldId id="278" r:id="rId19"/>
    <p:sldId id="287" r:id="rId20"/>
    <p:sldId id="288" r:id="rId21"/>
    <p:sldId id="289" r:id="rId22"/>
    <p:sldId id="262" r:id="rId23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 varScale="1">
        <p:scale>
          <a:sx n="91" d="100"/>
          <a:sy n="91" d="100"/>
        </p:scale>
        <p:origin x="-714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0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24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5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6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441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rmAutofit/>
          </a:bodyPr>
          <a:lstStyle>
            <a:lvl1pPr marL="457189" lvl="0" indent="-311142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8" lvl="1" indent="-298442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2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2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2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132" lvl="5" indent="-298442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2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2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2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0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34250"/>
            <a:ext cx="6858000" cy="978750"/>
          </a:xfrm>
        </p:spPr>
        <p:txBody>
          <a:bodyPr anchor="b"/>
          <a:lstStyle>
            <a:lvl1pPr algn="ctr">
              <a:defRPr sz="45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464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50" y="47442"/>
            <a:ext cx="7757100" cy="994172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50" y="1525500"/>
            <a:ext cx="7886700" cy="30734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3379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9868787-4D25-4920-AC06-C685BEA5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50" y="47442"/>
            <a:ext cx="7757100" cy="994172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703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9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2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3336750"/>
            <a:ext cx="9144000" cy="9787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ФРОЛОВА </a:t>
            </a:r>
            <a:r>
              <a:rPr lang="ru-RU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МАРИЯ АНДРЕЕВНА, </a:t>
            </a:r>
            <a:br>
              <a:rPr lang="ru-RU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  <a:br>
              <a:rPr lang="ru-RU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Потьминская</a:t>
            </a:r>
            <a:r>
              <a:rPr lang="ru-RU" sz="240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СОШ»</a:t>
            </a:r>
          </a:p>
        </p:txBody>
      </p:sp>
    </p:spTree>
    <p:extLst>
      <p:ext uri="{BB962C8B-B14F-4D97-AF65-F5344CB8AC3E}">
        <p14:creationId xmlns:p14="http://schemas.microsoft.com/office/powerpoint/2010/main" xmlns="" val="11178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7000" y="951750"/>
            <a:ext cx="8261999" cy="472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большой по площади </a:t>
            </a:r>
            <a:br>
              <a:rPr lang="ru-RU" sz="3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район Мордовии – </a:t>
            </a:r>
            <a:br>
              <a:rPr lang="ru-RU" sz="3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Зубово</a:t>
            </a:r>
            <a:r>
              <a:rPr lang="ru-RU" sz="3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Полянский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upload.wikimedia.org/wikipedia/commons/4/49/Mordovia._Russia._%D0%9C%D0%BE%D1%80%D0%B4%D0%BE%D0%B2%D0%B8%D1%8F._%D0%A0%D0%BE%D1%81%D1%81%D0%B8%D1%8F_-_panoramio.jpg"/>
          <p:cNvPicPr>
            <a:picLocks noChangeAspect="1" noChangeArrowheads="1"/>
          </p:cNvPicPr>
          <p:nvPr/>
        </p:nvPicPr>
        <p:blipFill>
          <a:blip r:embed="rId3" cstate="print"/>
          <a:srcRect l="27530" t="14005" r="14116" b="23876"/>
          <a:stretch>
            <a:fillRect/>
          </a:stretch>
        </p:blipFill>
        <p:spPr bwMode="auto">
          <a:xfrm>
            <a:off x="246993" y="1547192"/>
            <a:ext cx="4511467" cy="320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s://im3.turbina.ru/photos.4/8/5/2/9/2/2629258/big.photo/Pokrovskiy-khram.jpg"/>
          <p:cNvPicPr>
            <a:picLocks noChangeAspect="1" noChangeArrowheads="1"/>
          </p:cNvPicPr>
          <p:nvPr/>
        </p:nvPicPr>
        <p:blipFill>
          <a:blip r:embed="rId4" cstate="print"/>
          <a:srcRect l="3023" r="5038"/>
          <a:stretch>
            <a:fillRect/>
          </a:stretch>
        </p:blipFill>
        <p:spPr bwMode="auto">
          <a:xfrm>
            <a:off x="4617720" y="1584379"/>
            <a:ext cx="4263390" cy="309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https://phototowns.ru/wp-content/uploads/2019/10/n19_1499.jpg"/>
          <p:cNvPicPr>
            <a:picLocks noChangeAspect="1" noChangeArrowheads="1"/>
          </p:cNvPicPr>
          <p:nvPr/>
        </p:nvPicPr>
        <p:blipFill>
          <a:blip r:embed="rId5" cstate="print"/>
          <a:srcRect t="9019" b="9310"/>
          <a:stretch>
            <a:fillRect/>
          </a:stretch>
        </p:blipFill>
        <p:spPr bwMode="auto">
          <a:xfrm>
            <a:off x="1828800" y="1477340"/>
            <a:ext cx="5749290" cy="352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85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0"/>
            <a:ext cx="7757100" cy="994172"/>
          </a:xfrm>
        </p:spPr>
        <p:txBody>
          <a:bodyPr>
            <a:noAutofit/>
          </a:bodyPr>
          <a:lstStyle/>
          <a:p>
            <a:pPr algn="ctr"/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sz="2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000" y="1041750"/>
            <a:ext cx="7886700" cy="30734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Расстояние от станции Зубова Поляна  до ближайшей станции Потьма по железной дороге составляет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км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расстояние по железной дороге от станции Зубова Поляны до столицы Мордовии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30,6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раза больше. Чему равно расстояние до г. Саранск по железной дороге?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pp.userapi.com/c35/v35811/36/pNE-Pdqas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000" y="3066750"/>
            <a:ext cx="2769000" cy="207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86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ндрей\Downloads\2022-03-12_15-32-22.png"/>
          <p:cNvPicPr>
            <a:picLocks noChangeAspect="1" noChangeArrowheads="1"/>
          </p:cNvPicPr>
          <p:nvPr/>
        </p:nvPicPr>
        <p:blipFill>
          <a:blip r:embed="rId3" cstate="print"/>
          <a:srcRect t="6103"/>
          <a:stretch>
            <a:fillRect/>
          </a:stretch>
        </p:blipFill>
        <p:spPr bwMode="auto">
          <a:xfrm>
            <a:off x="0" y="469268"/>
            <a:ext cx="9144000" cy="4204965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1156771" y="2732183"/>
            <a:ext cx="187287" cy="2644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391338" y="2991710"/>
            <a:ext cx="459496" cy="59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830177" y="2831335"/>
            <a:ext cx="395230" cy="1475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224948" y="2855835"/>
            <a:ext cx="485201" cy="41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740904" y="2942134"/>
            <a:ext cx="321785" cy="208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38360" y="3173488"/>
            <a:ext cx="485201" cy="41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45135" y="3183875"/>
            <a:ext cx="332802" cy="447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13\Downloads\shkola-e1441358700131-400x2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401" y="1707614"/>
            <a:ext cx="1158597" cy="77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10087 C -0.02083 0.1203 -0.01736 0.13973 -0.01215 0.15639 C -0.00694 0.17305 -0.00347 0.19618 0.00712 0.20142 C 0.01771 0.20667 0.04271 0.19495 0.05174 0.18847 C 0.06077 0.18199 0.05573 0.16996 0.06129 0.16287 C 0.06684 0.15577 0.07761 0.14806 0.08542 0.1459 C 0.09323 0.14374 0.10105 0.14714 0.10834 0.14991 C 0.11563 0.15269 0.1224 0.16009 0.12882 0.16287 C 0.13525 0.16564 0.14046 0.16318 0.14688 0.16719 C 0.1533 0.1712 0.16268 0.18014 0.16684 0.18631 C 0.17205 0.19248 0.17188 0.19926 0.17466 0.20358 C 0.17657 0.2079 0.18143 0.20913 0.18421 0.21222 C 0.18629 0.2153 0.18646 0.21993 0.1915 0.22271 C 0.19514 0.22548 0.20174 0.22702 0.20591 0.22918 C 0.21007 0.23134 0.21389 0.23504 0.21684 0.23566 C 0.2198 0.23628 0.22153 0.23412 0.22396 0.2335 C 0.22639 0.23289 0.22761 0.23289 0.23125 0.23134 C 0.2349 0.2298 0.24028 0.22733 0.24566 0.22487 C 0.25105 0.2224 0.25938 0.21993 0.26372 0.21654 C 0.26806 0.21314 0.27049 0.20883 0.27223 0.20358 C 0.27396 0.19834 0.27309 0.18939 0.27466 0.18415 C 0.27622 0.17891 0.28004 0.17551 0.28177 0.1715 C 0.28351 0.16749 0.28438 0.16472 0.28542 0.16071 C 0.28646 0.1567 0.2875 0.15269 0.28785 0.14806 C 0.2882 0.14343 0.2882 0.14035 0.28785 0.13295 C 0.2875 0.12554 0.28525 0.10796 0.28542 0.10303 " pathEditMode="relative" rAng="0" ptsTypes="aaaaaaaaaaaaaaaaaaaaaaaaaA">
                                      <p:cBhvr>
                                        <p:cTn id="3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42"/>
            <a:ext cx="9144000" cy="994172"/>
          </a:xfrm>
        </p:spPr>
        <p:txBody>
          <a:bodyPr>
            <a:noAutofit/>
          </a:bodyPr>
          <a:lstStyle/>
          <a:p>
            <a:pPr lvl="0" algn="ctr"/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КОВЫЛКИНО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8733960" cy="954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3" descr="C:\Users\андрей\Downloads\2022-03-12_20-19-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472" y="1406165"/>
            <a:ext cx="4251131" cy="2815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андрей\Desktop\!Учитель года муниц этап\a450df7d-2b1f-5de8-898a-10b126b60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178" y="1403824"/>
            <a:ext cx="4440552" cy="2886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86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42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2</a:t>
            </a:r>
            <a:endParaRPr lang="ru-RU" sz="2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6" descr="C:\Users\андрей\Desktop\!Учитель года муниц этап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00" y="2706750"/>
            <a:ext cx="3957946" cy="2237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0" y="1018861"/>
            <a:ext cx="9143999" cy="20028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" marR="0" lvl="0" indent="360363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пределах Мордовии протяженность реки Мокша достигает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320 км. </a:t>
            </a:r>
          </a:p>
          <a:p>
            <a:pPr marL="3175" marR="0" lvl="0" indent="360363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Найдите общую протяженность реки, если известно, что она в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2,05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раз больше.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Мок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000" y="2733806"/>
            <a:ext cx="3820987" cy="211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86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ндрей\Downloads\2022-03-12_15-32-22.png"/>
          <p:cNvPicPr>
            <a:picLocks noChangeAspect="1" noChangeArrowheads="1"/>
          </p:cNvPicPr>
          <p:nvPr/>
        </p:nvPicPr>
        <p:blipFill>
          <a:blip r:embed="rId3" cstate="print"/>
          <a:srcRect t="5745"/>
          <a:stretch>
            <a:fillRect/>
          </a:stretch>
        </p:blipFill>
        <p:spPr bwMode="auto">
          <a:xfrm>
            <a:off x="0" y="450230"/>
            <a:ext cx="9144000" cy="4221009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866920" y="2941504"/>
            <a:ext cx="396608" cy="2313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72708" y="3171022"/>
            <a:ext cx="464545" cy="1230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57450" y="3292207"/>
            <a:ext cx="530646" cy="679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350525" y="3161841"/>
            <a:ext cx="444347" cy="150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824250" y="3062689"/>
            <a:ext cx="334179" cy="734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Picture 2" descr="C:\Users\13\Downloads\shkola-e1441358700131-400x2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7095" y="1972019"/>
            <a:ext cx="1158597" cy="77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398 C 0.00243 0.05369 0.00521 0.06788 0.01042 0.07806 C 0.01563 0.08824 0.02431 0.09472 0.03143 0.10028 C 0.03854 0.10521 0.04497 0.10706 0.05243 0.11015 C 0.05972 0.11324 0.07014 0.11694 0.0757 0.12002 C 0.08091 0.12311 0.08038 0.12805 0.0849 0.13021 C 0.08941 0.13237 0.0974 0.13175 0.10243 0.13237 C 0.10747 0.13267 0.11181 0.13391 0.11511 0.13422 C 0.11858 0.13453 0.11875 0.1336 0.12222 0.13422 C 0.12587 0.13514 0.13212 0.13854 0.13611 0.14039 C 0.14011 0.14224 0.14219 0.14409 0.1467 0.1444 C 0.15139 0.14502 0.15903 0.14409 0.16302 0.14255 C 0.16719 0.141 0.16823 0.13915 0.17136 0.13638 C 0.17431 0.1336 0.17882 0.12866 0.1816 0.12619 C 0.18472 0.12373 0.18611 0.12311 0.18993 0.12218 C 0.19358 0.12095 0.19983 0.12002 0.204 0.11817 C 0.20799 0.11663 0.21129 0.11416 0.21424 0.11231 C 0.21719 0.11046 0.21875 0.10922 0.22136 0.1083 C 0.22379 0.10737 0.22709 0.10768 0.22952 0.10614 C 0.23195 0.1046 0.23403 0.10182 0.23629 0.10028 C 0.23872 0.09843 0.24115 0.09781 0.24341 0.09596 C 0.24584 0.09441 0.24757 0.09287 0.25035 0.08979 C 0.25313 0.08701 0.25868 0.08207 0.26094 0.07806 C 0.26337 0.07405 0.26198 0.07035 0.26441 0.06572 C 0.26702 0.0614 0.27309 0.05399 0.27604 0.04998 C 0.279 0.04597 0.28073 0.04536 0.28195 0.04196 C 0.28316 0.03795 0.28212 0.0327 0.28316 0.02746 C 0.28403 0.02252 0.28577 0.01296 0.28681 0.00987 " pathEditMode="relative" rAng="0" ptsTypes="aaaaaaaaaaaaaaaaaaaaaaaaaaaA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42"/>
            <a:ext cx="9144000" cy="994172"/>
          </a:xfrm>
        </p:spPr>
        <p:txBody>
          <a:bodyPr>
            <a:noAutofit/>
          </a:bodyPr>
          <a:lstStyle/>
          <a:p>
            <a:pPr lvl="0" algn="ctr"/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РУЗАЕВКА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8733960" cy="954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1" descr="C:\Users\андрей\Desktop\!Учитель года муниц этап\5544248.jpg"/>
          <p:cNvPicPr>
            <a:picLocks noChangeAspect="1" noChangeArrowheads="1"/>
          </p:cNvPicPr>
          <p:nvPr/>
        </p:nvPicPr>
        <p:blipFill>
          <a:blip r:embed="rId2" cstate="print"/>
          <a:srcRect b="11268"/>
          <a:stretch>
            <a:fillRect/>
          </a:stretch>
        </p:blipFill>
        <p:spPr bwMode="auto">
          <a:xfrm>
            <a:off x="4453852" y="1503152"/>
            <a:ext cx="4354410" cy="289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андрей\Desktop\!Учитель года муниц этап\2914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10" y="1407787"/>
            <a:ext cx="4089135" cy="301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86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42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sz="2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62000" y="1266750"/>
            <a:ext cx="5024087" cy="34064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038" marR="0" lvl="0" indent="-460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89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Фирменный поезд «Мордовия» </a:t>
            </a:r>
          </a:p>
          <a:p>
            <a:pPr marL="46038" marR="0" lvl="0" indent="-460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89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№ 119-й  сообщением Саранск – Москва преодолевает расстояние </a:t>
            </a:r>
          </a:p>
          <a:p>
            <a:pPr marL="46038" marR="0" lvl="0" indent="-460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89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7,74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ч. </a:t>
            </a:r>
          </a:p>
          <a:p>
            <a:pPr marL="46038" marR="0" lvl="0" indent="-46038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88900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Средняя путевая скорость поезда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81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км/ч. Чему равно расстояние между двумя столицами?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" descr="C:\Users\андрей\Desktop\!Учитель года муниц этап\passazhir_poezda_saransk_moskva_grozilsya_iznasilovat_ves_va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000" y="1311750"/>
            <a:ext cx="3912859" cy="293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86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андрей\Desktop\!Учитель года муниц этап\f4b690d4-23c0-5e97-8a45-0433142093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40" y="906750"/>
            <a:ext cx="4413360" cy="292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cf2.ppt-online.org/files2/slide/9/9NxY1hfADZicnF8jm6rQ3uXLHqolkRUCKgTswJ/slide-0.jpg"/>
          <p:cNvPicPr>
            <a:picLocks noChangeAspect="1" noChangeArrowheads="1"/>
          </p:cNvPicPr>
          <p:nvPr/>
        </p:nvPicPr>
        <p:blipFill>
          <a:blip r:embed="rId4" cstate="print"/>
          <a:srcRect l="33622" t="21197" r="33689" b="16457"/>
          <a:stretch>
            <a:fillRect/>
          </a:stretch>
        </p:blipFill>
        <p:spPr bwMode="auto">
          <a:xfrm>
            <a:off x="5652000" y="231749"/>
            <a:ext cx="3285000" cy="469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85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ндрей\Downloads\2022-03-12_15-32-22.png"/>
          <p:cNvPicPr>
            <a:picLocks noChangeAspect="1" noChangeArrowheads="1"/>
          </p:cNvPicPr>
          <p:nvPr/>
        </p:nvPicPr>
        <p:blipFill>
          <a:blip r:embed="rId3" cstate="print"/>
          <a:srcRect t="5745"/>
          <a:stretch>
            <a:fillRect/>
          </a:stretch>
        </p:blipFill>
        <p:spPr bwMode="auto">
          <a:xfrm>
            <a:off x="0" y="450230"/>
            <a:ext cx="9144000" cy="4221009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6378765" y="2721166"/>
            <a:ext cx="341524" cy="154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674384" y="2522863"/>
            <a:ext cx="222175" cy="1854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8" name="Picture 2" descr="C:\Users\13\Downloads\shkola-e1441358700131-400x2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4367" y="1883884"/>
            <a:ext cx="1158597" cy="77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0.12465 C 0.04757 0.12558 0.05035 0.12743 0.05348 0.12187 C 0.05643 0.11725 0.06042 0.1012 0.0632 0.09627 C 0.06615 0.0904 0.06684 0.09349 0.07084 0.0904 C 0.07466 0.08763 0.0816 0.08207 0.08681 0.07744 C 0.09184 0.0722 0.09809 0.06541 0.10191 0.0614 C 0.10556 0.05739 0.10695 0.05492 0.10903 0.05122 C 0.11111 0.04752 0.11094 0.04505 0.11424 0.03826 C 0.11702 0.03147 0.12518 0.01759 0.12761 0.00926 C 0.13021 0.00092 0.12778 -0.00247 0.12761 -0.01173 C 0.12743 -0.02129 0.12691 -0.03487 0.12657 -0.04813 " pathEditMode="relative" rAng="0" ptsTypes="aaaaaaaaaaA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i.ytimg.com/vi/o6QNfVXQA0c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88" y="310494"/>
            <a:ext cx="8040024" cy="452251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3989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42"/>
            <a:ext cx="9144000" cy="994172"/>
          </a:xfrm>
        </p:spPr>
        <p:txBody>
          <a:bodyPr>
            <a:noAutofit/>
          </a:bodyPr>
          <a:lstStyle/>
          <a:p>
            <a:pPr lvl="0" algn="ctr"/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САРАНСК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8733960" cy="954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3" descr="C:\Users\андрей\Desktop\!Учитель года муниц этап\достоприм\q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531" y="1034862"/>
            <a:ext cx="5436938" cy="362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андрей\Desktop\!Учитель года муниц этап\достоприм\mNUtqDimJ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600" y="1222872"/>
            <a:ext cx="4157029" cy="311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андрей\Desktop\!Учитель года муниц этап\достоприм\77mdu-ar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368" y="1178802"/>
            <a:ext cx="4627084" cy="308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86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2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2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42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4</a:t>
            </a:r>
            <a:endParaRPr lang="ru-RU" sz="27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4" descr="C:\Users\андрей\Desktop\!Учитель года муниц этап\f_czQxLnJhZGlrYWwucnUvaTA5My8xNzEwLzFhLzM2YTAwNTAxZmIxMC5qcGc_X19pZD05OTI1OQ==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00" y="0"/>
            <a:ext cx="2881947" cy="199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42000" y="951750"/>
            <a:ext cx="589267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1150">
              <a:lnSpc>
                <a:spcPct val="115000"/>
              </a:lnSpc>
              <a:buClr>
                <a:srgbClr val="FFFFFF"/>
              </a:buClr>
              <a:buSzPts val="1300"/>
              <a:buFont typeface="Calibri"/>
              <a:buChar char="●"/>
            </a:pPr>
            <a:r>
              <a:rPr lang="ru-RU" sz="2700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Решив пример, Вы узнаете год основания  города.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29" y="2031750"/>
            <a:ext cx="86950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(810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0,02 + 0,21)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100 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(для учеников 1 ряда)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417000" y="4191750"/>
            <a:ext cx="1496756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1641 г.</a:t>
            </a:r>
          </a:p>
          <a:p>
            <a:endParaRPr lang="ru-RU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5870" y="2706750"/>
            <a:ext cx="63321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(0,1+ 0,04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4100)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(2 ряда)</a:t>
            </a:r>
          </a:p>
          <a:p>
            <a:endParaRPr lang="ru-RU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917000" y="3516750"/>
            <a:ext cx="66848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(0,33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5 - 0,009)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(3 ряда)</a:t>
            </a:r>
          </a:p>
          <a:p>
            <a:endParaRPr lang="ru-RU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797000" y="4101750"/>
            <a:ext cx="16049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586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727F95F-10AE-4660-879F-7AF1D00A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42"/>
            <a:ext cx="9144000" cy="99417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657000" y="1311750"/>
            <a:ext cx="2340000" cy="2925000"/>
            <a:chOff x="2495701" y="1280370"/>
            <a:chExt cx="1885324" cy="260763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870423C4-BC4A-4E53-9789-BE87F6C9359D}"/>
                </a:ext>
              </a:extLst>
            </p:cNvPr>
            <p:cNvSpPr/>
            <p:nvPr/>
          </p:nvSpPr>
          <p:spPr>
            <a:xfrm>
              <a:off x="2495701" y="1280370"/>
              <a:ext cx="1885324" cy="221162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1090514F-0932-4078-B368-38D91A30EFBB}"/>
                </a:ext>
              </a:extLst>
            </p:cNvPr>
            <p:cNvSpPr/>
            <p:nvPr/>
          </p:nvSpPr>
          <p:spPr>
            <a:xfrm>
              <a:off x="2704909" y="1489578"/>
              <a:ext cx="1464458" cy="179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873D33E4-22A2-4A45-BF2C-8809654A9A34}"/>
                </a:ext>
              </a:extLst>
            </p:cNvPr>
            <p:cNvSpPr/>
            <p:nvPr/>
          </p:nvSpPr>
          <p:spPr>
            <a:xfrm>
              <a:off x="2823232" y="2886789"/>
              <a:ext cx="1227812" cy="1001211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 уровень (оценка 3) </a:t>
              </a:r>
              <a:endPara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ый треугольник 15">
              <a:extLst>
                <a:ext uri="{FF2B5EF4-FFF2-40B4-BE49-F238E27FC236}">
                  <a16:creationId xmlns:a16="http://schemas.microsoft.com/office/drawing/2014/main" xmlns="" id="{A27FAC6A-A25B-4ABC-A5A5-AD84F81680F3}"/>
                </a:ext>
              </a:extLst>
            </p:cNvPr>
            <p:cNvSpPr/>
            <p:nvPr/>
          </p:nvSpPr>
          <p:spPr>
            <a:xfrm rot="16200000" flipH="1">
              <a:off x="2461466" y="3526233"/>
              <a:ext cx="605208" cy="118324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ый треугольник 16">
              <a:extLst>
                <a:ext uri="{FF2B5EF4-FFF2-40B4-BE49-F238E27FC236}">
                  <a16:creationId xmlns:a16="http://schemas.microsoft.com/office/drawing/2014/main" xmlns="" id="{210BB2F7-643F-48D6-98F4-B7451BC01BB4}"/>
                </a:ext>
              </a:extLst>
            </p:cNvPr>
            <p:cNvSpPr/>
            <p:nvPr/>
          </p:nvSpPr>
          <p:spPr>
            <a:xfrm rot="16200000" flipH="1" flipV="1">
              <a:off x="3807602" y="3526234"/>
              <a:ext cx="605208" cy="11832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9BABC60C-1E28-43E7-8B5F-91CBB2559A62}"/>
                </a:ext>
              </a:extLst>
            </p:cNvPr>
            <p:cNvSpPr/>
            <p:nvPr/>
          </p:nvSpPr>
          <p:spPr>
            <a:xfrm>
              <a:off x="2676982" y="1842013"/>
              <a:ext cx="1559018" cy="939759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47625" indent="-47625" algn="ctr">
                <a:buNone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Повторить правила умножения десятичных дробей </a:t>
              </a:r>
            </a:p>
            <a:p>
              <a:pPr marL="47625" indent="-47625" algn="ctr">
                <a:buNone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(по учебнику)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1CD95EE3-977E-4959-BFDB-3A0C0BEFF18F}"/>
              </a:ext>
            </a:extLst>
          </p:cNvPr>
          <p:cNvGrpSpPr/>
          <p:nvPr/>
        </p:nvGrpSpPr>
        <p:grpSpPr>
          <a:xfrm>
            <a:off x="3447000" y="1311750"/>
            <a:ext cx="2295000" cy="3015000"/>
            <a:chOff x="72235" y="2124000"/>
            <a:chExt cx="2838689" cy="392625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08FD6434-A78C-4CD6-87F8-D79FE2A3A499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73ECCE1-2A15-4967-8C18-7FF579C30A4A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2D4684ED-6D0E-4701-A52F-C5CD0C84D2EA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 уровень (оценка 4) </a:t>
              </a:r>
              <a:endPara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:a16="http://schemas.microsoft.com/office/drawing/2014/main" xmlns="" id="{552F6AE3-B93E-4CC7-B78D-0D699932E42C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8306F7A3-9579-4C1D-9BAC-A1B5FB6931B4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FCE623A-4485-465B-A25C-F0C910F05E4C}"/>
              </a:ext>
            </a:extLst>
          </p:cNvPr>
          <p:cNvSpPr/>
          <p:nvPr/>
        </p:nvSpPr>
        <p:spPr>
          <a:xfrm>
            <a:off x="3627000" y="1896750"/>
            <a:ext cx="1755000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платформе 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Учи.ру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28EE4121-25B3-4D5E-AC4C-ED3BAA0E9599}"/>
              </a:ext>
            </a:extLst>
          </p:cNvPr>
          <p:cNvGrpSpPr/>
          <p:nvPr/>
        </p:nvGrpSpPr>
        <p:grpSpPr>
          <a:xfrm>
            <a:off x="6147000" y="1311750"/>
            <a:ext cx="2295000" cy="3047622"/>
            <a:chOff x="72235" y="2124000"/>
            <a:chExt cx="2838689" cy="3968732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C5D16EA6-3C30-4A2D-AD1C-32A6B4B8831F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BF538725-4E02-46D2-9EF2-09B6D7A1F2C0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2EA5C19C-0D73-468F-AF5F-25F9A492B670}"/>
                </a:ext>
              </a:extLst>
            </p:cNvPr>
            <p:cNvSpPr/>
            <p:nvPr/>
          </p:nvSpPr>
          <p:spPr>
            <a:xfrm>
              <a:off x="565393" y="4585232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65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 уровень (оценка 5, творческое) </a:t>
              </a:r>
              <a:endParaRPr lang="ru-RU" sz="16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09649055-F498-4D16-8C97-F0E4FCFEE511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11B54FED-30A2-4D73-B2E7-B40E63447579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B945591-C999-430F-99B1-4C3742D3B8AB}"/>
              </a:ext>
            </a:extLst>
          </p:cNvPr>
          <p:cNvSpPr/>
          <p:nvPr/>
        </p:nvSpPr>
        <p:spPr>
          <a:xfrm>
            <a:off x="6372000" y="1716750"/>
            <a:ext cx="1755000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Придумайте задачу с историческим содержанием на примере старейшего города Мордовии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39120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 txBox="1">
            <a:spLocks/>
          </p:cNvSpPr>
          <p:nvPr/>
        </p:nvSpPr>
        <p:spPr>
          <a:xfrm>
            <a:off x="0" y="1653750"/>
            <a:ext cx="9144000" cy="18360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171450" indent="-171450" algn="ctr">
              <a:lnSpc>
                <a:spcPct val="90000"/>
              </a:lnSpc>
              <a:spcBef>
                <a:spcPts val="750"/>
              </a:spcBef>
            </a:pPr>
            <a:r>
              <a:rPr lang="ru-RU" sz="5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15,03 ∙ 2022=?</a:t>
            </a:r>
          </a:p>
          <a:p>
            <a:pPr marL="171450" indent="-171450" algn="ctr">
              <a:lnSpc>
                <a:spcPct val="90000"/>
              </a:lnSpc>
              <a:spcBef>
                <a:spcPts val="750"/>
              </a:spcBef>
            </a:pPr>
            <a:r>
              <a:rPr lang="ru-RU" sz="5000" b="1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15,03 ∙ 20,22=?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</a:pPr>
            <a:endParaRPr lang="ru-RU" sz="21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85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42"/>
            <a:ext cx="9144000" cy="994172"/>
          </a:xfrm>
        </p:spPr>
        <p:txBody>
          <a:bodyPr/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Вычисли устно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7000" y="1316148"/>
            <a:ext cx="2478559" cy="7040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38" tIns="45719" rIns="91438" bIns="45719">
            <a:spAutoFit/>
          </a:bodyPr>
          <a:lstStyle/>
          <a:p>
            <a:pPr lvl="1"/>
            <a:r>
              <a:rPr lang="ru-RU" sz="4000" b="1" dirty="0" smtClean="0">
                <a:solidFill>
                  <a:srgbClr val="161616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0,03 ∙ 2 =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22000" y="1316228"/>
            <a:ext cx="11050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>
            <a:spAutoFit/>
          </a:bodyPr>
          <a:lstStyle/>
          <a:p>
            <a:pPr lvl="0"/>
            <a:r>
              <a:rPr lang="ru-RU" sz="40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0,06</a:t>
            </a:r>
            <a:endParaRPr lang="ru-RU" sz="4000" b="1" dirty="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2000" y="2363080"/>
            <a:ext cx="2387188" cy="7040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38" tIns="45719" rIns="91438" bIns="45719">
            <a:spAutoFit/>
          </a:bodyPr>
          <a:lstStyle/>
          <a:p>
            <a:pPr lvl="0" algn="r">
              <a:defRPr/>
            </a:pPr>
            <a:r>
              <a:rPr lang="ru-RU" sz="40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0,3 ∙ 100 =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77000" y="2363558"/>
            <a:ext cx="69762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38" tIns="45719" rIns="91438" bIns="45719">
            <a:spAutoFit/>
          </a:bodyPr>
          <a:lstStyle/>
          <a:p>
            <a:pPr lvl="0"/>
            <a:r>
              <a:rPr lang="ru-RU" sz="40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4000" b="1" dirty="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7000" y="3355611"/>
            <a:ext cx="2400016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lIns="91438" tIns="45719" rIns="91438" bIns="45719">
            <a:spAutoFit/>
          </a:bodyPr>
          <a:lstStyle/>
          <a:p>
            <a:pPr lvl="0" algn="r">
              <a:defRPr/>
            </a:pPr>
            <a:r>
              <a:rPr lang="ru-RU" sz="4000" b="1" dirty="0" smtClean="0">
                <a:solidFill>
                  <a:srgbClr val="161616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0,03 ∙ 0,1=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2000" y="3355688"/>
            <a:ext cx="1338828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lIns="91438" tIns="45719" rIns="91438" bIns="45719">
            <a:spAutoFit/>
          </a:bodyPr>
          <a:lstStyle/>
          <a:p>
            <a:pPr lvl="0"/>
            <a:r>
              <a:rPr lang="ru-RU" sz="40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0,003</a:t>
            </a:r>
            <a:endParaRPr lang="ru-RU" sz="4000" b="1" dirty="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67000" y="1896750"/>
            <a:ext cx="506776" cy="707886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lvl="0" algn="r"/>
            <a:r>
              <a:rPr lang="ru-RU" sz="40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2000" y="2796750"/>
            <a:ext cx="1887055" cy="707886"/>
          </a:xfrm>
          <a:prstGeom prst="rect">
            <a:avLst/>
          </a:prstGeom>
          <a:solidFill>
            <a:srgbClr val="66FFCC"/>
          </a:solidFill>
          <a:ln>
            <a:solidFill>
              <a:schemeClr val="accent1"/>
            </a:solidFill>
          </a:ln>
        </p:spPr>
        <p:txBody>
          <a:bodyPr wrap="none" lIns="91438" tIns="45719" rIns="91438" bIns="45719">
            <a:spAutoFit/>
          </a:bodyPr>
          <a:lstStyle/>
          <a:p>
            <a:pPr lvl="0" algn="r">
              <a:defRPr/>
            </a:pPr>
            <a:r>
              <a:rPr lang="ru-RU" sz="4000" b="1" dirty="0" smtClean="0">
                <a:solidFill>
                  <a:srgbClr val="161616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1,5 ∙ 1 =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72000" y="2796750"/>
            <a:ext cx="825867" cy="707886"/>
          </a:xfrm>
          <a:prstGeom prst="rect">
            <a:avLst/>
          </a:prstGeom>
          <a:solidFill>
            <a:srgbClr val="66FFCC"/>
          </a:solidFill>
          <a:ln>
            <a:solidFill>
              <a:schemeClr val="accent1"/>
            </a:solidFill>
          </a:ln>
        </p:spPr>
        <p:txBody>
          <a:bodyPr wrap="none" lIns="91438" tIns="45719" rIns="91438" bIns="45719">
            <a:spAutoFit/>
          </a:bodyPr>
          <a:lstStyle/>
          <a:p>
            <a:pPr lvl="0"/>
            <a:r>
              <a:rPr lang="ru-RU" sz="40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endParaRPr lang="ru-RU" sz="4000" b="1" dirty="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6988" y="1896750"/>
            <a:ext cx="2400012" cy="707884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none" lIns="91438" tIns="45719" rIns="91438" bIns="45719">
            <a:spAutoFit/>
          </a:bodyPr>
          <a:lstStyle/>
          <a:p>
            <a:pPr lvl="0" algn="r"/>
            <a:r>
              <a:rPr lang="ru-RU" sz="4000" b="1" dirty="0" smtClean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0,444 </a:t>
            </a:r>
            <a:r>
              <a:rPr lang="ru-RU" sz="4000" b="1" dirty="0" smtClean="0">
                <a:solidFill>
                  <a:srgbClr val="161616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∙ 0 =</a:t>
            </a:r>
            <a:endParaRPr lang="ru-RU" sz="4000" b="1" dirty="0" smtClean="0">
              <a:solidFill>
                <a:srgbClr val="16161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7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" y="2661750"/>
            <a:ext cx="9144000" cy="9787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</a:pPr>
            <a:r>
              <a:rPr lang="ru-RU" sz="50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15.03.2022</a:t>
            </a:r>
            <a:br>
              <a:rPr lang="ru-RU" sz="50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 </a:t>
            </a:r>
            <a:br>
              <a:rPr lang="ru-RU" sz="50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десятичных дробей</a:t>
            </a:r>
          </a:p>
        </p:txBody>
      </p:sp>
    </p:spTree>
    <p:extLst>
      <p:ext uri="{BB962C8B-B14F-4D97-AF65-F5344CB8AC3E}">
        <p14:creationId xmlns:p14="http://schemas.microsoft.com/office/powerpoint/2010/main" xmlns="" val="11178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avatars.mds.yandex.net/get-zen_doc/1533996/pub_5effaf31fdc79f525c4150f6_5effaf418694a157aa179218/scale_1200"/>
          <p:cNvPicPr>
            <a:picLocks noChangeAspect="1" noChangeArrowheads="1"/>
          </p:cNvPicPr>
          <p:nvPr/>
        </p:nvPicPr>
        <p:blipFill>
          <a:blip r:embed="rId3" cstate="print"/>
          <a:srcRect t="22476" b="19986"/>
          <a:stretch>
            <a:fillRect/>
          </a:stretch>
        </p:blipFill>
        <p:spPr bwMode="auto">
          <a:xfrm>
            <a:off x="162000" y="771750"/>
            <a:ext cx="8828520" cy="423311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51750"/>
            <a:ext cx="7886700" cy="812906"/>
          </a:xfrm>
        </p:spPr>
        <p:txBody>
          <a:bodyPr/>
          <a:lstStyle/>
          <a:p>
            <a:pPr algn="ctr"/>
            <a:r>
              <a:rPr lang="ru-RU" b="1" dirty="0" smtClean="0"/>
              <a:t>Республика Мордовия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785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675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Дмитрий Сергеевич Лихачёв 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dirty="0" smtClean="0"/>
              <a:t>—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sz="3600" b="1" dirty="0" smtClean="0">
                <a:solidFill>
                  <a:schemeClr val="tx1"/>
                </a:solidFill>
              </a:rPr>
              <a:t>крупнейший</a:t>
            </a:r>
            <a:r>
              <a:rPr lang="ru-RU" sz="3600" dirty="0" smtClean="0">
                <a:solidFill>
                  <a:schemeClr val="tx1"/>
                </a:solidFill>
              </a:rPr>
              <a:t> </a:t>
            </a:r>
            <a:r>
              <a:rPr lang="ru-RU" sz="3600" b="1" dirty="0" smtClean="0">
                <a:solidFill>
                  <a:schemeClr val="tx1"/>
                </a:solidFill>
              </a:rPr>
              <a:t>ученый</a:t>
            </a:r>
            <a:r>
              <a:rPr lang="ru-RU" sz="3600" dirty="0" smtClean="0">
                <a:solidFill>
                  <a:schemeClr val="tx1"/>
                </a:solidFill>
              </a:rPr>
              <a:t> </a:t>
            </a:r>
            <a:r>
              <a:rPr lang="ru-RU" sz="3600" b="1" dirty="0" smtClean="0">
                <a:solidFill>
                  <a:schemeClr val="tx1"/>
                </a:solidFill>
              </a:rPr>
              <a:t>и</a:t>
            </a:r>
            <a:r>
              <a:rPr lang="ru-RU" sz="3600" dirty="0" smtClean="0">
                <a:solidFill>
                  <a:schemeClr val="tx1"/>
                </a:solidFill>
              </a:rPr>
              <a:t> </a:t>
            </a:r>
            <a:r>
              <a:rPr lang="ru-RU" sz="3600" b="1" dirty="0" smtClean="0">
                <a:solidFill>
                  <a:schemeClr val="tx1"/>
                </a:solidFill>
              </a:rPr>
              <a:t>защитник</a:t>
            </a:r>
            <a:r>
              <a:rPr lang="ru-RU" sz="3600" dirty="0" smtClean="0">
                <a:solidFill>
                  <a:schemeClr val="tx1"/>
                </a:solidFill>
              </a:rPr>
              <a:t> </a:t>
            </a:r>
            <a:r>
              <a:rPr lang="ru-RU" sz="3600" b="1" dirty="0" smtClean="0">
                <a:solidFill>
                  <a:schemeClr val="tx1"/>
                </a:solidFill>
              </a:rPr>
              <a:t>русской</a:t>
            </a:r>
            <a:r>
              <a:rPr lang="ru-RU" sz="3600" dirty="0" smtClean="0">
                <a:solidFill>
                  <a:schemeClr val="tx1"/>
                </a:solidFill>
              </a:rPr>
              <a:t> </a:t>
            </a:r>
            <a:r>
              <a:rPr lang="ru-RU" sz="3600" b="1" dirty="0" smtClean="0">
                <a:solidFill>
                  <a:schemeClr val="tx1"/>
                </a:solidFill>
              </a:rPr>
              <a:t>культуры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27000" y="1806750"/>
            <a:ext cx="6255450" cy="3105000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«…Любовь к родному краю начинается с малого – с любви к своей семье, к своему дому. Постоянно расширяясь, эта любовь переходит в любовь к своему государству, к его  истории, его прошлому и настоящему, а затем ко всему человечеству …»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3010" name="Picture 2" descr="https://im0-tub-ru.yandex.net/i?id=00c04001693534464801d29c5c69287a-l&amp;ref=rim&amp;n=13&amp;w=864&amp;h=1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00" y="1716750"/>
            <a:ext cx="2586600" cy="323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85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13\Downloads\dlya_prezentacii_god_otkry_tiya-removebg-preview.png"/>
          <p:cNvPicPr>
            <a:picLocks noChangeAspect="1" noChangeArrowheads="1"/>
          </p:cNvPicPr>
          <p:nvPr/>
        </p:nvPicPr>
        <p:blipFill>
          <a:blip r:embed="rId3" cstate="print"/>
          <a:srcRect t="625" b="2355"/>
          <a:stretch>
            <a:fillRect/>
          </a:stretch>
        </p:blipFill>
        <p:spPr bwMode="auto">
          <a:xfrm>
            <a:off x="0" y="4"/>
            <a:ext cx="9144000" cy="51338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250"/>
            <a:ext cx="9144000" cy="99417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Маршрут</a:t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53228" y="1214007"/>
            <a:ext cx="6552282" cy="7159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27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C:\Users\андрей\Downloads\2022-03-12_15-25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40" y="1086750"/>
            <a:ext cx="8372321" cy="344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431</TotalTime>
  <Words>311</Words>
  <Application>Microsoft Office PowerPoint</Application>
  <PresentationFormat>Экран (16:9)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Автор: ФРОЛОВА МАРИЯ АНДРЕЕВНА,  учитель  МБОУ «Потьминская СОШ»</vt:lpstr>
      <vt:lpstr>Слайд 2</vt:lpstr>
      <vt:lpstr>Слайд 3</vt:lpstr>
      <vt:lpstr>Вычисли устно</vt:lpstr>
      <vt:lpstr>15.03.2022 Умножение  десятичных дробей</vt:lpstr>
      <vt:lpstr>Республика Мордовия</vt:lpstr>
      <vt:lpstr>Дмитрий Сергеевич Лихачёв  — крупнейший ученый и защитник русской культуры</vt:lpstr>
      <vt:lpstr>Слайд 8</vt:lpstr>
      <vt:lpstr> Маршрут </vt:lpstr>
      <vt:lpstr>Самый большой по площади  муниципальный район Мордовии –  Зубово - Полянский  </vt:lpstr>
      <vt:lpstr>ЗАДАНИЕ 1</vt:lpstr>
      <vt:lpstr>Слайд 12</vt:lpstr>
      <vt:lpstr>КОВЫЛКИНО</vt:lpstr>
      <vt:lpstr>ЗАДАНИЕ 2</vt:lpstr>
      <vt:lpstr>Слайд 15</vt:lpstr>
      <vt:lpstr>РУЗАЕВКА</vt:lpstr>
      <vt:lpstr>ЗАДАНИЕ 3</vt:lpstr>
      <vt:lpstr>Слайд 18</vt:lpstr>
      <vt:lpstr>Слайд 19</vt:lpstr>
      <vt:lpstr>САРАНСК</vt:lpstr>
      <vt:lpstr>ЗАДАНИЕ 4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андрей</cp:lastModifiedBy>
  <cp:revision>50</cp:revision>
  <dcterms:created xsi:type="dcterms:W3CDTF">2020-07-05T17:04:43Z</dcterms:created>
  <dcterms:modified xsi:type="dcterms:W3CDTF">2022-05-25T17:27:38Z</dcterms:modified>
</cp:coreProperties>
</file>