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4" r:id="rId22"/>
    <p:sldId id="285" r:id="rId23"/>
    <p:sldId id="286" r:id="rId24"/>
    <p:sldId id="287" r:id="rId25"/>
    <p:sldId id="283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2A08"/>
    <a:srgbClr val="2A1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6" d="100"/>
          <a:sy n="56" d="100"/>
        </p:scale>
        <p:origin x="-2550" y="-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2ADD49-E1EC-4857-97F5-821FAC36C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DDD01A8-DF2E-4622-AA02-1BBD6E670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87098F-02F4-4376-AC1E-3DAE30271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1C77D6-2729-41A4-BFCC-8BB3C64A8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4CA1A78-C327-441C-A46D-0FDDF5BC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87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DAE032-613C-44C5-AF56-C971609EE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43C16CB-240A-493D-93B7-72C049413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A85C2C2-A75F-4070-8A8A-08096714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064597-E0BA-40B5-8E5C-88F6912A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4702B2-D77A-4118-9317-9A14DADD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9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C7F8D63-1E93-4FE3-BA66-3CB9DD555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1F6B09B-C032-43B2-A6E1-D66ACC40C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4D1EA9-57E2-4AD2-9FEB-CC231109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909682-F882-4D74-B678-4136DC02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A2FC87-53B6-41D7-8E60-5701569E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69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9391AF-5210-4A7B-852B-0BC93C5C7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E0BFFA-A7FD-4B86-8420-60DCE12EA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9311F3F-DCDD-47BA-9A97-9633B89BD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798717-ED00-4801-A822-8768E3EE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A5583E-EE52-4753-8E9B-C5070BBD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6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D351EC-716D-464F-A9A4-F52510BA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D4D82A-79F9-41C9-BC82-FC38C9A84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4095CA-D69C-4CE5-980C-0C9B3C05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D494FF-4DE6-477B-8ADE-6186E7A6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5F1220-B05C-4E7A-9F9E-3BDB467A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56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B60C5E-3DAF-41F7-B758-152EB782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F46BDB-24EB-4CC0-9803-15DCE20F1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5ADFFB7-E7A1-4CD0-8E84-1EED4E3CA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1BB91B0-86FE-429A-9988-81D5AA27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7E0CF21-8EF5-475A-9504-2F830DDD2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F07362A-76C9-44C5-BDE3-7009E177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01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41DB08-7831-4EBE-BDE7-C50879A5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08AE4B2-610C-493F-861B-777C7FAB1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1AAF41D-789E-483C-BE92-459265426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2EADE05-6772-4DB1-BFCE-50CE09871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F926BE7-A47F-400F-98AB-EA1A49858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2445167-91E6-4FDF-8857-91445D4F1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26212F6-50AB-4A65-9CEE-3B5865B2E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BA76B56-09F6-4916-90FA-894B1E60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43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AF6310-D7A9-48F8-AAB4-CCB1CC90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3972FCC-431F-445B-B122-28AF47784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3A7F1E8-0609-441D-AE0C-9576F980C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79C7C59-C958-4B23-B138-BDF2E3D3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27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BB09BDD-5301-4786-B40F-F771F565F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1F80CF8-6CD8-451E-B996-581E7DBE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2DB367-8925-4377-8598-1EEAC570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4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8EE314-C8FB-4CDF-B15F-0535F019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4214D6-27D0-46B1-903B-592D8BC70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E312534-D103-4FEA-A825-9FB01D721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6A563CE-9D1C-47A8-A174-5C4BDA0F2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0E470F2-6036-46D3-B00B-C255E1BE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9FE0ED5-7D2A-4E59-AC3E-49C94196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23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09FB49-DEF8-4F16-BCFC-F76DD59C9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8AAD0A-8C30-40A0-BE9D-1E88FFB10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EA2E003-152C-41C8-842F-E78C7EF5A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1F297F-5286-4249-8C8F-3CEEC9CB2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9492EA6-961E-4C3B-A4AA-A5C4D8EC4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BE6F7D-9259-434B-BC8E-8000269F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08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7505DB-F522-4BD0-8C3B-F8EC2AD0E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F329567-577F-4171-8706-A0C0F7ED8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050C94-B18A-43E9-A826-F6558F568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3F93E-912D-4B09-ACE2-A34515A409CF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02D7E3-0A24-43B9-8369-5B4FB7E34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7D1C1DF-742C-48F5-9C2F-F026B1797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ED691-9BF4-491C-8C6D-E0757D66F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6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hyperlink" Target="https://www.google.com/url?q=https://ru.wikipedia.org/wiki/%D0%93%D0%B5%D1%80%D0%B1_%D0%94%D0%BE%D0%BD%D0%B5%D1%86%D0%BA%D0%BE%D0%B9_%D0%BE%D0%B1%D0%BB%D0%B0%D1%81%D1%82%D0%B8&amp;sa=D&amp;ust=1452535630021000&amp;usg=AFQjCNFnkSwEuTYMgaheW4sUbnbmyEqao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com/url?q=https://ru.wikipedia.org/wiki/1900_%D0%B3%D0%BE%D0%B4&amp;sa=D&amp;ust=1452535630020000&amp;usg=AFQjCNHYqOatHI4xwNs4-v7g7dXWh_L4sw" TargetMode="External"/><Relationship Id="rId5" Type="http://schemas.openxmlformats.org/officeDocument/2006/relationships/hyperlink" Target="https://www.google.com/url?q=https://ru.wikipedia.org/wiki/%D0%92%D1%81%D0%B5%D0%BC%D0%B8%D1%80%D0%BD%D0%B0%D1%8F_%D0%B2%D1%8B%D1%81%D1%82%D0%B0%D0%B2%D0%BA%D0%B0_%281900%29&amp;sa=D&amp;ust=1452535630020000&amp;usg=AFQjCNG1fweqsbrNU1vU5_FJZY6UXTwMkg" TargetMode="External"/><Relationship Id="rId4" Type="http://schemas.openxmlformats.org/officeDocument/2006/relationships/hyperlink" Target="https://www.google.com/url?q=https://ru.wikipedia.org/wiki/%D0%A0%D0%B5%D0%BB%D1%8C%D1%81&amp;sa=D&amp;ust=1452535630019000&amp;usg=AFQjCNGudtAeUpPtAGuBz6EwX8_P_iokJ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google.com/url?q=https://ru.wikipedia.org/wiki/%D0%94%D0%BE%D0%BD%D0%B5%D1%86%D0%BA&amp;sa=D&amp;ust=1452535630022000&amp;usg=AFQjCNGpE0zGsi5lEiiTIKnfxeqfdwWAqQ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google.com/url?q=http://donbass.name/245-doneckijj-ugolnyjj-bassejjn.html&amp;sa=D&amp;ust=1452535630025000&amp;usg=AFQjCNGNf3ArJnkdugnUSKh2s_P2p_Kf3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0.pn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pbs.twimg.com/media/EDqaDMPWsAAljOH.jpg:lar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32"/>
            <a:ext cx="12192000" cy="687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2229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 радостно бросились к царевне, не переставая удивляться блеску ее глаз и здоровому румянцу.</a:t>
            </a:r>
          </a:p>
        </p:txBody>
      </p:sp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3" cstate="print"/>
          <a:srcRect l="4820" t="16322" r="18674" b="14713"/>
          <a:stretch>
            <a:fillRect/>
          </a:stretch>
        </p:blipFill>
        <p:spPr>
          <a:xfrm>
            <a:off x="2317532" y="1913237"/>
            <a:ext cx="7162800" cy="516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2229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«Я хочу учиться. Отдайте меня в ту же школу, что и всех остальных детей отдают. Хочу учиться вместе с ними. Хочу стать такой же мудрой, как этот человек!»</a:t>
            </a:r>
          </a:p>
        </p:txBody>
      </p:sp>
      <p:pic>
        <p:nvPicPr>
          <p:cNvPr id="7" name="Рисунок 6" descr="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D4A55D"/>
              </a:clrFrom>
              <a:clrTo>
                <a:srgbClr val="D4A55D">
                  <a:alpha val="0"/>
                </a:srgbClr>
              </a:clrTo>
            </a:clrChange>
          </a:blip>
          <a:srcRect l="10037" t="16322" r="7536" b="15862"/>
          <a:stretch>
            <a:fillRect/>
          </a:stretch>
        </p:blipFill>
        <p:spPr>
          <a:xfrm>
            <a:off x="6809321" y="3517489"/>
            <a:ext cx="5382679" cy="3542822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4" cstate="print"/>
          <a:srcRect t="14713" b="14713"/>
          <a:stretch>
            <a:fillRect/>
          </a:stretch>
        </p:blipFill>
        <p:spPr>
          <a:xfrm>
            <a:off x="47298" y="2995448"/>
            <a:ext cx="6813322" cy="38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2229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262" y="189186"/>
            <a:ext cx="11177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solidFill>
                  <a:srgbClr val="2A1304"/>
                </a:solidFill>
                <a:latin typeface="Times New Roman" pitchFamily="18" charset="0"/>
                <a:cs typeface="Times New Roman" pitchFamily="18" charset="0"/>
              </a:rPr>
              <a:t>Он сказал, что учение — это большая трудность, отказываться от своих трудностей — это значит обременять ими тех, кто тебя любит, но это несправедливо.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8069" y="2091559"/>
            <a:ext cx="11177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Учение — это доблесть, не всякий может ее проявить, но ведь я — царевна Люба, и я могу. Доблесть — это качество сильных, а я хочу быть сильной, хотя это и трудно.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574" y="3836318"/>
            <a:ext cx="11177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solidFill>
                  <a:srgbClr val="2A1304"/>
                </a:solidFill>
                <a:latin typeface="Times New Roman" pitchFamily="18" charset="0"/>
                <a:cs typeface="Times New Roman" pitchFamily="18" charset="0"/>
              </a:rPr>
              <a:t>Учение — это великая радость, и почему я должна от нее отказываться, если мне будет потом радостно и хорошо?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1640" y="5237569"/>
            <a:ext cx="111724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Всякое учение ведет к мудрости, потому что, когда я вырасту, мне придется управлять нашим царством-государством». </a:t>
            </a: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2229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793" y="315311"/>
            <a:ext cx="1117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5C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что значит учиться?</a:t>
            </a:r>
          </a:p>
        </p:txBody>
      </p:sp>
      <p:pic>
        <p:nvPicPr>
          <p:cNvPr id="22530" name="Picture 2" descr="https://avatars.mds.yandex.net/get-pdb/879561/87a156d7-d64a-4cd8-92f0-7a5f06603fe4/s1200?webp=fals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63038" y="867103"/>
            <a:ext cx="3781359" cy="5675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2229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2771" y="1229710"/>
            <a:ext cx="416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5C2A08"/>
                </a:solidFill>
                <a:latin typeface="Times New Roman" pitchFamily="18" charset="0"/>
                <a:cs typeface="Times New Roman" pitchFamily="18" charset="0"/>
              </a:rPr>
              <a:t>Ученье свет, </a:t>
            </a:r>
            <a:r>
              <a:rPr lang="ru-RU" sz="3200" dirty="0" err="1">
                <a:solidFill>
                  <a:srgbClr val="5C2A08"/>
                </a:solidFill>
                <a:latin typeface="Times New Roman" pitchFamily="18" charset="0"/>
                <a:cs typeface="Times New Roman" pitchFamily="18" charset="0"/>
              </a:rPr>
              <a:t>неученье</a:t>
            </a:r>
            <a:r>
              <a:rPr lang="ru-RU" sz="3200" dirty="0">
                <a:solidFill>
                  <a:srgbClr val="5C2A08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3640" y="2154620"/>
            <a:ext cx="416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5C2A08"/>
                </a:solidFill>
                <a:latin typeface="Times New Roman" pitchFamily="18" charset="0"/>
                <a:cs typeface="Times New Roman" pitchFamily="18" charset="0"/>
              </a:rPr>
              <a:t>Не стыдно не знать-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7875" y="2974427"/>
            <a:ext cx="416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5C2A08"/>
                </a:solidFill>
                <a:latin typeface="Times New Roman" pitchFamily="18" charset="0"/>
                <a:cs typeface="Times New Roman" pitchFamily="18" charset="0"/>
              </a:rPr>
              <a:t>Тяжело в ученье,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2615" y="3773228"/>
            <a:ext cx="416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5C2A08"/>
                </a:solidFill>
                <a:latin typeface="Times New Roman" pitchFamily="18" charset="0"/>
                <a:cs typeface="Times New Roman" pitchFamily="18" charset="0"/>
              </a:rPr>
              <a:t>Ученье и труд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8891" y="4619311"/>
            <a:ext cx="416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5C2A08"/>
                </a:solidFill>
                <a:latin typeface="Times New Roman" pitchFamily="18" charset="0"/>
                <a:cs typeface="Times New Roman" pitchFamily="18" charset="0"/>
              </a:rPr>
              <a:t>Учиться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2909" y="1224450"/>
            <a:ext cx="416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легко в бою.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94948" y="2165126"/>
            <a:ext cx="416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всё перетрут.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94949" y="2984933"/>
            <a:ext cx="416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стыдно не учиться.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05455" y="3767968"/>
            <a:ext cx="416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никогда не поздно.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1731" y="4629817"/>
            <a:ext cx="416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тьма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5360276" y="1623848"/>
            <a:ext cx="1592317" cy="31846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123793" y="2522483"/>
            <a:ext cx="1718441" cy="772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4445876" y="1702676"/>
            <a:ext cx="2380593" cy="16238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4114800" y="2569779"/>
            <a:ext cx="2648607" cy="15765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3058510" y="4083269"/>
            <a:ext cx="3752193" cy="8671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2229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44565" y="662151"/>
            <a:ext cx="7993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чего человек учится?</a:t>
            </a:r>
          </a:p>
        </p:txBody>
      </p:sp>
      <p:pic>
        <p:nvPicPr>
          <p:cNvPr id="26626" name="Picture 2" descr="https://st.depositphotos.com/1001009/3111/i/950/depositphotos_31116119-stock-photo-blond-girl-do-her-homework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66362" y="1446595"/>
            <a:ext cx="4522728" cy="5411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2229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41434"/>
            <a:ext cx="79931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Талант</a:t>
            </a:r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выдающиеся врожденные качества, особые природные способности.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https://dshi4.udm.muzkult.ru/media/2021/04/13/1249418360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9953" y="2585545"/>
            <a:ext cx="5982047" cy="4477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2229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732" y="1545021"/>
            <a:ext cx="10783613" cy="3163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Таланты наши для тебя Россия! Гордись и славься, мой Донбасс!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5904" y="299545"/>
            <a:ext cx="733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5C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Выдающиеся личности Донбасса:</a:t>
            </a:r>
          </a:p>
        </p:txBody>
      </p:sp>
      <p:pic>
        <p:nvPicPr>
          <p:cNvPr id="7" name="Содержимое 4" descr="&amp;Kcy;&amp;acy;&amp;rcy;&amp;tcy;&amp;icy;&amp;ncy;&amp;kcy;&amp;icy; &amp;pcy;&amp;ocy; &amp;zcy;&amp;acy;&amp;pcy;&amp;rcy;&amp;ocy;&amp;scy;&amp;ucy; &amp;icy;&amp;ocy;&amp;scy;&amp;icy;&amp;fcy; &amp;kcy;&amp;ocy;&amp;bcy;&amp;zcy;&amp;ocy;&amp;ncy;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4657" y="1009348"/>
            <a:ext cx="3968645" cy="35526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335477" y="1147520"/>
            <a:ext cx="5646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Кобзон Иосиф Давыдович - певец</a:t>
            </a:r>
          </a:p>
        </p:txBody>
      </p:sp>
      <p:pic>
        <p:nvPicPr>
          <p:cNvPr id="29698" name="Picture 2" descr="https://sun9-63.userapi.com/impg/moc5UxSTwNVlJ6QftPoPIy0k9YDZB6GLwrwFxA/HMnqnI_BAt4.jpg?size=604x575&amp;quality=96&amp;sign=02c98dbe08e6d1994187477ff0230b8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46302"/>
            <a:ext cx="4445876" cy="423241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0362" y="1883244"/>
            <a:ext cx="64160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Пономарёв Руслан - чемпион мира по </a:t>
            </a:r>
          </a:p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шахматам</a:t>
            </a: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5904" y="299545"/>
            <a:ext cx="733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5C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Выдающиеся личности Донбасса: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284" y="818820"/>
            <a:ext cx="3036467" cy="4352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62264" y="1210582"/>
            <a:ext cx="5520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Прокофьев Сергей – композитор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0" y="2561397"/>
            <a:ext cx="3213284" cy="45499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03450" y="1883244"/>
            <a:ext cx="5523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Быков Леонид – актер, режиссер</a:t>
            </a: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3C9B694-19FC-48CA-95B1-4B0EECB1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37" y="11530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 хочу учиться!»</a:t>
            </a:r>
            <a:endParaRPr lang="ru-RU" sz="6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FDA44AC-E3C6-44FC-8B24-50499621E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4500" l="6333" r="90222">
                        <a14:foregroundMark x1="8444" y1="35750" x2="4889" y2="23500"/>
                        <a14:foregroundMark x1="4889" y1="23500" x2="10000" y2="16250"/>
                        <a14:foregroundMark x1="10000" y1="16250" x2="9000" y2="27000"/>
                        <a14:foregroundMark x1="30111" y1="90250" x2="36000" y2="94500"/>
                        <a14:foregroundMark x1="36000" y1="94500" x2="40222" y2="89500"/>
                        <a14:foregroundMark x1="90778" y1="20750" x2="90444" y2="35000"/>
                        <a14:foregroundMark x1="90444" y1="35000" x2="90444" y2="35000"/>
                        <a14:foregroundMark x1="64222" y1="8250" x2="64222" y2="8250"/>
                        <a14:foregroundMark x1="6333" y1="18750" x2="6333" y2="18750"/>
                        <a14:backgroundMark x1="5667" y1="4250" x2="18444" y2="10250"/>
                        <a14:backgroundMark x1="18444" y1="10250" x2="52111" y2="5250"/>
                        <a14:backgroundMark x1="52111" y1="5250" x2="58667" y2="5250"/>
                        <a14:backgroundMark x1="2444" y1="10500" x2="4111" y2="57750"/>
                        <a14:backgroundMark x1="6050" y1="29095" x2="5667" y2="37500"/>
                        <a14:backgroundMark x1="6271" y1="24252" x2="6176" y2="26339"/>
                        <a14:backgroundMark x1="6556" y1="18000" x2="6535" y2="18452"/>
                        <a14:backgroundMark x1="5667" y1="37500" x2="6889" y2="3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70" y="2478570"/>
            <a:ext cx="857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590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5904" y="299545"/>
            <a:ext cx="733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5C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Выдающиеся личности Донбасса:</a:t>
            </a:r>
          </a:p>
        </p:txBody>
      </p:sp>
      <p:pic>
        <p:nvPicPr>
          <p:cNvPr id="31746" name="Picture 2" descr="https://xn--h1aagokeh.xn--p1ai/wp-content/uploads/2017/04/050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8417" y="921024"/>
            <a:ext cx="3624453" cy="492798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264984" y="1147520"/>
            <a:ext cx="699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Седов Георгий – полярный исследователь</a:t>
            </a:r>
          </a:p>
        </p:txBody>
      </p:sp>
      <p:pic>
        <p:nvPicPr>
          <p:cNvPr id="31748" name="Picture 4" descr="https://games-of-thrones.ru/sites/default/files/pictures/a/Revva/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872" y="2575061"/>
            <a:ext cx="3691211" cy="461401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1946306"/>
            <a:ext cx="6558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Ревва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артист, комик, певец</a:t>
            </a: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5904" y="299545"/>
            <a:ext cx="733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5C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Выдающиеся личности Донбасса: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20" y="1049270"/>
            <a:ext cx="3633285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288" y="908067"/>
            <a:ext cx="7043779" cy="614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Ханжонков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Александр Алексеевич (18771945)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ct val="120000"/>
              </a:lnSpc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один из основателей русского кино, </a:t>
            </a:r>
            <a:endPara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первым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создал постоянную труппу актёров и режиссёров, </a:t>
            </a:r>
            <a:endPara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построил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кинофабрику, </a:t>
            </a:r>
            <a:endPara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кинотеатр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создал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прокатную сеть по всей стране. </a:t>
            </a:r>
          </a:p>
          <a:p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27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5904" y="299545"/>
            <a:ext cx="733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5C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Выдающиеся личности Донбасса: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021" y="1856334"/>
            <a:ext cx="70437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Мордюкова Нонна Викторовна (1925-2008) – актриса театра и кино, народная артистка СССР.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67" y="941843"/>
            <a:ext cx="2100755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454" y="908067"/>
            <a:ext cx="2187039" cy="3061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948" y="4506289"/>
            <a:ext cx="5084545" cy="254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2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5904" y="299545"/>
            <a:ext cx="733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5C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Выдающиеся личности Донбасса: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755" y="1443038"/>
            <a:ext cx="70437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Береговой Георгий </a:t>
            </a:r>
            <a:r>
              <a:rPr 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Тимофе́евич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(19211995) – первый космонавт Донбасса. </a:t>
            </a:r>
            <a:r>
              <a:rPr 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Человеклегенда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лётчик-космонавт, человек с большой буквы, дважды Герой Советского Союза, внёс большой вклад в освоение небесного пространства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266" y="1443038"/>
            <a:ext cx="3799207" cy="5414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15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5904" y="299545"/>
            <a:ext cx="733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5C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Выдающиеся личности Донбасса: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983" y="888025"/>
            <a:ext cx="704377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Халаджи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Дмитрий Васильевич (род.1979) – спортсмен, чемпион 1-го чемпионата </a:t>
            </a:r>
            <a:r>
              <a:rPr lang="ru-R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бездопинговой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федерации пауэрлифтинга в отдельных упражнениях. Внесён в Книгу рекордов Гиннесса как автор шестидесяти трех рекордов. Написал несколько рассказов о знаменитых богатырях, за которые в 2010 году был награждён литературной премией «Золотое перо Руси».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08" y="3323066"/>
            <a:ext cx="3494162" cy="396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62" y="884320"/>
            <a:ext cx="2933294" cy="2227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84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7283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9BA416-A12D-43FB-948A-B91CF32AB314}"/>
              </a:ext>
            </a:extLst>
          </p:cNvPr>
          <p:cNvSpPr txBox="1"/>
          <p:nvPr/>
        </p:nvSpPr>
        <p:spPr>
          <a:xfrm>
            <a:off x="3979138" y="479686"/>
            <a:ext cx="4233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D41F22-CD4F-4CA5-B014-CA926D7ED927}"/>
              </a:ext>
            </a:extLst>
          </p:cNvPr>
          <p:cNvSpPr txBox="1"/>
          <p:nvPr/>
        </p:nvSpPr>
        <p:spPr>
          <a:xfrm>
            <a:off x="5171607" y="31779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03F73A-8359-436A-9BEF-72F9CABF07F2}"/>
              </a:ext>
            </a:extLst>
          </p:cNvPr>
          <p:cNvSpPr txBox="1"/>
          <p:nvPr/>
        </p:nvSpPr>
        <p:spPr>
          <a:xfrm>
            <a:off x="1379095" y="1551509"/>
            <a:ext cx="839449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школе дружно мы всегда скажем двойкам </a:t>
            </a:r>
            <a:r>
              <a:rPr lang="ru-RU" sz="26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…</a:t>
            </a:r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«пятеркам», не секрет, говорим </a:t>
            </a:r>
            <a:r>
              <a:rPr lang="ru-RU" sz="26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мы …</a:t>
            </a:r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Маме за кулек конфет мы «спасибо» </a:t>
            </a:r>
            <a:r>
              <a:rPr lang="ru-RU" sz="26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скажем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…</a:t>
            </a:r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пойдем сейчас в буфет, </a:t>
            </a:r>
            <a:r>
              <a:rPr lang="ru-RU" sz="26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растолкаем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вокруг всех?... </a:t>
            </a:r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Ах, какая </a:t>
            </a:r>
            <a:r>
              <a:rPr lang="ru-RU" sz="26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ерунда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мять цветы на клумбе? …</a:t>
            </a:r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Мимо урны без труда </a:t>
            </a:r>
            <a:r>
              <a:rPr lang="ru-RU" sz="26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бросим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фантики мы? … </a:t>
            </a:r>
          </a:p>
          <a:p>
            <a:r>
              <a:rPr lang="ru-RU" sz="26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Забываем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иногда «Здравствуйте» сказать мы … </a:t>
            </a:r>
          </a:p>
          <a:p>
            <a:r>
              <a:rPr lang="ru-RU" sz="26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Будем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старшим мы в ответ говорить неправду…</a:t>
            </a:r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нами рядом едет дед, мы </a:t>
            </a:r>
            <a:r>
              <a:rPr lang="ru-RU" sz="26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уступим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место? … </a:t>
            </a:r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Грязный наш велосипед </a:t>
            </a:r>
            <a:r>
              <a:rPr lang="ru-RU" sz="26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будем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мыть? Конечно, ...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4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5670" y="378401"/>
            <a:ext cx="11209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C2A08"/>
                </a:solidFill>
                <a:latin typeface="Times New Roman" pitchFamily="18" charset="0"/>
                <a:cs typeface="Times New Roman" pitchFamily="18" charset="0"/>
              </a:rPr>
              <a:t>В 2007 году одна донецкая газета в честь празднования 75 - летнего юбилея Донецкой области объявила конкурс.</a:t>
            </a:r>
          </a:p>
          <a:p>
            <a:pPr algn="ctr"/>
            <a:r>
              <a:rPr lang="ru-RU" sz="3200" b="1" dirty="0">
                <a:solidFill>
                  <a:srgbClr val="5C2A08"/>
                </a:solidFill>
                <a:latin typeface="Times New Roman" pitchFamily="18" charset="0"/>
                <a:cs typeface="Times New Roman" pitchFamily="18" charset="0"/>
              </a:rPr>
              <a:t>По итогам голосования чудесами Донбасса признаны:</a:t>
            </a:r>
          </a:p>
        </p:txBody>
      </p:sp>
      <p:pic>
        <p:nvPicPr>
          <p:cNvPr id="33795" name="Picture 3" descr="https://site-metall.com/wp-content/uploads/2015/07/mertsalov-palm-in-donet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32" y="2167613"/>
            <a:ext cx="3517790" cy="469038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544516" y="2193456"/>
            <a:ext cx="3887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Пальма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Мерцалова</a:t>
            </a:r>
            <a:r>
              <a:rPr lang="ru-RU" dirty="0"/>
              <a:t> 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76549" y="3056804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Выкованное из 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  <a:hlinkClick r:id="rId4"/>
              </a:rPr>
              <a:t>рельса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  кузнецом Алексеем Ивановичем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Мерцаловым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с помощником-молотобойцем Филиппом Федотовичем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Шкариным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изображение пальмы, награждённое на 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  <a:hlinkClick r:id="rId5"/>
              </a:rPr>
              <a:t>Парижской международной промышленной выставке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  <a:hlinkClick r:id="rId6"/>
              </a:rPr>
              <a:t>1900 года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 премией Гран-при. Изображена на 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  <a:hlinkClick r:id="rId7"/>
              </a:rPr>
              <a:t>гербе Донецкой области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://lh6.ggpht.com/-VxrbZcV4Av0/TBca96IvCfI/AAAAAAAAAo0/cTJLOPpfNDU/s912/IMG_0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48" y="0"/>
            <a:ext cx="6776112" cy="451740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001302" y="2743200"/>
            <a:ext cx="48858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СОЛЯНАЯ ШАХТА</a:t>
            </a:r>
            <a:endParaRPr lang="ru-RU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037229" y="4653885"/>
            <a:ext cx="10536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Посетители шахты идут практически по дну древнего моря, в глубине пластов, которым 280 миллионов лет! Соляные галереи и огромные соляные залы… Каменная соль не просто так названа «каменной». Стены по прочности не уступают камню, и, бродя под овальными сводами, не сразу понимаешь, что это соляные пласты, а не аккуратно вырезанные в граните пещеры</a:t>
            </a: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s://sun9-60.userapi.com/impg/9jZ7j95g6fJGncLl-bTMA4Ckbn3Vr3adMDhMpA/VyacYPj8CvU.jpg?size=604x378&amp;quality=96&amp;sign=03e657b26cb6b1b861075894efe3b77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899" y="13647"/>
            <a:ext cx="7292453" cy="456382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59808" y="1569492"/>
            <a:ext cx="3998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Парк кованых фигур</a:t>
            </a:r>
            <a:r>
              <a:rPr lang="ru-RU" dirty="0"/>
              <a:t>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6787" y="4804013"/>
            <a:ext cx="9253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Парк в </a:t>
            </a:r>
            <a:r>
              <a:rPr lang="ru-RU" sz="2400" i="1" u="sng" dirty="0">
                <a:latin typeface="Times New Roman" pitchFamily="18" charset="0"/>
                <a:cs typeface="Times New Roman" pitchFamily="18" charset="0"/>
                <a:hlinkClick r:id="rId4"/>
              </a:rPr>
              <a:t>Донецке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 со скульптурными композициями, выкованными из металла. Парк открыт в августе 2001 года. В парке представлено 220 композиций художественного металла.</a:t>
            </a: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gkecopoldnr.ru/gallery/photo-gallery/homutovskaya_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1178" y="0"/>
            <a:ext cx="6653282" cy="443552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32011" y="4517409"/>
            <a:ext cx="3930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Хомутовская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степь</a:t>
            </a:r>
            <a:r>
              <a:rPr lang="ru-RU" dirty="0"/>
              <a:t>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83892" y="5186149"/>
            <a:ext cx="91712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По праву является гордостью </a:t>
            </a:r>
            <a:r>
              <a:rPr lang="ru-RU" sz="2400" i="1" u="sng" dirty="0">
                <a:latin typeface="Times New Roman" pitchFamily="18" charset="0"/>
                <a:cs typeface="Times New Roman" pitchFamily="18" charset="0"/>
                <a:hlinkClick r:id="rId4"/>
              </a:rPr>
              <a:t>Донбасса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. Она вобрала в себя столько цветов, красок, запахов, что могла бы быть отнесена, и без наличия иных достоинств, к местам заповедным. Это первый (и самый значительный по площади) организованный в Донбассе заповедник.</a:t>
            </a: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CBA1BA6-DCCB-48C2-8960-F48E86623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656" y="2766218"/>
            <a:ext cx="9448036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Жила-была царевна Люба. </a:t>
            </a:r>
            <a:endParaRPr lang="ru-RU" sz="6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E8299E0-82E8-4A9A-9126-54305D7E1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91" b="96370" l="1064" r="96144">
                        <a14:foregroundMark x1="20612" y1="16392" x2="20612" y2="16392"/>
                        <a14:foregroundMark x1="17819" y1="13091" x2="17819" y2="13091"/>
                        <a14:foregroundMark x1="4521" y1="18702" x2="4521" y2="18702"/>
                        <a14:foregroundMark x1="1064" y1="25083" x2="1064" y2="25083"/>
                        <a14:foregroundMark x1="57048" y1="5391" x2="57048" y2="5391"/>
                        <a14:foregroundMark x1="91888" y1="5391" x2="91888" y2="5391"/>
                        <a14:foregroundMark x1="96144" y1="14961" x2="96144" y2="14961"/>
                        <a14:foregroundMark x1="64362" y1="82288" x2="64362" y2="82288"/>
                        <a14:foregroundMark x1="52261" y1="86359" x2="52261" y2="86359"/>
                        <a14:foregroundMark x1="57979" y1="96370" x2="57979" y2="963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12917"/>
            <a:ext cx="4099847" cy="49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8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21158" y="1347549"/>
            <a:ext cx="1194968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Донецк </a:t>
            </a: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в моём </a:t>
            </a:r>
            <a:r>
              <a:rPr kumimoji="0" lang="ru-RU" sz="7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сердце!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Горжусь тобой, любимый мой Донбасс!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88428" y="756745"/>
            <a:ext cx="1031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846016" y="1485269"/>
            <a:ext cx="770741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5C2A0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Благодарю судьбу за то,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5C2A0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5C2A0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родилась в Донбассе я!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5C2A0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5C2A0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Расту и думаю о том,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5C2A0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5C2A0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я люблю тебя, земля!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5C2A0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5C2A0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Дарю я счастье и любовь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5C2A0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5C2A0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Тебе, донецкая земля!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5C2A0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5C2A0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повторяю вновь и вновь: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5C2A0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5C2A0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«Донецкий край, люблю тебя!»</a:t>
            </a:r>
            <a:endParaRPr kumimoji="0" lang="ru-RU" sz="4400" b="1" i="0" u="none" strike="noStrike" cap="none" normalizeH="0" baseline="0" dirty="0">
              <a:ln>
                <a:noFill/>
              </a:ln>
              <a:solidFill>
                <a:srgbClr val="5C2A08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E1B235E4-6298-4386-A5C6-035E682B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6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нее были родители, которых она очень любила и которые баловали и лелеяли ее.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EB36F80-D812-4DA5-9964-6DE53A8160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5" b="12515"/>
          <a:stretch/>
        </p:blipFill>
        <p:spPr>
          <a:xfrm>
            <a:off x="1187115" y="1670803"/>
            <a:ext cx="9144000" cy="509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3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E1B235E4-6298-4386-A5C6-035E682B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35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любила проводить дни в играх со своими друзьями </a:t>
            </a:r>
            <a:endParaRPr lang="ru-RU" sz="5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EA32455-CE49-411D-9F19-AA625C01AD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1846" b="15088"/>
          <a:stretch/>
        </p:blipFill>
        <p:spPr>
          <a:xfrm>
            <a:off x="838200" y="2037347"/>
            <a:ext cx="9792815" cy="463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6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9E0D33D-76CD-4A3E-82FA-5A928AD0F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4" b="94082" l="7778" r="90000">
                        <a14:foregroundMark x1="39889" y1="4184" x2="39889" y2="4184"/>
                        <a14:foregroundMark x1="7778" y1="27143" x2="7778" y2="27143"/>
                        <a14:foregroundMark x1="17000" y1="94082" x2="17000" y2="94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419" y="1993231"/>
            <a:ext cx="1858140" cy="202330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884D1D84-2909-4715-AC13-A76140B78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333" l="9845" r="89983">
                        <a14:foregroundMark x1="51295" y1="10167" x2="51295" y2="10167"/>
                        <a14:foregroundMark x1="62349" y1="38667" x2="62349" y2="38667"/>
                        <a14:foregroundMark x1="62867" y1="36667" x2="62867" y2="36667"/>
                        <a14:foregroundMark x1="60276" y1="36167" x2="69257" y2="38333"/>
                        <a14:foregroundMark x1="43523" y1="92333" x2="43523" y2="92333"/>
                        <a14:foregroundMark x1="45769" y1="63000" x2="45769" y2="63000"/>
                        <a14:foregroundMark x1="45250" y1="64667" x2="43523" y2="61833"/>
                        <a14:foregroundMark x1="44387" y1="44833" x2="50432" y2="46167"/>
                        <a14:foregroundMark x1="43523" y1="50667" x2="43523" y2="50667"/>
                        <a14:foregroundMark x1="43523" y1="50667" x2="37997" y2="49333"/>
                        <a14:foregroundMark x1="43523" y1="52667" x2="50432" y2="5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414" y="3211189"/>
            <a:ext cx="2945646" cy="305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D058ADA-B6DB-4758-8A9F-2B1078374F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8125" l="1499" r="89936">
                        <a14:foregroundMark x1="63597" y1="10000" x2="63597" y2="10000"/>
                        <a14:foregroundMark x1="43683" y1="34750" x2="43683" y2="34750"/>
                        <a14:foregroundMark x1="29550" y1="41500" x2="29550" y2="41500"/>
                        <a14:foregroundMark x1="32762" y1="65000" x2="32762" y2="65000"/>
                        <a14:foregroundMark x1="47966" y1="55875" x2="47966" y2="55875"/>
                        <a14:foregroundMark x1="44540" y1="32000" x2="44540" y2="32000"/>
                        <a14:foregroundMark x1="36188" y1="30375" x2="36188" y2="30375"/>
                        <a14:foregroundMark x1="16488" y1="57000" x2="16488" y2="57000"/>
                        <a14:foregroundMark x1="9636" y1="56250" x2="9636" y2="56250"/>
                        <a14:foregroundMark x1="9636" y1="45875" x2="2141" y2="59250"/>
                        <a14:foregroundMark x1="2141" y1="59250" x2="16488" y2="71375"/>
                        <a14:foregroundMark x1="32762" y1="28750" x2="44540" y2="39125"/>
                        <a14:foregroundMark x1="46467" y1="31500" x2="38330" y2="30375"/>
                        <a14:foregroundMark x1="30193" y1="26000" x2="30193" y2="26000"/>
                        <a14:foregroundMark x1="56745" y1="26375" x2="56745" y2="26375"/>
                        <a14:foregroundMark x1="73233" y1="4000" x2="73233" y2="4000"/>
                        <a14:foregroundMark x1="37687" y1="22000" x2="37687" y2="22000"/>
                        <a14:foregroundMark x1="22698" y1="38750" x2="22698" y2="38750"/>
                        <a14:foregroundMark x1="46467" y1="47875" x2="44754" y2="75375"/>
                        <a14:foregroundMark x1="44754" y1="75375" x2="56103" y2="86125"/>
                        <a14:foregroundMark x1="47966" y1="95250" x2="47966" y2="95250"/>
                        <a14:foregroundMark x1="46467" y1="98125" x2="46467" y2="9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9960" y="1241367"/>
            <a:ext cx="2058907" cy="35270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6F1A02B-E4D4-4959-92CF-EEFAC42ADB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0" b="93147" l="9558" r="89912">
                        <a14:foregroundMark x1="50088" y1="36041" x2="50088" y2="36041"/>
                        <a14:foregroundMark x1="26726" y1="8122" x2="34159" y2="29315"/>
                        <a14:foregroundMark x1="34159" y1="29315" x2="58230" y2="39594"/>
                        <a14:foregroundMark x1="58230" y1="39594" x2="69558" y2="52919"/>
                        <a14:foregroundMark x1="11150" y1="17132" x2="9558" y2="28299"/>
                        <a14:foregroundMark x1="24425" y1="5330" x2="40708" y2="13198"/>
                        <a14:foregroundMark x1="28319" y1="47843" x2="32920" y2="84137"/>
                        <a14:foregroundMark x1="38407" y1="55076" x2="49381" y2="80838"/>
                        <a14:foregroundMark x1="40000" y1="55076" x2="40000" y2="76269"/>
                        <a14:foregroundMark x1="40000" y1="76269" x2="40000" y2="76269"/>
                        <a14:foregroundMark x1="12743" y1="52284" x2="12743" y2="52284"/>
                        <a14:foregroundMark x1="23540" y1="45558" x2="17345" y2="47335"/>
                        <a14:foregroundMark x1="10442" y1="57868" x2="9558" y2="61802"/>
                        <a14:foregroundMark x1="37699" y1="55711" x2="37699" y2="55711"/>
                        <a14:foregroundMark x1="71150" y1="24365" x2="71150" y2="24365"/>
                        <a14:foregroundMark x1="82832" y1="14848" x2="82832" y2="14848"/>
                        <a14:foregroundMark x1="49381" y1="93147" x2="49381" y2="931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3271" y="410074"/>
            <a:ext cx="2058907" cy="28715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180AA44-B331-4033-A3FF-1F6F790700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9" b="99161" l="9961" r="89844">
                        <a14:foregroundMark x1="21484" y1="28691" x2="28711" y2="26342"/>
                        <a14:foregroundMark x1="53711" y1="22819" x2="60156" y2="26007"/>
                        <a14:foregroundMark x1="35742" y1="28020" x2="39453" y2="24832"/>
                        <a14:foregroundMark x1="46289" y1="25671" x2="53125" y2="26342"/>
                        <a14:foregroundMark x1="40820" y1="90940" x2="43945" y2="99161"/>
                        <a14:backgroundMark x1="14063" y1="25671" x2="21484" y2="251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6030" y="3530263"/>
            <a:ext cx="2061519" cy="23997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445E13-8D9C-4DF4-B846-8D7121902E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9" b="98990" l="1786" r="95455">
                        <a14:foregroundMark x1="34091" y1="8514" x2="18669" y2="3752"/>
                        <a14:foregroundMark x1="18669" y1="3752" x2="11364" y2="8081"/>
                        <a14:foregroundMark x1="11364" y1="8081" x2="22403" y2="21212"/>
                        <a14:foregroundMark x1="32305" y1="3896" x2="22565" y2="2453"/>
                        <a14:foregroundMark x1="22565" y1="2453" x2="35227" y2="4185"/>
                        <a14:foregroundMark x1="50812" y1="18903" x2="48377" y2="29004"/>
                        <a14:foregroundMark x1="48377" y1="29004" x2="58604" y2="34921"/>
                        <a14:foregroundMark x1="58604" y1="34921" x2="62662" y2="41847"/>
                        <a14:foregroundMark x1="62662" y1="41847" x2="54870" y2="46320"/>
                        <a14:foregroundMark x1="54870" y1="46320" x2="49188" y2="55267"/>
                        <a14:foregroundMark x1="49188" y1="55267" x2="55357" y2="64935"/>
                        <a14:foregroundMark x1="55357" y1="64935" x2="63799" y2="66811"/>
                        <a14:foregroundMark x1="63799" y1="66811" x2="64448" y2="57864"/>
                        <a14:foregroundMark x1="64448" y1="57864" x2="62013" y2="61183"/>
                        <a14:foregroundMark x1="57955" y1="48052" x2="65260" y2="44733"/>
                        <a14:foregroundMark x1="65260" y1="44733" x2="70130" y2="36075"/>
                        <a14:foregroundMark x1="70130" y1="36075" x2="62500" y2="30159"/>
                        <a14:foregroundMark x1="62500" y1="30159" x2="54221" y2="29293"/>
                        <a14:foregroundMark x1="54221" y1="29293" x2="61526" y2="36219"/>
                        <a14:foregroundMark x1="61526" y1="36219" x2="63474" y2="44300"/>
                        <a14:foregroundMark x1="45942" y1="35786" x2="48377" y2="20346"/>
                        <a14:foregroundMark x1="48864" y1="20346" x2="39935" y2="19625"/>
                        <a14:foregroundMark x1="39935" y1="19625" x2="39286" y2="29004"/>
                        <a14:foregroundMark x1="39286" y1="29004" x2="40097" y2="29582"/>
                        <a14:foregroundMark x1="85065" y1="17460" x2="94643" y2="12987"/>
                        <a14:foregroundMark x1="94643" y1="12987" x2="86201" y2="16739"/>
                        <a14:foregroundMark x1="86201" y1="16739" x2="86039" y2="16739"/>
                        <a14:foregroundMark x1="94643" y1="14141" x2="94805" y2="12843"/>
                        <a14:foregroundMark x1="2435" y1="32035" x2="8442" y2="42280"/>
                        <a14:foregroundMark x1="8442" y1="42280" x2="14448" y2="47475"/>
                        <a14:foregroundMark x1="14448" y1="47475" x2="36526" y2="83117"/>
                        <a14:foregroundMark x1="12013" y1="42713" x2="8442" y2="34488"/>
                        <a14:foregroundMark x1="8442" y1="34488" x2="5682" y2="31602"/>
                        <a14:foregroundMark x1="1948" y1="30880" x2="3571" y2="35498"/>
                        <a14:foregroundMark x1="28409" y1="34488" x2="36688" y2="40404"/>
                        <a14:foregroundMark x1="36688" y1="40404" x2="55195" y2="39250"/>
                        <a14:foregroundMark x1="55195" y1="39250" x2="56818" y2="30880"/>
                        <a14:foregroundMark x1="56818" y1="30880" x2="60065" y2="28860"/>
                        <a14:foregroundMark x1="38474" y1="32612" x2="33929" y2="40404"/>
                        <a14:foregroundMark x1="33929" y1="40404" x2="33929" y2="40404"/>
                        <a14:foregroundMark x1="40097" y1="34488" x2="40909" y2="36652"/>
                        <a14:foregroundMark x1="33929" y1="35065" x2="31169" y2="35209"/>
                        <a14:foregroundMark x1="30032" y1="33045" x2="30357" y2="40981"/>
                        <a14:foregroundMark x1="30357" y1="40981" x2="33604" y2="41847"/>
                        <a14:foregroundMark x1="62338" y1="58297" x2="63149" y2="64935"/>
                        <a14:foregroundMark x1="65909" y1="62482" x2="57468" y2="55988"/>
                        <a14:foregroundMark x1="57468" y1="55988" x2="66721" y2="62049"/>
                        <a14:foregroundMark x1="66721" y1="62049" x2="62662" y2="55700"/>
                        <a14:foregroundMark x1="62662" y1="55700" x2="56494" y2="58874"/>
                        <a14:foregroundMark x1="36364" y1="91631" x2="61688" y2="92496"/>
                        <a14:foregroundMark x1="61688" y1="92496" x2="68019" y2="92352"/>
                        <a14:foregroundMark x1="70455" y1="91198" x2="81494" y2="92208"/>
                        <a14:foregroundMark x1="81494" y1="92208" x2="93344" y2="91919"/>
                        <a14:foregroundMark x1="93344" y1="91919" x2="93182" y2="84560"/>
                        <a14:foregroundMark x1="93182" y1="84560" x2="86851" y2="84127"/>
                        <a14:foregroundMark x1="45130" y1="51948" x2="54708" y2="49351"/>
                        <a14:foregroundMark x1="54708" y1="49351" x2="46429" y2="49062"/>
                        <a14:foregroundMark x1="46429" y1="49062" x2="49188" y2="56421"/>
                        <a14:foregroundMark x1="49188" y1="56421" x2="49188" y2="56421"/>
                        <a14:foregroundMark x1="28896" y1="93506" x2="15747" y2="94949"/>
                        <a14:foregroundMark x1="15747" y1="94949" x2="19481" y2="88456"/>
                        <a14:foregroundMark x1="19481" y1="88456" x2="22403" y2="89466"/>
                        <a14:foregroundMark x1="24026" y1="99134" x2="24838" y2="98846"/>
                        <a14:foregroundMark x1="95455" y1="86724" x2="93994" y2="93074"/>
                        <a14:foregroundMark x1="50325" y1="24242" x2="58604" y2="26840"/>
                        <a14:foregroundMark x1="58604" y1="26840" x2="60065" y2="26263"/>
                        <a14:foregroundMark x1="54058" y1="20346" x2="54708" y2="22367"/>
                        <a14:foregroundMark x1="80844" y1="18182" x2="80682" y2="18903"/>
                        <a14:foregroundMark x1="20455" y1="54257" x2="27273" y2="54401"/>
                        <a14:foregroundMark x1="19156" y1="50794" x2="18019" y2="50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040" y="3281611"/>
            <a:ext cx="2588125" cy="291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6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6463"/>
            <a:ext cx="12191999" cy="72831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EE177A-4A6D-4CB9-92B8-AF676BEBF3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070" t="24796" r="14386" b="29824"/>
          <a:stretch/>
        </p:blipFill>
        <p:spPr>
          <a:xfrm>
            <a:off x="1427746" y="1909011"/>
            <a:ext cx="8422105" cy="4331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609600" y="127428"/>
            <a:ext cx="10315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Люба терпеть не собиралась. Учение давалось ей очень тяжело. У нее испортились характер, сон и аппетит.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2229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341586" y="0"/>
            <a:ext cx="103150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5C2A08"/>
                </a:solidFill>
                <a:latin typeface="Times New Roman" pitchFamily="18" charset="0"/>
                <a:cs typeface="Times New Roman" pitchFamily="18" charset="0"/>
              </a:rPr>
              <a:t>Вскоре дурное Любино настроение стало настоящей болезнью, она перестала заниматься и слегла.</a:t>
            </a:r>
          </a:p>
          <a:p>
            <a:pPr algn="just"/>
            <a:r>
              <a:rPr lang="ru-RU" sz="3200" dirty="0">
                <a:solidFill>
                  <a:srgbClr val="5C2A08"/>
                </a:solidFill>
                <a:latin typeface="Times New Roman" pitchFamily="18" charset="0"/>
                <a:cs typeface="Times New Roman" pitchFamily="18" charset="0"/>
              </a:rPr>
              <a:t>Люба целыми днями лежала в постели, не читала, не играла, даже в окно смотрела редко, и приговаривала, что если ее еще хоть разочек заставят поучиться — «я умру совсем». </a:t>
            </a:r>
          </a:p>
        </p:txBody>
      </p:sp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3" cstate="print"/>
          <a:srcRect l="2429" t="14943" r="19226" b="16322"/>
          <a:stretch>
            <a:fillRect/>
          </a:stretch>
        </p:blipFill>
        <p:spPr>
          <a:xfrm>
            <a:off x="4430111" y="2546224"/>
            <a:ext cx="6390290" cy="44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B3FFEB-DAAE-4601-A976-82F5AB67D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2229"/>
            <a:ext cx="12191999" cy="7283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2D663-8208-4F60-8A08-0DFAE35427E0}"/>
              </a:ext>
            </a:extLst>
          </p:cNvPr>
          <p:cNvSpPr txBox="1"/>
          <p:nvPr/>
        </p:nvSpPr>
        <p:spPr>
          <a:xfrm>
            <a:off x="341586" y="0"/>
            <a:ext cx="103150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«Вы хотите, чтобы ваша царевна-дочь захотела сама постигать учение и перестала болеть?» — «Да»,— ответили удивленные и смущенные родители, ведь незнакомец, видимо, подслушал их разговор, пускай даже и случайно.</a:t>
            </a:r>
          </a:p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Я помогу вам. Пустите меня к девочке.</a:t>
            </a:r>
          </a:p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Но она больна. К ней нельзя. </a:t>
            </a:r>
          </a:p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Пустое это. Вы ведь хотите Любе счастья, а я знаю,</a:t>
            </a:r>
          </a:p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что нужно делать.</a:t>
            </a:r>
          </a:p>
        </p:txBody>
      </p:sp>
      <p:pic>
        <p:nvPicPr>
          <p:cNvPr id="1026" name="Picture 2" descr="https://avatars.mds.yandex.net/get-zen_doc/1721884/pub_5d09bac205855600af6a393d_5d09bb0e050a3000af613b0f/scale_12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56B27B"/>
              </a:clrFrom>
              <a:clrTo>
                <a:srgbClr val="56B27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6895" y="2692728"/>
            <a:ext cx="4543645" cy="4543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9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777</Words>
  <Application>Microsoft Office PowerPoint</Application>
  <PresentationFormat>Произвольный</PresentationFormat>
  <Paragraphs>105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«Не хочу учиться!»</vt:lpstr>
      <vt:lpstr>Жила-была царевна Люба. </vt:lpstr>
      <vt:lpstr>У нее были родители, которых она очень любила и которые баловали и лелеяли ее.</vt:lpstr>
      <vt:lpstr>Она любила проводить дни в играх со своими друзьями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</dc:creator>
  <cp:lastModifiedBy>Славик</cp:lastModifiedBy>
  <cp:revision>37</cp:revision>
  <dcterms:created xsi:type="dcterms:W3CDTF">2021-08-26T07:19:08Z</dcterms:created>
  <dcterms:modified xsi:type="dcterms:W3CDTF">2021-08-31T04:39:00Z</dcterms:modified>
</cp:coreProperties>
</file>