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17CFC35-44F8-4378-9B48-7D08290DF7AA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99D640-7026-469E-A207-4F1E7AE3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652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FC35-44F8-4378-9B48-7D08290DF7AA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D640-7026-469E-A207-4F1E7AE3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27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FC35-44F8-4378-9B48-7D08290DF7AA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D640-7026-469E-A207-4F1E7AE3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9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FC35-44F8-4378-9B48-7D08290DF7AA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D640-7026-469E-A207-4F1E7AE3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06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17CFC35-44F8-4378-9B48-7D08290DF7AA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299D640-7026-469E-A207-4F1E7AE3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18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FC35-44F8-4378-9B48-7D08290DF7AA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D640-7026-469E-A207-4F1E7AE3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FC35-44F8-4378-9B48-7D08290DF7AA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D640-7026-469E-A207-4F1E7AE3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96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FC35-44F8-4378-9B48-7D08290DF7AA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D640-7026-469E-A207-4F1E7AE3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50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FC35-44F8-4378-9B48-7D08290DF7AA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D640-7026-469E-A207-4F1E7AE3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8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FC35-44F8-4378-9B48-7D08290DF7AA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99D640-7026-469E-A207-4F1E7AE3576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543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17CFC35-44F8-4378-9B48-7D08290DF7AA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99D640-7026-469E-A207-4F1E7AE357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978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17CFC35-44F8-4378-9B48-7D08290DF7AA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99D640-7026-469E-A207-4F1E7AE3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63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Сумма углов треугольника</a:t>
            </a:r>
          </a:p>
        </p:txBody>
      </p:sp>
    </p:spTree>
    <p:extLst>
      <p:ext uri="{BB962C8B-B14F-4D97-AF65-F5344CB8AC3E}">
        <p14:creationId xmlns:p14="http://schemas.microsoft.com/office/powerpoint/2010/main" val="350892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Тема урока</a:t>
            </a:r>
            <a:br>
              <a:rPr lang="ru-RU" dirty="0"/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Сумма углов треугольника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 урока:</a:t>
            </a:r>
          </a:p>
          <a:p>
            <a:pPr marL="0" indent="0">
              <a:buNone/>
            </a:pPr>
            <a:r>
              <a:rPr lang="ru-RU" dirty="0"/>
              <a:t>	Узнать, чему равна сумма углов треугольника.</a:t>
            </a:r>
          </a:p>
          <a:p>
            <a:r>
              <a:rPr lang="ru-RU" dirty="0"/>
              <a:t>Задача урока:</a:t>
            </a:r>
          </a:p>
          <a:p>
            <a:pPr marL="0" indent="0">
              <a:buNone/>
            </a:pPr>
            <a:r>
              <a:rPr lang="ru-RU" dirty="0"/>
              <a:t>	Научиться применять новое знание при выполнении различных заданий.</a:t>
            </a:r>
          </a:p>
        </p:txBody>
      </p:sp>
    </p:spTree>
    <p:extLst>
      <p:ext uri="{BB962C8B-B14F-4D97-AF65-F5344CB8AC3E}">
        <p14:creationId xmlns:p14="http://schemas.microsoft.com/office/powerpoint/2010/main" val="395734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Чему равен </a:t>
            </a: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⦟С </a:t>
            </a:r>
            <a:r>
              <a:rPr lang="ru-RU" dirty="0">
                <a:ea typeface="Cambria Math" panose="02040503050406030204" pitchFamily="18" charset="0"/>
              </a:rPr>
              <a:t>треугольника АВС, если: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9564" y="2103120"/>
            <a:ext cx="9305636" cy="39319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⦟А = 80⁰, ⦟В = 40⁰;</a:t>
            </a:r>
          </a:p>
          <a:p>
            <a:pPr>
              <a:lnSpc>
                <a:spcPct val="200000"/>
              </a:lnSpc>
            </a:pPr>
            <a:r>
              <a:rPr lang="ru-RU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⦟А = 110⁰, ⦟В = 45⁰;</a:t>
            </a:r>
          </a:p>
          <a:p>
            <a:pPr>
              <a:lnSpc>
                <a:spcPct val="200000"/>
              </a:lnSpc>
            </a:pPr>
            <a:r>
              <a:rPr lang="ru-RU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⦟А = 77⁰, ⦟В = 53⁰?</a:t>
            </a:r>
          </a:p>
          <a:p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557818" y="2493818"/>
            <a:ext cx="914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60</a:t>
            </a:r>
            <a:r>
              <a:rPr lang="ru-RU" sz="3200" b="1" dirty="0">
                <a:solidFill>
                  <a:srgbClr val="0070C0"/>
                </a:solidFill>
                <a:ea typeface="Cambria Math" panose="02040503050406030204" pitchFamily="18" charset="0"/>
              </a:rPr>
              <a:t>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7818" y="3716716"/>
            <a:ext cx="914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25</a:t>
            </a:r>
            <a:r>
              <a:rPr lang="ru-RU" sz="3200" b="1" dirty="0">
                <a:solidFill>
                  <a:srgbClr val="0070C0"/>
                </a:solidFill>
                <a:ea typeface="Cambria Math" panose="02040503050406030204" pitchFamily="18" charset="0"/>
              </a:rPr>
              <a:t>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27799" y="4939614"/>
            <a:ext cx="914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50</a:t>
            </a:r>
            <a:r>
              <a:rPr lang="ru-RU" sz="3200" b="1" dirty="0">
                <a:solidFill>
                  <a:srgbClr val="0070C0"/>
                </a:solidFill>
                <a:ea typeface="Cambria Math" panose="02040503050406030204" pitchFamily="18" charset="0"/>
              </a:rPr>
              <a:t>⁰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1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rok.1sept.ru/articles/637835/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" t="14947" r="56007" b="51862"/>
          <a:stretch/>
        </p:blipFill>
        <p:spPr bwMode="auto">
          <a:xfrm>
            <a:off x="738909" y="2627171"/>
            <a:ext cx="2521528" cy="20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5089" y="4942908"/>
            <a:ext cx="3223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① ⦟1 = 60</a:t>
            </a:r>
            <a:r>
              <a:rPr lang="ru-RU" sz="3200" b="1" dirty="0">
                <a:solidFill>
                  <a:srgbClr val="0070C0"/>
                </a:solidFill>
                <a:ea typeface="Cambria Math" panose="02040503050406030204" pitchFamily="18" charset="0"/>
              </a:rPr>
              <a:t>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9454" y="5486117"/>
            <a:ext cx="4073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② ⦟1 = 40</a:t>
            </a:r>
            <a:r>
              <a:rPr lang="ru-RU" sz="3200" b="1" dirty="0">
                <a:solidFill>
                  <a:srgbClr val="0070C0"/>
                </a:solidFill>
                <a:ea typeface="Cambria Math" panose="02040503050406030204" pitchFamily="18" charset="0"/>
              </a:rPr>
              <a:t>⁰, </a:t>
            </a:r>
            <a:r>
              <a:rPr lang="ru-RU" sz="32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⦟2 = 70</a:t>
            </a:r>
            <a:r>
              <a:rPr lang="ru-RU" sz="3200" b="1" dirty="0">
                <a:solidFill>
                  <a:srgbClr val="0070C0"/>
                </a:solidFill>
                <a:ea typeface="Cambria Math" panose="02040503050406030204" pitchFamily="18" charset="0"/>
              </a:rPr>
              <a:t>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8252" y="4865840"/>
            <a:ext cx="3759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③ ⦟1 = ⦟2 = 45</a:t>
            </a:r>
            <a:r>
              <a:rPr lang="ru-RU" sz="3200" b="1" dirty="0">
                <a:solidFill>
                  <a:srgbClr val="0070C0"/>
                </a:solidFill>
                <a:ea typeface="Cambria Math" panose="02040503050406030204" pitchFamily="18" charset="0"/>
              </a:rPr>
              <a:t>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253" y="5486117"/>
            <a:ext cx="4405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④ ⦟1 = ⦟2 = ⦟3 = 60</a:t>
            </a:r>
            <a:r>
              <a:rPr lang="ru-RU" sz="3200" b="1" dirty="0">
                <a:solidFill>
                  <a:srgbClr val="0070C0"/>
                </a:solidFill>
                <a:ea typeface="Cambria Math" panose="02040503050406030204" pitchFamily="18" charset="0"/>
              </a:rPr>
              <a:t>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11" name="Picture 2" descr="https://urok.1sept.ru/articles/637835/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15" t="7824" r="31165" b="46709"/>
          <a:stretch/>
        </p:blipFill>
        <p:spPr bwMode="auto">
          <a:xfrm>
            <a:off x="4188690" y="2443603"/>
            <a:ext cx="1551710" cy="277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urok.1sept.ru/articles/637835/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14038" r="309" b="50498"/>
          <a:stretch/>
        </p:blipFill>
        <p:spPr bwMode="auto">
          <a:xfrm>
            <a:off x="6733308" y="2557898"/>
            <a:ext cx="1874982" cy="216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urok.1sept.ru/articles/637835/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" t="57838" r="63718" b="3818"/>
          <a:stretch/>
        </p:blipFill>
        <p:spPr bwMode="auto">
          <a:xfrm>
            <a:off x="9471889" y="2557898"/>
            <a:ext cx="203200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057564" y="776294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Определите градусную меру углов 1 и 2:</a:t>
            </a:r>
          </a:p>
        </p:txBody>
      </p:sp>
    </p:spTree>
    <p:extLst>
      <p:ext uri="{BB962C8B-B14F-4D97-AF65-F5344CB8AC3E}">
        <p14:creationId xmlns:p14="http://schemas.microsoft.com/office/powerpoint/2010/main" val="237623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163" y="726902"/>
            <a:ext cx="11014364" cy="3931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В прямоугольном треугольнике один из острых углов равен 35⁰. Выберите верные утверждения, в ответ запишите их номера без запятых и прочих символов.</a:t>
            </a:r>
          </a:p>
          <a:p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/>
              <a:t>Один из углов данного треугольника 65⁰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/>
              <a:t>Данный треугольник не является равнобедренным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/>
              <a:t>Один из острых углов данного треугольника на 20⁰ больше другого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/>
              <a:t>Сумма острых углов данного треугольника равна 180⁰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345429" y="4130270"/>
            <a:ext cx="1664317" cy="25164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37745" y="5635877"/>
            <a:ext cx="4693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Ответ: 23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1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ВПР №14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799" y="2103120"/>
            <a:ext cx="10229273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В треугольнике АВС проведена биссектриса ВК. Найдите величину угла СКВ, если ⦟ВАС = 48</a:t>
            </a:r>
            <a:r>
              <a:rPr lang="ru-RU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⁰</a:t>
            </a:r>
            <a:r>
              <a:rPr lang="ru-RU" sz="3200" dirty="0"/>
              <a:t>, ⦟ВСА = 56</a:t>
            </a:r>
            <a:r>
              <a:rPr lang="ru-RU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34971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203</TotalTime>
  <Words>194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Cambria Math</vt:lpstr>
      <vt:lpstr>Century Gothic</vt:lpstr>
      <vt:lpstr>Garamond</vt:lpstr>
      <vt:lpstr>Савон</vt:lpstr>
      <vt:lpstr>Сумма углов треугольника</vt:lpstr>
      <vt:lpstr>Тема урока Сумма углов треугольника</vt:lpstr>
      <vt:lpstr>Чему равен ⦟С треугольника АВС, если:</vt:lpstr>
      <vt:lpstr>Определите градусную меру углов 1 и 2:</vt:lpstr>
      <vt:lpstr>Презентация PowerPoint</vt:lpstr>
      <vt:lpstr>ВПР №14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Сумма углов треугольника</dc:title>
  <dc:creator>Школа 6п</dc:creator>
  <cp:lastModifiedBy>Влад Федосенков</cp:lastModifiedBy>
  <cp:revision>9</cp:revision>
  <dcterms:created xsi:type="dcterms:W3CDTF">2022-03-01T18:24:55Z</dcterms:created>
  <dcterms:modified xsi:type="dcterms:W3CDTF">2023-11-23T10:51:18Z</dcterms:modified>
</cp:coreProperties>
</file>