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2" r:id="rId1"/>
  </p:sldMasterIdLst>
  <p:sldIdLst>
    <p:sldId id="284" r:id="rId2"/>
    <p:sldId id="285" r:id="rId3"/>
    <p:sldId id="283" r:id="rId4"/>
    <p:sldId id="286" r:id="rId5"/>
    <p:sldId id="287" r:id="rId6"/>
    <p:sldId id="274" r:id="rId7"/>
    <p:sldId id="261" r:id="rId8"/>
    <p:sldId id="288" r:id="rId9"/>
    <p:sldId id="289" r:id="rId10"/>
    <p:sldId id="290" r:id="rId11"/>
    <p:sldId id="291" r:id="rId12"/>
    <p:sldId id="292" r:id="rId13"/>
    <p:sldId id="27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1" r:id="rId22"/>
    <p:sldId id="271" r:id="rId23"/>
    <p:sldId id="30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>
        <p:scale>
          <a:sx n="40" d="100"/>
          <a:sy n="40" d="100"/>
        </p:scale>
        <p:origin x="-1680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3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93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782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8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092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540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69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6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26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0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54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2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73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91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1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63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7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FFB779-270B-4192-84BA-A697F48306D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093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  <p:sldLayoutId id="2147484226" r:id="rId14"/>
    <p:sldLayoutId id="2147484227" r:id="rId15"/>
    <p:sldLayoutId id="2147484228" r:id="rId16"/>
    <p:sldLayoutId id="21474842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ipbap.ru/wp-content/uploads/2019/06/kosmos-grafika-risunok-zvezdy-planety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312822"/>
            <a:ext cx="11622506" cy="616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11052" y="2550695"/>
            <a:ext cx="38019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/>
              <a:t>Космос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15819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honoteka.org/uploads/posts/2021-05/1621577383_13-phonoteka_org-p-fon-dlya-prezentatsii-konstruktor-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3" y="2454442"/>
            <a:ext cx="7868652" cy="40426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38463" y="721895"/>
            <a:ext cx="9769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Детская игра – набор деталей для конструирования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836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7" descr="Изображение выглядит как дерево, стол, растение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1E5B5F14-41CD-4B2E-BC46-4889E3EBC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26630" y="890338"/>
            <a:ext cx="6352671" cy="519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1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1D4CD2-395D-45D4-9BAE-80E6A0814A5C}"/>
              </a:ext>
            </a:extLst>
          </p:cNvPr>
          <p:cNvSpPr txBox="1"/>
          <p:nvPr/>
        </p:nvSpPr>
        <p:spPr>
          <a:xfrm>
            <a:off x="942975" y="247650"/>
            <a:ext cx="8553450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>
                <a:solidFill>
                  <a:srgbClr val="FFFF00"/>
                </a:solidFill>
                <a:latin typeface="Times New Roman"/>
                <a:cs typeface="Times New Roman"/>
              </a:rPr>
              <a:t>Правила  безопасной работы с ножницами</a:t>
            </a:r>
          </a:p>
        </p:txBody>
      </p:sp>
      <p:pic>
        <p:nvPicPr>
          <p:cNvPr id="8" name="Рисунок 8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6B58A01D-710E-4300-9F39-35747A95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3" y="1062038"/>
            <a:ext cx="6969974" cy="52198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A5B2618-C9A1-4ACD-A3C1-1467F67016F9}"/>
              </a:ext>
            </a:extLst>
          </p:cNvPr>
          <p:cNvSpPr txBox="1"/>
          <p:nvPr/>
        </p:nvSpPr>
        <p:spPr>
          <a:xfrm>
            <a:off x="7000875" y="638175"/>
            <a:ext cx="5038725" cy="553997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7345" algn="ctr"/>
            <a:endParaRPr lang="ru-RU" dirty="0"/>
          </a:p>
          <a:p>
            <a:pPr marL="690245" indent="-342900">
              <a:buFont typeface="Wingdings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Не держи ножницы концами вверх</a:t>
            </a:r>
            <a:endParaRPr lang="ru-RU" sz="2400">
              <a:latin typeface="Times New Roman"/>
              <a:cs typeface="Times New Roman"/>
            </a:endParaRPr>
          </a:p>
          <a:p>
            <a:pPr marL="690245" indent="-342900">
              <a:buFont typeface="Wingdings"/>
              <a:buChar char="Ø"/>
            </a:pPr>
            <a:r>
              <a:rPr lang="ru-RU" sz="2400" dirty="0">
                <a:solidFill>
                  <a:srgbClr val="FFFF00"/>
                </a:solidFill>
                <a:latin typeface="Times New Roman"/>
                <a:cs typeface="Times New Roman"/>
              </a:rPr>
              <a:t>Не оставляй ножницы в открытом виде</a:t>
            </a:r>
          </a:p>
          <a:p>
            <a:pPr marL="690245" indent="-342900">
              <a:buFont typeface="Wingdings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При работе следи за пальцами второй руки, где нет ножниц</a:t>
            </a:r>
            <a:endParaRPr lang="ru-RU" sz="2400">
              <a:latin typeface="Times New Roman"/>
              <a:cs typeface="Times New Roman"/>
            </a:endParaRPr>
          </a:p>
          <a:p>
            <a:pPr marL="690245" indent="-342900">
              <a:buFont typeface="Wingdings"/>
              <a:buChar char="Ø"/>
            </a:pPr>
            <a:r>
              <a:rPr lang="ru-RU" sz="2400" dirty="0">
                <a:solidFill>
                  <a:srgbClr val="FFFF00"/>
                </a:solidFill>
                <a:latin typeface="Times New Roman"/>
                <a:cs typeface="Times New Roman"/>
              </a:rPr>
              <a:t>Клади ножницы на стол так  чтоб не свешивались за край стола</a:t>
            </a:r>
          </a:p>
          <a:p>
            <a:pPr marL="690245" indent="-342900">
              <a:buFont typeface="Wingdings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Передавай ножницы в закрытом виде кольцами в сторону товарища</a:t>
            </a:r>
            <a:endParaRPr lang="ru-RU" sz="2400">
              <a:latin typeface="Times New Roman"/>
              <a:cs typeface="Times New Roman"/>
            </a:endParaRPr>
          </a:p>
          <a:p>
            <a:pPr marL="690245" indent="-342900">
              <a:buFont typeface="Wingdings"/>
              <a:buChar char="Ø"/>
            </a:pPr>
            <a:r>
              <a:rPr lang="ru-RU" sz="2400" dirty="0">
                <a:solidFill>
                  <a:srgbClr val="FFFF00"/>
                </a:solidFill>
                <a:latin typeface="Times New Roman"/>
                <a:cs typeface="Times New Roman"/>
              </a:rPr>
              <a:t>Не режь ножницами на ходу и не мешай другим при работе </a:t>
            </a:r>
          </a:p>
        </p:txBody>
      </p:sp>
    </p:spTree>
    <p:extLst>
      <p:ext uri="{BB962C8B-B14F-4D97-AF65-F5344CB8AC3E}">
        <p14:creationId xmlns:p14="http://schemas.microsoft.com/office/powerpoint/2010/main" val="418466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F411177-A98E-41D1-82FC-2F8AB7D2005E}"/>
              </a:ext>
            </a:extLst>
          </p:cNvPr>
          <p:cNvSpPr txBox="1"/>
          <p:nvPr/>
        </p:nvSpPr>
        <p:spPr>
          <a:xfrm>
            <a:off x="23810" y="400050"/>
            <a:ext cx="11285873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1.</a:t>
            </a:r>
            <a:r>
              <a:rPr lang="ru-RU" sz="3600" b="1" dirty="0">
                <a:latin typeface="Times New Roman"/>
                <a:cs typeface="Times New Roman"/>
              </a:rPr>
              <a:t>Делим картонный лист формата А4 пополам, срезаем половину</a:t>
            </a:r>
            <a:endParaRPr lang="ru-RU" sz="3600" b="1" dirty="0">
              <a:cs typeface="Calibri"/>
            </a:endParaRPr>
          </a:p>
        </p:txBody>
      </p:sp>
      <p:pic>
        <p:nvPicPr>
          <p:cNvPr id="3" name="Рисунок 4" descr="Изображение выглядит как доска,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D2C87167-9E14-4B41-9C59-30B676881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71" t="-617" r="12457" b="4321"/>
          <a:stretch/>
        </p:blipFill>
        <p:spPr>
          <a:xfrm>
            <a:off x="1272769" y="2170061"/>
            <a:ext cx="4767083" cy="35810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6" descr="Изображение выглядит как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E4CFFB5-3E16-4465-8CA6-6267C0B6A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9" t="5833" r="2431"/>
          <a:stretch/>
        </p:blipFill>
        <p:spPr>
          <a:xfrm rot="60000">
            <a:off x="7372051" y="2320410"/>
            <a:ext cx="3287826" cy="32803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591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23CE12-06EE-4FD9-9329-980EF372A145}"/>
              </a:ext>
            </a:extLst>
          </p:cNvPr>
          <p:cNvSpPr txBox="1"/>
          <p:nvPr/>
        </p:nvSpPr>
        <p:spPr>
          <a:xfrm>
            <a:off x="625642" y="253102"/>
            <a:ext cx="10900611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302260" algn="ctr"/>
            <a:r>
              <a:rPr lang="ru-RU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lang="ru-RU" sz="3600" b="1" dirty="0">
                <a:latin typeface="Times New Roman"/>
                <a:cs typeface="Times New Roman"/>
              </a:rPr>
              <a:t>.Корпус ракеты мы изготовим из </a:t>
            </a:r>
            <a:r>
              <a:rPr lang="ru-RU" sz="3600" b="1" dirty="0" smtClean="0">
                <a:latin typeface="Times New Roman"/>
                <a:cs typeface="Times New Roman"/>
              </a:rPr>
              <a:t>цилиндра.</a:t>
            </a:r>
            <a:endParaRPr lang="ru-RU" sz="3600" b="1" dirty="0">
              <a:cs typeface="Calibri"/>
            </a:endParaRPr>
          </a:p>
          <a:p>
            <a:pPr algn="ctr"/>
            <a:r>
              <a:rPr lang="ru-RU" sz="3600" b="1" dirty="0">
                <a:latin typeface="Times New Roman"/>
                <a:cs typeface="Times New Roman"/>
              </a:rPr>
              <a:t>Для получения цилиндра скручиваем прямоугольник в </a:t>
            </a:r>
            <a:r>
              <a:rPr lang="ru-RU" sz="3600" b="1" dirty="0" smtClean="0">
                <a:latin typeface="Times New Roman"/>
                <a:cs typeface="Times New Roman"/>
              </a:rPr>
              <a:t>трубочку</a:t>
            </a:r>
            <a:endParaRPr lang="ru-RU" sz="3600" b="1" dirty="0">
              <a:cs typeface="Calibri"/>
            </a:endParaRPr>
          </a:p>
        </p:txBody>
      </p:sp>
      <p:pic>
        <p:nvPicPr>
          <p:cNvPr id="3" name="Рисунок 9" descr="Изображение выглядит как человек,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D5160E2-FB5C-4526-B99A-7C1FE868B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144658" y="2401739"/>
            <a:ext cx="3445055" cy="36436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11" descr="Изображение выглядит как внутренний, чашка, сидит, черны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21B8F22-86F6-467B-8954-E6EDACFB23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7" t="11280" r="13043" b="3963"/>
          <a:stretch/>
        </p:blipFill>
        <p:spPr>
          <a:xfrm>
            <a:off x="6251883" y="2550695"/>
            <a:ext cx="2673538" cy="31763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746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7924AE-929D-4DB2-B03B-7A9F9E29A6B9}"/>
              </a:ext>
            </a:extLst>
          </p:cNvPr>
          <p:cNvSpPr txBox="1"/>
          <p:nvPr/>
        </p:nvSpPr>
        <p:spPr>
          <a:xfrm>
            <a:off x="529389" y="424663"/>
            <a:ext cx="11454063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lang="ru-RU" sz="3600" dirty="0">
                <a:latin typeface="Times New Roman"/>
                <a:cs typeface="Times New Roman"/>
              </a:rPr>
              <a:t>.Для создания верхушки ракеты используем шаблон полукруга, обводим, вырезаем и тоже скручиваем, но уже в виде конуса</a:t>
            </a:r>
            <a:endParaRPr lang="ru-RU" sz="3600" dirty="0">
              <a:cs typeface="Calibri"/>
            </a:endParaRPr>
          </a:p>
        </p:txBody>
      </p:sp>
      <p:pic>
        <p:nvPicPr>
          <p:cNvPr id="3" name="Рисунок 16">
            <a:extLst>
              <a:ext uri="{FF2B5EF4-FFF2-40B4-BE49-F238E27FC236}">
                <a16:creationId xmlns="" xmlns:a16="http://schemas.microsoft.com/office/drawing/2014/main" id="{EF42FED2-9A3A-43BF-A0DE-164AC07ED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0" t="6147" r="-808" b="195"/>
          <a:stretch/>
        </p:blipFill>
        <p:spPr>
          <a:xfrm rot="10740000">
            <a:off x="1233205" y="2959265"/>
            <a:ext cx="1903788" cy="29920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20">
            <a:extLst>
              <a:ext uri="{FF2B5EF4-FFF2-40B4-BE49-F238E27FC236}">
                <a16:creationId xmlns="" xmlns:a16="http://schemas.microsoft.com/office/drawing/2014/main" id="{AF96D6C1-FA63-402B-A25B-2B1A1B67E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" t="20325" r="4794" b="4878"/>
          <a:stretch/>
        </p:blipFill>
        <p:spPr>
          <a:xfrm>
            <a:off x="4480890" y="3049135"/>
            <a:ext cx="2160542" cy="29185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6" descr="Изображение выглядит как стена, внутренний, канцелярские товары, красны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037A82CE-AD7F-4073-AA67-3EA819AEA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55" t="11180" r="16319" b="11180"/>
          <a:stretch/>
        </p:blipFill>
        <p:spPr>
          <a:xfrm rot="5400000">
            <a:off x="8289868" y="3597689"/>
            <a:ext cx="2871157" cy="18687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98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A857252-A6B6-41DF-B0BA-789C97186C43}"/>
              </a:ext>
            </a:extLst>
          </p:cNvPr>
          <p:cNvSpPr txBox="1"/>
          <p:nvPr/>
        </p:nvSpPr>
        <p:spPr>
          <a:xfrm>
            <a:off x="914399" y="306014"/>
            <a:ext cx="10323095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lang="ru-RU" sz="3600" b="1" dirty="0" smtClean="0">
                <a:latin typeface="Times New Roman"/>
                <a:cs typeface="Times New Roman"/>
              </a:rPr>
              <a:t>.</a:t>
            </a:r>
            <a:r>
              <a:rPr lang="ru-RU" sz="3600" dirty="0" smtClean="0">
                <a:latin typeface="Times New Roman"/>
                <a:cs typeface="Times New Roman"/>
              </a:rPr>
              <a:t>Делим </a:t>
            </a:r>
            <a:r>
              <a:rPr lang="ru-RU" sz="3600" dirty="0">
                <a:latin typeface="Times New Roman"/>
                <a:cs typeface="Times New Roman"/>
              </a:rPr>
              <a:t>полукруг на две равные части и также скручиваем в виде конусов, всего необходимо 4 таких конуса, они будут двигателями ракеты</a:t>
            </a:r>
            <a:endParaRPr lang="ru-RU" sz="3600" dirty="0"/>
          </a:p>
        </p:txBody>
      </p:sp>
      <p:pic>
        <p:nvPicPr>
          <p:cNvPr id="4" name="Рисунок 11">
            <a:extLst>
              <a:ext uri="{FF2B5EF4-FFF2-40B4-BE49-F238E27FC236}">
                <a16:creationId xmlns="" xmlns:a16="http://schemas.microsoft.com/office/drawing/2014/main" id="{C2B93021-25AF-43A7-8BBD-48E657298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9" t="6623" r="3704" b="6623"/>
          <a:stretch/>
        </p:blipFill>
        <p:spPr>
          <a:xfrm rot="5400000">
            <a:off x="1322234" y="3791286"/>
            <a:ext cx="3199878" cy="20483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14" descr="Изображение выглядит как человек, внутренний, стена, мужчи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E9DAB47-E8EE-4751-957A-C9DFE8905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5" t="1898" r="11852" b="4636"/>
          <a:stretch/>
        </p:blipFill>
        <p:spPr>
          <a:xfrm rot="5400000">
            <a:off x="4363872" y="3810102"/>
            <a:ext cx="2822568" cy="20107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24" descr="Изображение выглядит как внутренний, зеленый, канцелярские товары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99FBC54A-3E05-449A-A423-784B907B3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1" t="5999" r="-11" b="-454"/>
          <a:stretch/>
        </p:blipFill>
        <p:spPr>
          <a:xfrm rot="5340000">
            <a:off x="7409987" y="3683548"/>
            <a:ext cx="2772271" cy="18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162A650-B6A1-42E8-B1BE-8FC35A1DC863}"/>
              </a:ext>
            </a:extLst>
          </p:cNvPr>
          <p:cNvSpPr txBox="1"/>
          <p:nvPr/>
        </p:nvSpPr>
        <p:spPr>
          <a:xfrm>
            <a:off x="649706" y="774604"/>
            <a:ext cx="10491536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5.</a:t>
            </a:r>
            <a:r>
              <a:rPr lang="ru-RU" sz="3600" dirty="0"/>
              <a:t>Производим сборку ракеты</a:t>
            </a:r>
          </a:p>
        </p:txBody>
      </p:sp>
      <p:pic>
        <p:nvPicPr>
          <p:cNvPr id="3" name="Рисунок 17" descr="Изображение выглядит как дерево, стол, растение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1E5B5F14-41CD-4B2E-BC46-4889E3EBC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40005" y="2519881"/>
            <a:ext cx="4657696" cy="2959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3E98D3-B9FE-4E53-B4CA-D8CAB95F913E}"/>
              </a:ext>
            </a:extLst>
          </p:cNvPr>
          <p:cNvSpPr txBox="1"/>
          <p:nvPr/>
        </p:nvSpPr>
        <p:spPr>
          <a:xfrm>
            <a:off x="866273" y="2013631"/>
            <a:ext cx="6737685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6.</a:t>
            </a:r>
            <a:r>
              <a:rPr lang="ru-RU" sz="36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3600" dirty="0">
                <a:latin typeface="Times New Roman"/>
                <a:cs typeface="Times New Roman"/>
              </a:rPr>
              <a:t>В заключение вырежем и приклеим круги для иллюминаторов ракеты, а на них смайлики.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838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1.bp.blogspot.com/--xGPooBAPyQ/UzrShdQ2NDI/AAAAAAAAA5Q/Q9OD-DgInnE/w1200-h630-p-k-no-nu/073c7bf6ea8a2c2e584697fc3ab64a8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2" y="433137"/>
            <a:ext cx="10371220" cy="60639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20254041">
            <a:off x="1165254" y="1253290"/>
            <a:ext cx="3237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Поехали!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823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4.goodfon.ru/original/2560x1600/1/47/zemlia-planeta-zvezd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8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5.infourok.ru/uploads/ex/1029/0010c580-9bf4640d/img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4" y="625643"/>
            <a:ext cx="10587789" cy="567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7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81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527C8DD4-9254-4D36-8F82-8AB15647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976" y="226377"/>
            <a:ext cx="4900930" cy="6368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181F0F-0D41-4BAF-8D3F-8957B9F8501B}"/>
              </a:ext>
            </a:extLst>
          </p:cNvPr>
          <p:cNvSpPr txBox="1"/>
          <p:nvPr/>
        </p:nvSpPr>
        <p:spPr>
          <a:xfrm>
            <a:off x="690879" y="226377"/>
            <a:ext cx="7731760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i="1" dirty="0">
                <a:solidFill>
                  <a:srgbClr val="FFFF00"/>
                </a:solidFill>
                <a:latin typeface="Calibri"/>
                <a:cs typeface="Times New Roman"/>
              </a:rPr>
              <a:t>«Космонавтика имеет безграничное будущее, и её перспективы беспредельны, как сама Вселенная» </a:t>
            </a:r>
          </a:p>
          <a:p>
            <a:pPr algn="ctr"/>
            <a:r>
              <a:rPr lang="ru-RU" sz="4800" b="1" i="1" dirty="0">
                <a:solidFill>
                  <a:srgbClr val="FFFFFF"/>
                </a:solidFill>
                <a:latin typeface="Calibri"/>
                <a:cs typeface="Times New Roman"/>
              </a:rPr>
              <a:t>Сергей Королев</a:t>
            </a:r>
            <a:endParaRPr lang="ru-RU" sz="4800" b="1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05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.znanio.ru/methodology/images/8d/f7/8df7776dbad980762a49f2d29c3faa64e9c360a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553453"/>
            <a:ext cx="10972800" cy="5823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1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883" y="336047"/>
            <a:ext cx="6079791" cy="607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8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atherineasquithgallery.com/uploads/posts/2021-02/1613646019_25-p-fon-dlya-prezentatsii-kosmos-dlya-detei-2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457200"/>
            <a:ext cx="11502190" cy="599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honoteka.org/uploads/posts/2021-04/1619156726_51-phonoteka_org-p-fon-dlya-prezentatsii-kosmicheskii-detskii-5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2" y="1"/>
            <a:ext cx="1085248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9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4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B93EFC-D0C3-4D49-8A40-93568A557D8F}"/>
              </a:ext>
            </a:extLst>
          </p:cNvPr>
          <p:cNvSpPr txBox="1"/>
          <p:nvPr/>
        </p:nvSpPr>
        <p:spPr>
          <a:xfrm>
            <a:off x="7284718" y="5933441"/>
            <a:ext cx="485648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>
                <a:solidFill>
                  <a:srgbClr val="000000"/>
                </a:solidFill>
                <a:latin typeface="Times New Roman"/>
                <a:cs typeface="Times New Roman"/>
              </a:rPr>
              <a:t>Ю.А.ГАГАРИН</a:t>
            </a:r>
          </a:p>
        </p:txBody>
      </p:sp>
    </p:spTree>
    <p:extLst>
      <p:ext uri="{BB962C8B-B14F-4D97-AF65-F5344CB8AC3E}">
        <p14:creationId xmlns:p14="http://schemas.microsoft.com/office/powerpoint/2010/main" val="19474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atic.tildacdn.com/tild3530-3834-4233-b130-383366653534/__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2" y="385011"/>
            <a:ext cx="10996863" cy="6208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6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450/000386bf-8b7b488e/img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505326"/>
            <a:ext cx="10996863" cy="5823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6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549</TotalTime>
  <Words>145</Words>
  <Application>Microsoft Office PowerPoint</Application>
  <PresentationFormat>Произвольный</PresentationFormat>
  <Paragraphs>21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Небесная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39</cp:revision>
  <dcterms:created xsi:type="dcterms:W3CDTF">2012-07-30T23:42:41Z</dcterms:created>
  <dcterms:modified xsi:type="dcterms:W3CDTF">2022-04-05T07:17:04Z</dcterms:modified>
</cp:coreProperties>
</file>