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8" r:id="rId3"/>
    <p:sldId id="283" r:id="rId4"/>
    <p:sldId id="284" r:id="rId5"/>
    <p:sldId id="281" r:id="rId6"/>
    <p:sldId id="279" r:id="rId7"/>
    <p:sldId id="265" r:id="rId8"/>
    <p:sldId id="266" r:id="rId9"/>
    <p:sldId id="267" r:id="rId10"/>
    <p:sldId id="271" r:id="rId11"/>
    <p:sldId id="269" r:id="rId12"/>
    <p:sldId id="270" r:id="rId13"/>
    <p:sldId id="273" r:id="rId14"/>
    <p:sldId id="274" r:id="rId15"/>
    <p:sldId id="277" r:id="rId16"/>
    <p:sldId id="275" r:id="rId17"/>
    <p:sldId id="272" r:id="rId18"/>
    <p:sldId id="276" r:id="rId19"/>
    <p:sldId id="278" r:id="rId20"/>
    <p:sldId id="285" r:id="rId21"/>
    <p:sldId id="28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CC"/>
    <a:srgbClr val="A0C7CC"/>
    <a:srgbClr val="837EEE"/>
    <a:srgbClr val="F6F66A"/>
    <a:srgbClr val="EA82C7"/>
    <a:srgbClr val="FF6699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354" autoAdjust="0"/>
  </p:normalViewPr>
  <p:slideViewPr>
    <p:cSldViewPr snapToGrid="0">
      <p:cViewPr varScale="1">
        <p:scale>
          <a:sx n="59" d="100"/>
          <a:sy n="59" d="100"/>
        </p:scale>
        <p:origin x="115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2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06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5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8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52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3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26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79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22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24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E6A93-7EFE-4C71-BFB5-CBD1C57629B9}" type="datetimeFigureOut">
              <a:rPr lang="ru-RU" smtClean="0"/>
              <a:t>05.11.2022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A299E-2BE8-4423-91B2-B78C385A21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1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391" y="1910369"/>
            <a:ext cx="6888407" cy="4733431"/>
          </a:xfrm>
          <a:prstGeom prst="rect">
            <a:avLst/>
          </a:prstGeom>
        </p:spPr>
      </p:pic>
      <p:pic>
        <p:nvPicPr>
          <p:cNvPr id="3" name="Picture 2" descr="12345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5" y="86117"/>
            <a:ext cx="1090159" cy="100521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1385391" y="258124"/>
            <a:ext cx="1001049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«Средняя общеобразовательная школа № 35 с углубленным изучением отдельных предметов»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67112" y="5001171"/>
            <a:ext cx="3043825" cy="107721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Автор: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Русских Ольга Николаевна-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Классный руководитель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8 «ИТ» класса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65736" y="1087206"/>
            <a:ext cx="8860221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</a:rPr>
              <a:t>«Формирование  ценностей   научного  познания  обучающихся </a:t>
            </a:r>
            <a:r>
              <a:rPr lang="ru-RU" b="1" i="1" dirty="0" err="1" smtClean="0">
                <a:solidFill>
                  <a:srgbClr val="C00000"/>
                </a:solidFill>
                <a:latin typeface="Arial Black" pitchFamily="34" charset="0"/>
              </a:rPr>
              <a:t>предпрофильного</a:t>
            </a:r>
            <a:r>
              <a:rPr lang="ru-RU" b="1" i="1" dirty="0" smtClean="0">
                <a:solidFill>
                  <a:srgbClr val="C00000"/>
                </a:solidFill>
                <a:latin typeface="Arial Black" pitchFamily="34" charset="0"/>
              </a:rPr>
              <a:t> класса»</a:t>
            </a:r>
            <a:endParaRPr lang="ru-RU" b="1" i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5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5" y="1271566"/>
            <a:ext cx="3907229" cy="52340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728" y="793798"/>
            <a:ext cx="4788546" cy="35914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27" y="2723865"/>
            <a:ext cx="2911598" cy="3882131"/>
          </a:xfrm>
          <a:prstGeom prst="rect">
            <a:avLst/>
          </a:prstGeom>
        </p:spPr>
      </p:pic>
      <p:pic>
        <p:nvPicPr>
          <p:cNvPr id="5" name="Picture 2" descr="12345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5" y="73592"/>
            <a:ext cx="952374" cy="91596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1535501" y="173737"/>
            <a:ext cx="5597523" cy="892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solidFill>
                  <a:srgbClr val="C00000"/>
                </a:solidFill>
                <a:latin typeface="Arial Black" pitchFamily="34" charset="0"/>
              </a:rPr>
              <a:t>Раздел плана ВР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2.Образовательные   экскурсии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4408" y="4686278"/>
            <a:ext cx="4037163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«Как образуется электричество?»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в ТЦ «Кварки» в г. Нижний Новгород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98349" y="1271566"/>
            <a:ext cx="2031051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Учебные предметы:</a:t>
            </a:r>
          </a:p>
          <a:p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изика, химия</a:t>
            </a:r>
          </a:p>
        </p:txBody>
      </p:sp>
    </p:spTree>
    <p:extLst>
      <p:ext uri="{BB962C8B-B14F-4D97-AF65-F5344CB8AC3E}">
        <p14:creationId xmlns:p14="http://schemas.microsoft.com/office/powerpoint/2010/main" val="11221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94" y="1704037"/>
            <a:ext cx="5201270" cy="41292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92" y="243353"/>
            <a:ext cx="3666308" cy="4916476"/>
          </a:xfrm>
          <a:prstGeom prst="rect">
            <a:avLst/>
          </a:prstGeom>
        </p:spPr>
      </p:pic>
      <p:pic>
        <p:nvPicPr>
          <p:cNvPr id="7170" name="Picture 2" descr="https://sun9-44.userapi.com/impg/4CvqxXb8tHcS-xEsoKoIBUPc5dGAX8NmkneZHA/QRgq3Tlj4aw.jpg?size=884x1080&amp;quality=96&amp;sign=94275c5f2ec6eed0f27f34ae6f634852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780" y="2362600"/>
            <a:ext cx="2840826" cy="3470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2345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4" y="86117"/>
            <a:ext cx="1090159" cy="100521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1640590" y="243353"/>
            <a:ext cx="4310743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i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Раздел плана ВР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2.Образовательные экскурсии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7379" y="6123924"/>
            <a:ext cx="6785628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Планетарий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г.Нижний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Новгород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3214" y="1242372"/>
            <a:ext cx="1839909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предмет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астрономия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42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" y="1257300"/>
            <a:ext cx="4031930" cy="32431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40" y="4581615"/>
            <a:ext cx="1528257" cy="2167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20" y="2633986"/>
            <a:ext cx="4452983" cy="3339737"/>
          </a:xfrm>
          <a:prstGeom prst="rect">
            <a:avLst/>
          </a:prstGeom>
        </p:spPr>
      </p:pic>
      <p:pic>
        <p:nvPicPr>
          <p:cNvPr id="1026" name="Picture 2" descr="https://sun9-48.userapi.com/impg/5Ocr5YqRU44Mq5BLUcrrZCPNh1W63RRAlPJ_TA/xe1Pv1WOEys.jpg?size=720x1080&amp;quality=95&amp;sign=a14a6662f22f6763af8d049acb273e48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66" y="4581614"/>
            <a:ext cx="1563506" cy="216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12345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" y="61653"/>
            <a:ext cx="1090159" cy="100521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1352604" y="170149"/>
            <a:ext cx="7267399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i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Раздел плана ВР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3.Участие в проектах, мероприятиях, конкурсах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2005" y="1518530"/>
            <a:ext cx="362407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проект «Зеленая  школа»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1151" y="1721436"/>
            <a:ext cx="3420846" cy="42522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297752" y="739535"/>
            <a:ext cx="2367643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предмет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Экология, биология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36565" y="6260702"/>
            <a:ext cx="4040738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«От теории к практике»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9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52" y="2244197"/>
            <a:ext cx="5939261" cy="4366285"/>
          </a:xfrm>
          <a:prstGeom prst="rect">
            <a:avLst/>
          </a:prstGeom>
        </p:spPr>
      </p:pic>
      <p:pic>
        <p:nvPicPr>
          <p:cNvPr id="5" name="Picture 2" descr="12345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4" y="86117"/>
            <a:ext cx="964901" cy="86586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Прямоугольник 6"/>
          <p:cNvSpPr/>
          <p:nvPr/>
        </p:nvSpPr>
        <p:spPr>
          <a:xfrm>
            <a:off x="1284515" y="86117"/>
            <a:ext cx="7255327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i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Раздел плана ВР</a:t>
            </a: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3.Участие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проектах, мероприятиях, конкурсах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8" y="1090255"/>
            <a:ext cx="4915231" cy="33370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6029" y="1090256"/>
            <a:ext cx="5698199" cy="10156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онлайн турнир по функциональной грамотности (информационная,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атематическая, естественно -научная)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4713" y="5045528"/>
            <a:ext cx="2661557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и навык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команде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67" y="4538924"/>
            <a:ext cx="1806465" cy="2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3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72" y="2611779"/>
            <a:ext cx="4242525" cy="3411637"/>
          </a:xfrm>
          <a:prstGeom prst="rect">
            <a:avLst/>
          </a:prstGeom>
        </p:spPr>
      </p:pic>
      <p:pic>
        <p:nvPicPr>
          <p:cNvPr id="2050" name="Picture 2" descr="https://sun9-87.userapi.com/impg/44DHUq1pJgJCevnahA0gW5EqPYb4rzh0vSWIKA/iPI-SCp9808.jpg?size=1280x960&amp;quality=96&amp;sign=1847ea25ca16292d69e39e9626c5a0d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492" y="3628169"/>
            <a:ext cx="3984171" cy="298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12345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7" y="86117"/>
            <a:ext cx="914795" cy="86586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09" y="86117"/>
            <a:ext cx="4130403" cy="34898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94137" y="86117"/>
            <a:ext cx="6217005" cy="126188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i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Раздел плана ВР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3.Участие в проектах, мероприятиях, конкурсах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274" y="1589364"/>
            <a:ext cx="544564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класс «Сборка электрических цепей»  Игра «Атомные практикумы» в ИЦАЭ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0655" y="2678919"/>
            <a:ext cx="210069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предмет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-физика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101894" y="4317597"/>
            <a:ext cx="2765218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и навык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в команде</a:t>
            </a:r>
          </a:p>
        </p:txBody>
      </p:sp>
    </p:spTree>
    <p:extLst>
      <p:ext uri="{BB962C8B-B14F-4D97-AF65-F5344CB8AC3E}">
        <p14:creationId xmlns:p14="http://schemas.microsoft.com/office/powerpoint/2010/main" val="24181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33" y="1194179"/>
            <a:ext cx="5223323" cy="39909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952" y="3512249"/>
            <a:ext cx="4461001" cy="3345751"/>
          </a:xfrm>
          <a:prstGeom prst="rect">
            <a:avLst/>
          </a:prstGeom>
        </p:spPr>
      </p:pic>
      <p:pic>
        <p:nvPicPr>
          <p:cNvPr id="6" name="Picture 2" descr="12345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58" y="86117"/>
            <a:ext cx="858023" cy="80626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1145472" y="86117"/>
            <a:ext cx="6362767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800" i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Раздел плана ВР</a:t>
            </a:r>
          </a:p>
          <a:p>
            <a:r>
              <a:rPr lang="ru-RU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3.Участие в проектах, мероприятиях, конкурсах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31" y="375557"/>
            <a:ext cx="4157780" cy="29554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5648" y="2057892"/>
            <a:ext cx="1597296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предмет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2081" y="5431412"/>
            <a:ext cx="367236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Кулинарный клуб «Облака»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3887" y="4308028"/>
            <a:ext cx="1261154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навык работы в команде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19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93" y="1514609"/>
            <a:ext cx="5205441" cy="3904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38" y="2263131"/>
            <a:ext cx="5054787" cy="3921409"/>
          </a:xfrm>
          <a:prstGeom prst="rect">
            <a:avLst/>
          </a:prstGeom>
        </p:spPr>
      </p:pic>
      <p:pic>
        <p:nvPicPr>
          <p:cNvPr id="4" name="Picture 2" descr="12345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5" y="86117"/>
            <a:ext cx="914796" cy="890913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6794938" y="1403131"/>
            <a:ext cx="4051737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Посещение интерактивного музея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«Россия –Родина моя»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1697" y="5830597"/>
            <a:ext cx="5265682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Посещение  музея купца Рукавишникова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г. Нижний Новгород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4938" y="6333218"/>
            <a:ext cx="4666593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 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Учебный предмет-история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80457" y="146458"/>
            <a:ext cx="735330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400" b="1" i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Раздел плана ВР</a:t>
            </a:r>
          </a:p>
          <a:p>
            <a:pPr lvl="0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Воспитание активной жизненной позиции и благоприятного климата в классе</a:t>
            </a:r>
          </a:p>
        </p:txBody>
      </p:sp>
    </p:spTree>
    <p:extLst>
      <p:ext uri="{BB962C8B-B14F-4D97-AF65-F5344CB8AC3E}">
        <p14:creationId xmlns:p14="http://schemas.microsoft.com/office/powerpoint/2010/main" val="212762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0" y="1605497"/>
            <a:ext cx="4969516" cy="40543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054" y="1763056"/>
            <a:ext cx="5397345" cy="4752194"/>
          </a:xfrm>
          <a:prstGeom prst="rect">
            <a:avLst/>
          </a:prstGeom>
        </p:spPr>
      </p:pic>
      <p:pic>
        <p:nvPicPr>
          <p:cNvPr id="4" name="Picture 2" descr="12345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03" y="86117"/>
            <a:ext cx="914795" cy="91596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5" name="TextBox 4"/>
          <p:cNvSpPr txBox="1"/>
          <p:nvPr/>
        </p:nvSpPr>
        <p:spPr>
          <a:xfrm>
            <a:off x="740980" y="5933488"/>
            <a:ext cx="4477406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Посещение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техноцентра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«Кварки»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в г. Нижний Новгород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70124" y="951472"/>
            <a:ext cx="234906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Учебные предметы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Физика, химия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45514" y="131501"/>
            <a:ext cx="7166463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400" b="1" i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Раздел плана ВР</a:t>
            </a:r>
          </a:p>
          <a:p>
            <a:pPr lvl="0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Воспитание активной жизненной позиции и благоприятного климата в классе</a:t>
            </a:r>
          </a:p>
        </p:txBody>
      </p:sp>
    </p:spTree>
    <p:extLst>
      <p:ext uri="{BB962C8B-B14F-4D97-AF65-F5344CB8AC3E}">
        <p14:creationId xmlns:p14="http://schemas.microsoft.com/office/powerpoint/2010/main" val="375993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77" y="1592711"/>
            <a:ext cx="4315496" cy="3236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584" y="1298973"/>
            <a:ext cx="4620986" cy="39966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222" y="3799490"/>
            <a:ext cx="3816757" cy="2862568"/>
          </a:xfrm>
          <a:prstGeom prst="rect">
            <a:avLst/>
          </a:prstGeom>
        </p:spPr>
      </p:pic>
      <p:pic>
        <p:nvPicPr>
          <p:cNvPr id="5" name="Picture 2" descr="12345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21" y="98644"/>
            <a:ext cx="930243" cy="85333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TextBox 6"/>
          <p:cNvSpPr txBox="1"/>
          <p:nvPr/>
        </p:nvSpPr>
        <p:spPr>
          <a:xfrm>
            <a:off x="624642" y="5230774"/>
            <a:ext cx="2948152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Посещение экскурсии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музей истории шоколада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11175" y="2010693"/>
            <a:ext cx="2069807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Учебные предметы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История,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технология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2812" y="98644"/>
            <a:ext cx="7575246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ru-RU" sz="2400" b="1" i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Раздел плана ВР</a:t>
            </a:r>
          </a:p>
          <a:p>
            <a:pPr lvl="0"/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Воспитание активной жизненной позиции и благоприятного климата в классе</a:t>
            </a:r>
          </a:p>
        </p:txBody>
      </p:sp>
    </p:spTree>
    <p:extLst>
      <p:ext uri="{BB962C8B-B14F-4D97-AF65-F5344CB8AC3E}">
        <p14:creationId xmlns:p14="http://schemas.microsoft.com/office/powerpoint/2010/main" val="28456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43" y="1444209"/>
            <a:ext cx="5301079" cy="31102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515" y="3847378"/>
            <a:ext cx="4065857" cy="2741277"/>
          </a:xfrm>
          <a:prstGeom prst="rect">
            <a:avLst/>
          </a:prstGeom>
        </p:spPr>
      </p:pic>
      <p:pic>
        <p:nvPicPr>
          <p:cNvPr id="4098" name="Picture 2" descr="https://sun9-13.userapi.com/impg/UZv6hX67DkJtbZw5mJLs71eFB2oyX5m1Xi0ZtA/kJzyQo9_2c0.jpg?size=1280x838&amp;quality=96&amp;sign=ab4e6cb0bbbfe3af1244cac9da65431b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50" y="4174061"/>
            <a:ext cx="3914052" cy="256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12345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60" y="86117"/>
            <a:ext cx="996435" cy="87838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9616141" y="2491503"/>
            <a:ext cx="1860331" cy="10156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Экскурсия 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г. Нижний Новгород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084" y="1799006"/>
            <a:ext cx="273491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Общешкольное мероприятие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«С днем учителя»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(оформление фотозоны)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5614" y="4878522"/>
            <a:ext cx="1655380" cy="120032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«Новогодний калейдоскоп»</a:t>
            </a:r>
          </a:p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19048" y="129980"/>
            <a:ext cx="793195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i="1" u="sng" dirty="0">
                <a:solidFill>
                  <a:srgbClr val="C00000"/>
                </a:solidFill>
                <a:latin typeface="Arial Black" panose="020B0A04020102020204" pitchFamily="34" charset="0"/>
              </a:rPr>
              <a:t>Раздел плана ВР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Воспитание активной жизненной позиции и благоприятного климата в классе</a:t>
            </a:r>
          </a:p>
        </p:txBody>
      </p:sp>
    </p:spTree>
    <p:extLst>
      <p:ext uri="{BB962C8B-B14F-4D97-AF65-F5344CB8AC3E}">
        <p14:creationId xmlns:p14="http://schemas.microsoft.com/office/powerpoint/2010/main" val="33664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3946" y="1375111"/>
            <a:ext cx="9607463" cy="44627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федеральных государственных образовательных  стандартах  основного общего образования подчеркивается необходимость профориентации и отмечается, что школьники должны ориентироваться в мире профессий, понимая  значение профессиональной деятельности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условиях устойчивого развития  общества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природы. </a:t>
            </a:r>
          </a:p>
          <a:p>
            <a:endParaRPr lang="ru-RU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1234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5" y="86117"/>
            <a:ext cx="1090159" cy="100521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Прямоугольник 3"/>
          <p:cNvSpPr/>
          <p:nvPr/>
        </p:nvSpPr>
        <p:spPr>
          <a:xfrm>
            <a:off x="1783946" y="445000"/>
            <a:ext cx="3746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Актуальность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29149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34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7" y="86117"/>
            <a:ext cx="946309" cy="95667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2139196" y="86117"/>
            <a:ext cx="815531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Arial Black" pitchFamily="34" charset="0"/>
              </a:rPr>
              <a:t>Планируемые  результаты</a:t>
            </a:r>
          </a:p>
          <a:p>
            <a:endParaRPr lang="ru-RU" sz="2400" b="1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315" y="1521289"/>
            <a:ext cx="7430471" cy="1015663"/>
          </a:xfrm>
          <a:prstGeom prst="rect">
            <a:avLst/>
          </a:prstGeom>
          <a:solidFill>
            <a:srgbClr val="EA82C7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1.Формирование ответственного отношения к обучению,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готовности обучающихся к саморазвитию и 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самообразованию;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4816" y="2868027"/>
            <a:ext cx="7709338" cy="707886"/>
          </a:xfrm>
          <a:prstGeom prst="rect">
            <a:avLst/>
          </a:prstGeom>
          <a:solidFill>
            <a:srgbClr val="837EEE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2.Знакомство обучающихся через «призму наук»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профессиями, связанными со школьными предметами;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9485" y="5300270"/>
            <a:ext cx="5565229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Активная жизненная позиция и создание благоприятного психологического климата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классе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9196" y="3962984"/>
            <a:ext cx="9180445" cy="1015663"/>
          </a:xfrm>
          <a:prstGeom prst="rect">
            <a:avLst/>
          </a:prstGeom>
          <a:solidFill>
            <a:srgbClr val="F6F66A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3.На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этапе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предпрофильного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образования создает условия для всестороннего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личности, что будет способствовать  выбору желаемого  профиля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10 классе и дальнейшего профессионального самоопределения учащихся;</a:t>
            </a:r>
          </a:p>
        </p:txBody>
      </p:sp>
    </p:spTree>
    <p:extLst>
      <p:ext uri="{BB962C8B-B14F-4D97-AF65-F5344CB8AC3E}">
        <p14:creationId xmlns:p14="http://schemas.microsoft.com/office/powerpoint/2010/main" val="91859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34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4" y="86116"/>
            <a:ext cx="1108500" cy="109629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Прямоугольник 1"/>
          <p:cNvSpPr/>
          <p:nvPr/>
        </p:nvSpPr>
        <p:spPr>
          <a:xfrm>
            <a:off x="2758965" y="398438"/>
            <a:ext cx="9033639" cy="58169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Ребенок – горящий факел!</a:t>
            </a:r>
            <a:r>
              <a:rPr lang="ru-RU" sz="26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Это то живое пламя, горючим материалом которого является тесная дружба, единая воля, отличное взаимопонимание, деловое сотрудничество, сотоварищество, содружество. И регулирует это пламя 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классный руководитель</a:t>
            </a:r>
            <a:r>
              <a:rPr lang="ru-RU" sz="2600" b="1" i="1" dirty="0" smtClean="0">
                <a:latin typeface="Times New Roman" pitchFamily="18" charset="0"/>
                <a:cs typeface="Times New Roman" pitchFamily="18" charset="0"/>
              </a:rPr>
              <a:t>. От него зависит потухнет факел или будет гореть все ярче и ярче. И главная роль классного руководителя – </a:t>
            </a:r>
            <a:r>
              <a:rPr lang="ru-RU" sz="2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поддерживать «огонь» в каждом ребенке»!</a:t>
            </a:r>
            <a:endParaRPr lang="ru-RU" sz="2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67" y="1335069"/>
            <a:ext cx="2254468" cy="15200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7" y="2972084"/>
            <a:ext cx="2176368" cy="17505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7" y="4887333"/>
            <a:ext cx="2248991" cy="170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234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6" y="86117"/>
            <a:ext cx="977426" cy="100521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Прямоугольник 2"/>
          <p:cNvSpPr/>
          <p:nvPr/>
        </p:nvSpPr>
        <p:spPr>
          <a:xfrm>
            <a:off x="1164922" y="1217455"/>
            <a:ext cx="6854633" cy="42216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Главное  свое предназначение,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как 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классного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 руководителя  вижу 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-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создании  условий для  всестороннего  развития личности, для  побуждения её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самореализации и  саморазвитию,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также  в  создание благоприятного психологического климата в </a:t>
            </a:r>
            <a:r>
              <a:rPr lang="ru-RU" sz="2600" dirty="0" smtClean="0">
                <a:latin typeface="Times New Roman" pitchFamily="18" charset="0"/>
                <a:cs typeface="Times New Roman" pitchFamily="18" charset="0"/>
              </a:rPr>
              <a:t>классном коллективе.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20793" y="234781"/>
            <a:ext cx="33444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Цель:</a:t>
            </a:r>
            <a:endParaRPr lang="ru-RU" sz="4000" b="1" i="1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" name="Стрелка вверх 6"/>
          <p:cNvSpPr/>
          <p:nvPr/>
        </p:nvSpPr>
        <p:spPr>
          <a:xfrm>
            <a:off x="9427779" y="86117"/>
            <a:ext cx="1671143" cy="6199112"/>
          </a:xfrm>
          <a:prstGeom prst="upArrow">
            <a:avLst>
              <a:gd name="adj1" fmla="val 50000"/>
              <a:gd name="adj2" fmla="val 78461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99946" y="934273"/>
            <a:ext cx="7866992" cy="50783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1.Развитие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познавательных интересов в изучении школьных предметов, которые в дальнейшем будут способствовать правильному выбору профиля на  среднем  общем  уровне образования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2.Формирование 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коммуникативной, информационной, технологической компетенций обучающихся 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предпрофильном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уровне;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5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3.Проведение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мероприятий для создания  дружного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классного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коллектива.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2773" y="161293"/>
            <a:ext cx="7236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Задачи:</a:t>
            </a:r>
            <a:endParaRPr lang="ru-RU" sz="4000" b="1" i="1" dirty="0">
              <a:solidFill>
                <a:srgbClr val="C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346841" y="1095798"/>
            <a:ext cx="2963918" cy="75674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46841" y="3095055"/>
            <a:ext cx="2963918" cy="75674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46841" y="4795439"/>
            <a:ext cx="2963918" cy="756745"/>
          </a:xfrm>
          <a:prstGeom prst="rightArrow">
            <a:avLst/>
          </a:prstGeom>
          <a:solidFill>
            <a:srgbClr val="FF66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2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234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3" y="86117"/>
            <a:ext cx="993372" cy="91972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2030797" y="158897"/>
            <a:ext cx="8734097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i="1" dirty="0" smtClean="0">
                <a:solidFill>
                  <a:srgbClr val="C00000"/>
                </a:solidFill>
                <a:latin typeface="Arial Black" pitchFamily="34" charset="0"/>
              </a:rPr>
              <a:t>    Принципы  обучения  и  воспитания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86398" y="1559154"/>
            <a:ext cx="4205146" cy="14465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Целеустремленность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7431" y="1587523"/>
            <a:ext cx="3127334" cy="15696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Системность</a:t>
            </a: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82812" y="4399878"/>
            <a:ext cx="2254470" cy="15696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Научность</a:t>
            </a: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86398" y="4098185"/>
            <a:ext cx="3560882" cy="1569660"/>
          </a:xfrm>
          <a:prstGeom prst="rect">
            <a:avLst/>
          </a:prstGeom>
          <a:solidFill>
            <a:srgbClr val="F6F66A"/>
          </a:solidFill>
        </p:spPr>
        <p:txBody>
          <a:bodyPr wrap="square" rtlCol="0">
            <a:spAutoFit/>
          </a:bodyPr>
          <a:lstStyle/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Связь с жизнью</a:t>
            </a: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1682" y="4399878"/>
            <a:ext cx="2707417" cy="1569660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Открытость</a:t>
            </a: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>
            <a:endCxn id="4" idx="0"/>
          </p:cNvCxnSpPr>
          <p:nvPr/>
        </p:nvCxnSpPr>
        <p:spPr>
          <a:xfrm flipH="1">
            <a:off x="1881098" y="682117"/>
            <a:ext cx="2895854" cy="9054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endCxn id="3" idx="0"/>
          </p:cNvCxnSpPr>
          <p:nvPr/>
        </p:nvCxnSpPr>
        <p:spPr>
          <a:xfrm>
            <a:off x="8049861" y="1266137"/>
            <a:ext cx="1639110" cy="2930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833241" y="1125521"/>
            <a:ext cx="2832287" cy="29871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810703" y="682117"/>
            <a:ext cx="3004392" cy="8770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2" idx="2"/>
          </p:cNvCxnSpPr>
          <p:nvPr/>
        </p:nvCxnSpPr>
        <p:spPr>
          <a:xfrm>
            <a:off x="6397846" y="682117"/>
            <a:ext cx="1997822" cy="34305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3105736" y="682117"/>
            <a:ext cx="1671216" cy="37177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5659820" y="682117"/>
            <a:ext cx="252249" cy="37177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4937233" y="682117"/>
            <a:ext cx="722587" cy="15084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43400" y="2157812"/>
            <a:ext cx="2632841" cy="1569660"/>
          </a:xfrm>
          <a:prstGeom prst="rect">
            <a:avLst/>
          </a:prstGeom>
          <a:solidFill>
            <a:srgbClr val="666699"/>
          </a:solidFill>
        </p:spPr>
        <p:txBody>
          <a:bodyPr wrap="square" rtlCol="0">
            <a:spAutoFit/>
          </a:bodyPr>
          <a:lstStyle/>
          <a:p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 Гуманизм</a:t>
            </a:r>
          </a:p>
          <a:p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7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345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24" y="86116"/>
            <a:ext cx="1108500" cy="1096297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Прямоугольник 1"/>
          <p:cNvSpPr/>
          <p:nvPr/>
        </p:nvSpPr>
        <p:spPr>
          <a:xfrm>
            <a:off x="1869139" y="218765"/>
            <a:ext cx="9033639" cy="830997"/>
          </a:xfrm>
          <a:prstGeom prst="rect">
            <a:avLst/>
          </a:prstGeom>
          <a:solidFill>
            <a:srgbClr val="A0C7CC"/>
          </a:solidFill>
        </p:spPr>
        <p:txBody>
          <a:bodyPr wrap="square">
            <a:spAutoFit/>
          </a:bodyPr>
          <a:lstStyle/>
          <a:p>
            <a:r>
              <a:rPr lang="ru-RU" b="1" dirty="0" smtClean="0"/>
              <a:t> </a:t>
            </a:r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</a:rPr>
              <a:t>Формирование  ценностей научного познания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Arial Black" pitchFamily="34" charset="0"/>
              </a:rPr>
              <a:t>ч</a:t>
            </a:r>
            <a:r>
              <a:rPr lang="ru-RU" sz="2400" b="1" i="1" dirty="0" smtClean="0">
                <a:solidFill>
                  <a:srgbClr val="FF0000"/>
                </a:solidFill>
                <a:latin typeface="Arial Black" pitchFamily="34" charset="0"/>
              </a:rPr>
              <a:t>ерез:</a:t>
            </a:r>
            <a:endParaRPr lang="ru-RU" sz="2400" i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9725" y="2580675"/>
            <a:ext cx="4920068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 Образовательные  экскурсии</a:t>
            </a:r>
          </a:p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707" y="1434631"/>
            <a:ext cx="4540468" cy="830997"/>
          </a:xfrm>
          <a:prstGeom prst="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 Сотрудничество с УДО и ВУЗ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93780" y="4057298"/>
            <a:ext cx="5565228" cy="1200329"/>
          </a:xfrm>
          <a:prstGeom prst="rect">
            <a:avLst/>
          </a:prstGeom>
          <a:solidFill>
            <a:srgbClr val="FF66CC"/>
          </a:solidFill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  Участие в проектах, мероприятиях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25186" y="5556949"/>
            <a:ext cx="5043119" cy="83099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*  Умение работать в команде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66" y="1156446"/>
            <a:ext cx="1780579" cy="13354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87" y="3908246"/>
            <a:ext cx="2595354" cy="19465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745" y="2438609"/>
            <a:ext cx="1827074" cy="14696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819" y="3956063"/>
            <a:ext cx="1744442" cy="140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52" y="1216015"/>
            <a:ext cx="5425440" cy="40690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195" y="3250555"/>
            <a:ext cx="4600755" cy="34505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09" y="234611"/>
            <a:ext cx="3295290" cy="2861742"/>
          </a:xfrm>
          <a:prstGeom prst="rect">
            <a:avLst/>
          </a:prstGeom>
        </p:spPr>
      </p:pic>
      <p:pic>
        <p:nvPicPr>
          <p:cNvPr id="5" name="Picture 2" descr="12345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4" y="86117"/>
            <a:ext cx="1090159" cy="100521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1501468" y="261121"/>
            <a:ext cx="6107502" cy="892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i="1" u="sng" dirty="0" smtClean="0">
                <a:solidFill>
                  <a:srgbClr val="C00000"/>
                </a:solidFill>
                <a:latin typeface="Arial Black" pitchFamily="34" charset="0"/>
              </a:rPr>
              <a:t>Раздел плана ВР</a:t>
            </a:r>
          </a:p>
          <a:p>
            <a:r>
              <a:rPr lang="ru-RU" sz="2400" i="1" dirty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1. Сотрудничество с 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ДО и ВУЗ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573" y="5471735"/>
            <a:ext cx="5654951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Занятия в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ИжГТУ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по программе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«Основы сетевых технологий»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(один раз в неделю)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58355" y="1633951"/>
            <a:ext cx="2015248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Учебные предметы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нформатика, математика</a:t>
            </a:r>
          </a:p>
        </p:txBody>
      </p:sp>
    </p:spTree>
    <p:extLst>
      <p:ext uri="{BB962C8B-B14F-4D97-AF65-F5344CB8AC3E}">
        <p14:creationId xmlns:p14="http://schemas.microsoft.com/office/powerpoint/2010/main" val="235736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198" y="232210"/>
            <a:ext cx="4229164" cy="32931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09" y="2338352"/>
            <a:ext cx="3293134" cy="4390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138" y="1469512"/>
            <a:ext cx="3326524" cy="4651099"/>
          </a:xfrm>
          <a:prstGeom prst="rect">
            <a:avLst/>
          </a:prstGeom>
        </p:spPr>
      </p:pic>
      <p:pic>
        <p:nvPicPr>
          <p:cNvPr id="5" name="Picture 2" descr="12345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95" y="86117"/>
            <a:ext cx="1090159" cy="100521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6" name="Прямоугольник 5"/>
          <p:cNvSpPr/>
          <p:nvPr/>
        </p:nvSpPr>
        <p:spPr>
          <a:xfrm>
            <a:off x="1667774" y="280947"/>
            <a:ext cx="5764660" cy="9541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i="1" u="sng" dirty="0">
                <a:solidFill>
                  <a:srgbClr val="C00000"/>
                </a:solidFill>
                <a:latin typeface="Arial Black" pitchFamily="34" charset="0"/>
              </a:rPr>
              <a:t>Разделы плана ВР</a:t>
            </a:r>
          </a:p>
          <a:p>
            <a:r>
              <a:rPr lang="ru-RU" sz="2800" i="1" dirty="0">
                <a:solidFill>
                  <a:srgbClr val="C00000"/>
                </a:solidFill>
                <a:latin typeface="Arial Black" pitchFamily="34" charset="0"/>
              </a:rPr>
              <a:t>  </a:t>
            </a:r>
            <a:r>
              <a:rPr lang="ru-RU" sz="2800" i="1" dirty="0" smtClean="0">
                <a:solidFill>
                  <a:srgbClr val="C00000"/>
                </a:solidFill>
                <a:latin typeface="Arial Black" pitchFamily="34" charset="0"/>
              </a:rPr>
              <a:t> 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b="1" i="1" dirty="0">
                <a:latin typeface="Times New Roman" pitchFamily="18" charset="0"/>
                <a:cs typeface="Times New Roman" pitchFamily="18" charset="0"/>
              </a:rPr>
              <a:t>. Сотрудничество с УДО и ВУЗ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75081" y="3795061"/>
            <a:ext cx="4067398" cy="267765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Занятия в ТЦ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Кванториум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направлениям:</a:t>
            </a:r>
          </a:p>
          <a:p>
            <a:pPr algn="ctr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«промышленный дизайн»,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аэроквантум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хайтек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IT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квантум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(1 раз в неделю)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25159" y="1469512"/>
            <a:ext cx="306538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Учебные предметы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нформатика, математика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84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37" y="1466491"/>
            <a:ext cx="5760720" cy="420081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286993"/>
            <a:ext cx="4511040" cy="3383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51" y="3886200"/>
            <a:ext cx="3962400" cy="2971800"/>
          </a:xfrm>
          <a:prstGeom prst="rect">
            <a:avLst/>
          </a:prstGeom>
        </p:spPr>
      </p:pic>
      <p:pic>
        <p:nvPicPr>
          <p:cNvPr id="6" name="Picture 2" descr="12345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2" y="86117"/>
            <a:ext cx="1090159" cy="100521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1354110" y="286993"/>
            <a:ext cx="5814204" cy="8925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i="1" u="sng" dirty="0" smtClean="0">
                <a:solidFill>
                  <a:srgbClr val="C00000"/>
                </a:solidFill>
                <a:latin typeface="Arial Black" pitchFamily="34" charset="0"/>
              </a:rPr>
              <a:t>Раздел плана ВР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2.Образовательные  экскурсии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7071" y="5809680"/>
            <a:ext cx="457408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ИЦАЭ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«Все, что состоит из атомов»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41045" y="4301575"/>
            <a:ext cx="1450657" cy="15081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изика,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имия,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экология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888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1218</TotalTime>
  <Words>718</Words>
  <Application>Microsoft Office PowerPoint</Application>
  <PresentationFormat>Широкоэкранный</PresentationFormat>
  <Paragraphs>142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RusskikhFamaly</dc:creator>
  <cp:lastModifiedBy>RusskikhFamaly</cp:lastModifiedBy>
  <cp:revision>107</cp:revision>
  <dcterms:created xsi:type="dcterms:W3CDTF">2022-03-08T06:53:47Z</dcterms:created>
  <dcterms:modified xsi:type="dcterms:W3CDTF">2022-11-05T17:33:38Z</dcterms:modified>
</cp:coreProperties>
</file>