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4" r:id="rId21"/>
    <p:sldId id="276" r:id="rId22"/>
    <p:sldId id="283"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27.03.2023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27.03.2023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27.03.2023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27.03.2023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27.03.2023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27.03.2023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27.03.2023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your-teachers.ru/articles/kak-sdat-govorenie-oge-ustnaya-chast-kim-demonstratsionnyj-varian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28E8B645-5EC5-4248-8DE9-034336A2A0C9}"/>
              </a:ext>
            </a:extLst>
          </p:cNvPr>
          <p:cNvSpPr>
            <a:spLocks noGrp="1"/>
          </p:cNvSpPr>
          <p:nvPr>
            <p:ph type="subTitle" idx="1"/>
          </p:nvPr>
        </p:nvSpPr>
        <p:spPr>
          <a:xfrm>
            <a:off x="2214546" y="5286388"/>
            <a:ext cx="6253192" cy="1333516"/>
          </a:xfrm>
        </p:spPr>
        <p:txBody>
          <a:bodyPr>
            <a:normAutofit lnSpcReduction="10000"/>
          </a:bodyPr>
          <a:lstStyle/>
          <a:p>
            <a:r>
              <a:rPr lang="ru-RU" sz="2400" dirty="0" err="1" smtClean="0">
                <a:solidFill>
                  <a:srgbClr val="C00000"/>
                </a:solidFill>
              </a:rPr>
              <a:t>Массарова</a:t>
            </a:r>
            <a:r>
              <a:rPr lang="ru-RU" sz="2400" dirty="0" smtClean="0">
                <a:solidFill>
                  <a:srgbClr val="C00000"/>
                </a:solidFill>
              </a:rPr>
              <a:t> Ирина Васильевна</a:t>
            </a:r>
          </a:p>
          <a:p>
            <a:r>
              <a:rPr lang="ru-RU" sz="2400" dirty="0" smtClean="0">
                <a:solidFill>
                  <a:schemeClr val="accent2">
                    <a:lumMod val="50000"/>
                  </a:schemeClr>
                </a:solidFill>
              </a:rPr>
              <a:t>учитель </a:t>
            </a:r>
            <a:r>
              <a:rPr lang="ru-RU" sz="2400" dirty="0">
                <a:solidFill>
                  <a:schemeClr val="accent2">
                    <a:lumMod val="50000"/>
                  </a:schemeClr>
                </a:solidFill>
              </a:rPr>
              <a:t>английского языка </a:t>
            </a:r>
            <a:endParaRPr lang="ru-RU" sz="2400" dirty="0" smtClean="0">
              <a:solidFill>
                <a:schemeClr val="accent2">
                  <a:lumMod val="50000"/>
                </a:schemeClr>
              </a:solidFill>
            </a:endParaRPr>
          </a:p>
          <a:p>
            <a:r>
              <a:rPr lang="ru-RU" sz="2400" dirty="0" smtClean="0">
                <a:solidFill>
                  <a:schemeClr val="accent2">
                    <a:lumMod val="50000"/>
                  </a:schemeClr>
                </a:solidFill>
              </a:rPr>
              <a:t>МКОУ СШ № 7 г. Петров Вал</a:t>
            </a:r>
            <a:endParaRPr lang="ru-RU" sz="2400" dirty="0">
              <a:solidFill>
                <a:schemeClr val="accent2">
                  <a:lumMod val="50000"/>
                </a:schemeClr>
              </a:solidFill>
            </a:endParaRPr>
          </a:p>
        </p:txBody>
      </p:sp>
      <p:sp>
        <p:nvSpPr>
          <p:cNvPr id="4" name="Заголовок 3"/>
          <p:cNvSpPr>
            <a:spLocks noGrp="1"/>
          </p:cNvSpPr>
          <p:nvPr>
            <p:ph type="ctrTitle"/>
          </p:nvPr>
        </p:nvSpPr>
        <p:spPr>
          <a:xfrm>
            <a:off x="1928794" y="214290"/>
            <a:ext cx="6172200" cy="1894362"/>
          </a:xfrm>
        </p:spPr>
        <p:txBody>
          <a:bodyPr>
            <a:normAutofit fontScale="90000"/>
          </a:bodyPr>
          <a:lstStyle/>
          <a:p>
            <a:pPr algn="ctr"/>
            <a:r>
              <a:rPr lang="ru-RU" dirty="0" smtClean="0">
                <a:solidFill>
                  <a:schemeClr val="accent3"/>
                </a:solidFill>
              </a:rPr>
              <a:t>Рекомендации по подготовке к ОГЭ по английскому языку</a:t>
            </a:r>
            <a:br>
              <a:rPr lang="ru-RU" dirty="0" smtClean="0">
                <a:solidFill>
                  <a:schemeClr val="accent3"/>
                </a:solidFill>
              </a:rPr>
            </a:br>
            <a:r>
              <a:rPr lang="ru-RU" dirty="0" smtClean="0">
                <a:solidFill>
                  <a:schemeClr val="accent3"/>
                </a:solidFill>
              </a:rPr>
              <a:t>УСТНАЯ ЧАСТЬ</a:t>
            </a:r>
            <a:r>
              <a:rPr lang="ru-RU" dirty="0" smtClean="0"/>
              <a:t/>
            </a:r>
            <a:br>
              <a:rPr lang="ru-RU" dirty="0" smtClean="0"/>
            </a:br>
            <a:endParaRPr lang="ru-RU" dirty="0"/>
          </a:p>
        </p:txBody>
      </p:sp>
      <p:pic>
        <p:nvPicPr>
          <p:cNvPr id="5" name="Рисунок 4" descr="Английский язык"/>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357422" y="1643050"/>
            <a:ext cx="5940425" cy="3340735"/>
          </a:xfrm>
          <a:prstGeom prst="rect">
            <a:avLst/>
          </a:prstGeom>
          <a:noFill/>
          <a:ln>
            <a:noFill/>
          </a:ln>
        </p:spPr>
      </p:pic>
    </p:spTree>
    <p:extLst>
      <p:ext uri="{BB962C8B-B14F-4D97-AF65-F5344CB8AC3E}">
        <p14:creationId xmlns="" xmlns:p14="http://schemas.microsoft.com/office/powerpoint/2010/main" val="184360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358278" cy="6555641"/>
          </a:xfrm>
          <a:prstGeom prst="rect">
            <a:avLst/>
          </a:prstGeom>
        </p:spPr>
        <p:txBody>
          <a:bodyPr wrap="square">
            <a:spAutoFit/>
          </a:bodyPr>
          <a:lstStyle/>
          <a:p>
            <a:pPr lvl="0" algn="just" eaLnBrk="0" fontAlgn="base" hangingPunct="0">
              <a:spcBef>
                <a:spcPct val="0"/>
              </a:spcBef>
              <a:spcAft>
                <a:spcPct val="0"/>
              </a:spcAft>
              <a:tabLst>
                <a:tab pos="457200" algn="l"/>
              </a:tabLst>
            </a:pPr>
            <a:r>
              <a:rPr lang="ru-RU" sz="2000" b="1" dirty="0" smtClean="0">
                <a:latin typeface="Times New Roman" pitchFamily="18" charset="0"/>
                <a:ea typeface="Calibri" pitchFamily="34" charset="0"/>
                <a:cs typeface="Times New Roman" pitchFamily="18" charset="0"/>
              </a:rPr>
              <a:t>Стратегии выполнения задания:</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ea typeface="Calibri" pitchFamily="34" charset="0"/>
                <a:cs typeface="Times New Roman" pitchFamily="18" charset="0"/>
              </a:rPr>
              <a:t>Услышать тему диалога</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ea typeface="Calibri" pitchFamily="34" charset="0"/>
                <a:cs typeface="Times New Roman" pitchFamily="18" charset="0"/>
              </a:rPr>
              <a:t>Внимательно слушать вопрос, постараться его запомнить</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ea typeface="Calibri" pitchFamily="34" charset="0"/>
                <a:cs typeface="Times New Roman" pitchFamily="18" charset="0"/>
              </a:rPr>
              <a:t>Обратить внимание, в каком времени задан вопрос</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ea typeface="Calibri" pitchFamily="34" charset="0"/>
                <a:cs typeface="Times New Roman" pitchFamily="18" charset="0"/>
              </a:rPr>
              <a:t>Использовать короткие и четкие формулировки, продумать слова-связки</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ea typeface="Calibri" pitchFamily="34" charset="0"/>
                <a:cs typeface="Times New Roman" pitchFamily="18" charset="0"/>
              </a:rPr>
              <a:t>Ответить на все части вопроса</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ea typeface="Calibri" pitchFamily="34" charset="0"/>
                <a:cs typeface="Times New Roman" pitchFamily="18" charset="0"/>
              </a:rPr>
              <a:t>Помнить, что у вас 40 секунд, чтобы дать развернутый ответ </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000" b="1" dirty="0" smtClean="0">
                <a:latin typeface="Times New Roman" pitchFamily="18" charset="0"/>
                <a:ea typeface="Calibri" pitchFamily="34" charset="0"/>
                <a:cs typeface="Times New Roman" pitchFamily="18" charset="0"/>
              </a:rPr>
              <a:t>Допускается:</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cs typeface="Times New Roman" pitchFamily="18" charset="0"/>
              </a:rPr>
              <a:t>Ответить одним полным предложением</a:t>
            </a: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cs typeface="Times New Roman" pitchFamily="18" charset="0"/>
              </a:rPr>
              <a:t>Ответить не сразу</a:t>
            </a: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cs typeface="Times New Roman" pitchFamily="18" charset="0"/>
              </a:rPr>
              <a:t>Исправить свой ответ несколько раз</a:t>
            </a:r>
          </a:p>
          <a:p>
            <a:pPr lvl="0" algn="just" eaLnBrk="0" fontAlgn="base" hangingPunct="0">
              <a:spcBef>
                <a:spcPct val="0"/>
              </a:spcBef>
              <a:spcAft>
                <a:spcPct val="0"/>
              </a:spcAft>
              <a:buFontTx/>
              <a:buChar char="•"/>
              <a:tabLst>
                <a:tab pos="457200" algn="l"/>
              </a:tabLst>
            </a:pPr>
            <a:r>
              <a:rPr lang="ru-RU" sz="2000" dirty="0" smtClean="0">
                <a:latin typeface="Times New Roman" pitchFamily="18" charset="0"/>
                <a:cs typeface="Times New Roman" pitchFamily="18" charset="0"/>
              </a:rPr>
              <a:t>Допускать ошибки, которые не затрудняют понимание </a:t>
            </a:r>
          </a:p>
          <a:p>
            <a:pPr lvl="0" algn="just" eaLnBrk="0" fontAlgn="base" hangingPunct="0">
              <a:spcBef>
                <a:spcPct val="0"/>
              </a:spcBef>
              <a:spcAft>
                <a:spcPct val="0"/>
              </a:spcAft>
              <a:tabLst>
                <a:tab pos="457200" algn="l"/>
              </a:tabLst>
            </a:pPr>
            <a:r>
              <a:rPr lang="ru-RU" sz="2000" b="1" dirty="0" smtClean="0">
                <a:latin typeface="Times New Roman" pitchFamily="18" charset="0"/>
                <a:ea typeface="Calibri" pitchFamily="34" charset="0"/>
                <a:cs typeface="Times New Roman" pitchFamily="18" charset="0"/>
              </a:rPr>
              <a:t>Успешному выполнению данного задания способствует: </a:t>
            </a:r>
            <a:endParaRPr lang="ru-RU" sz="2000" b="1"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000" dirty="0" smtClean="0">
                <a:latin typeface="Times New Roman" pitchFamily="18" charset="0"/>
                <a:ea typeface="Calibri" pitchFamily="34" charset="0"/>
                <a:cs typeface="Times New Roman" pitchFamily="18" charset="0"/>
              </a:rPr>
              <a:t>1. Формирование банка вопросов по темам. Вопросы могут быть созданы как учителем, так и обучающимися. </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000" dirty="0" smtClean="0">
                <a:latin typeface="Times New Roman" pitchFamily="18" charset="0"/>
                <a:ea typeface="Calibri" pitchFamily="34" charset="0"/>
                <a:cs typeface="Times New Roman" pitchFamily="18" charset="0"/>
              </a:rPr>
              <a:t>2. Работа с диалогами, в которых пропущены ответы на вопросы. </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000" dirty="0" smtClean="0">
                <a:latin typeface="Times New Roman" pitchFamily="18" charset="0"/>
                <a:ea typeface="Calibri" pitchFamily="34" charset="0"/>
                <a:cs typeface="Times New Roman" pitchFamily="18" charset="0"/>
              </a:rPr>
              <a:t>3. Задание на соотнесение «вопрос-ответ»</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000" dirty="0" smtClean="0">
                <a:latin typeface="Times New Roman" pitchFamily="18" charset="0"/>
                <a:ea typeface="Calibri" pitchFamily="34" charset="0"/>
                <a:cs typeface="Times New Roman" pitchFamily="18" charset="0"/>
              </a:rPr>
              <a:t>4. Задание на распространение коротких ответов</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000" dirty="0" smtClean="0">
                <a:latin typeface="Times New Roman" pitchFamily="18" charset="0"/>
                <a:ea typeface="Calibri" pitchFamily="34" charset="0"/>
                <a:cs typeface="Times New Roman" pitchFamily="18" charset="0"/>
              </a:rPr>
              <a:t>5. Ролевые ситуации</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000" b="1" i="1" u="sng" dirty="0" smtClean="0">
                <a:solidFill>
                  <a:srgbClr val="000000"/>
                </a:solidFill>
                <a:latin typeface="Times New Roman" pitchFamily="18" charset="0"/>
                <a:ea typeface="Calibri" pitchFamily="34" charset="0"/>
                <a:cs typeface="Times New Roman" pitchFamily="18" charset="0"/>
              </a:rPr>
              <a:t>Часто самым трудным бывает последний вопрос, так как он требует рекомендации или совета.</a:t>
            </a:r>
            <a:endParaRPr lang="ru-RU" sz="2000" dirty="0" smtClean="0">
              <a:latin typeface="Times New Roman" pitchFamily="18" charset="0"/>
              <a:cs typeface="Times New Roman" pitchFamily="18" charset="0"/>
            </a:endParaRPr>
          </a:p>
        </p:txBody>
      </p:sp>
      <p:sp>
        <p:nvSpPr>
          <p:cNvPr id="3" name="Прямоугольник 2"/>
          <p:cNvSpPr/>
          <p:nvPr/>
        </p:nvSpPr>
        <p:spPr>
          <a:xfrm>
            <a:off x="4572000" y="142852"/>
            <a:ext cx="4214842" cy="707886"/>
          </a:xfrm>
          <a:prstGeom prst="rect">
            <a:avLst/>
          </a:prstGeom>
        </p:spPr>
        <p:txBody>
          <a:bodyPr wrap="square">
            <a:spAutoFit/>
          </a:bodyPr>
          <a:lstStyle/>
          <a:p>
            <a:pPr algn="ctr"/>
            <a:r>
              <a:rPr lang="ru-RU" sz="2000" b="1" i="1" dirty="0" smtClean="0">
                <a:solidFill>
                  <a:schemeClr val="accent3"/>
                </a:solidFill>
                <a:latin typeface="Calibri" pitchFamily="34" charset="0"/>
                <a:ea typeface="Times New Roman" pitchFamily="18" charset="0"/>
                <a:cs typeface="Times New Roman" pitchFamily="18" charset="0"/>
              </a:rPr>
              <a:t>Как подготовиться к этой части разговорного теста?</a:t>
            </a:r>
            <a:r>
              <a:rPr lang="ru-RU" sz="2000" b="1" dirty="0" smtClean="0">
                <a:solidFill>
                  <a:schemeClr val="accent3"/>
                </a:solidFill>
                <a:latin typeface="Arial" pitchFamily="34" charset="0"/>
                <a:ea typeface="Times New Roman" pitchFamily="18" charset="0"/>
                <a:cs typeface="Arial" pitchFamily="34" charset="0"/>
              </a:rPr>
              <a:t> </a:t>
            </a: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r="2586" b="12360"/>
          <a:stretch>
            <a:fillRect/>
          </a:stretch>
        </p:blipFill>
        <p:spPr>
          <a:xfrm>
            <a:off x="285720" y="214290"/>
            <a:ext cx="8072494" cy="650085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5172" t="6329" b="5063"/>
          <a:stretch>
            <a:fillRect/>
          </a:stretch>
        </p:blipFill>
        <p:spPr>
          <a:xfrm>
            <a:off x="285720" y="785794"/>
            <a:ext cx="8358246" cy="5643602"/>
          </a:xfrm>
          <a:prstGeom prst="rect">
            <a:avLst/>
          </a:prstGeom>
        </p:spPr>
      </p:pic>
      <p:sp>
        <p:nvSpPr>
          <p:cNvPr id="24577" name="Rectangle 1"/>
          <p:cNvSpPr>
            <a:spLocks noChangeArrowheads="1"/>
          </p:cNvSpPr>
          <p:nvPr/>
        </p:nvSpPr>
        <p:spPr bwMode="auto">
          <a:xfrm>
            <a:off x="428596" y="142852"/>
            <a:ext cx="778674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Как сдать эту часть задания на максимальный бал?</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8596" y="0"/>
            <a:ext cx="800105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ВНИМАНИЕ!</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1. Вопросы читаются только один раз.</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2. На экране не появляется текст вопроса.</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3. Не разрешается делать записи.  </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571472" y="1500174"/>
            <a:ext cx="800102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ВАЖНО!</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Нажав кнопку "NEXT" вы переходите к выполнению следующего задания. Не нажимайте ее после ответа на каждый вопрос. Ждите, пока его не задаст диктор. </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5" name="Rectangle 3"/>
          <p:cNvSpPr>
            <a:spLocks noChangeArrowheads="1"/>
          </p:cNvSpPr>
          <p:nvPr/>
        </p:nvSpPr>
        <p:spPr bwMode="auto">
          <a:xfrm>
            <a:off x="857224" y="2786058"/>
            <a:ext cx="49291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Как оценивается это задание?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p:cNvPicPr/>
          <p:nvPr/>
        </p:nvPicPr>
        <p:blipFill rotWithShape="1">
          <a:blip r:embed="rId2" cstate="print"/>
          <a:srcRect t="53230" b="5007"/>
          <a:stretch/>
        </p:blipFill>
        <p:spPr bwMode="auto">
          <a:xfrm>
            <a:off x="285720" y="3143248"/>
            <a:ext cx="8429684" cy="3473458"/>
          </a:xfrm>
          <a:prstGeom prst="rect">
            <a:avLst/>
          </a:prstGeom>
          <a:ln>
            <a:noFill/>
          </a:ln>
          <a:extLst>
            <a:ext uri="{53640926-AAD7-44D8-BBD7-CCE9431645EC}">
              <a14:shadowObscured xmlns="" xmlns:lc="http://schemas.openxmlformats.org/drawingml/2006/lockedCanvas"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214282" y="214290"/>
            <a:ext cx="8501122" cy="2308324"/>
          </a:xfrm>
          <a:prstGeom prst="rect">
            <a:avLst/>
          </a:prstGeom>
          <a:solidFill>
            <a:srgbClr val="F9EDDD"/>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Задание № 3</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необходимо построить связное монологическое высказывание на определённую тему с опорой на план.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Время на подготовку – </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1.5 минуты</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r>
            <a:b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Время ответа – </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2 минуты (10 - 12 </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предложений</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r>
            <a:b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Балы за это задание – </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7 баллов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Task 3. You are going to give a talk about photography. You will have to start in 1.5 minutes and speak for not more than 2"/>
          <p:cNvPicPr/>
          <p:nvPr/>
        </p:nvPicPr>
        <p:blipFill rotWithShape="1">
          <a:blip r:embed="rId2" cstate="print">
            <a:extLst>
              <a:ext uri="{28A0092B-C50C-407E-A947-70E740481C1C}">
                <a14:useLocalDpi xmlns="" xmlns:lc="http://schemas.openxmlformats.org/drawingml/2006/lockedCanvas" xmlns:a14="http://schemas.microsoft.com/office/drawing/2010/main" val="0"/>
              </a:ext>
            </a:extLst>
          </a:blip>
          <a:srcRect b="23615"/>
          <a:stretch/>
        </p:blipFill>
        <p:spPr bwMode="auto">
          <a:xfrm>
            <a:off x="285720" y="2571744"/>
            <a:ext cx="8358246" cy="4071966"/>
          </a:xfrm>
          <a:prstGeom prst="rect">
            <a:avLst/>
          </a:prstGeom>
          <a:noFill/>
          <a:ln>
            <a:noFill/>
          </a:ln>
          <a:extLst>
            <a:ext uri="{53640926-AAD7-44D8-BBD7-CCE9431645EC}">
              <a14:shadowObscured xmlns="" xmlns:lc="http://schemas.openxmlformats.org/drawingml/2006/lockedCanvas" xmlns:a14="http://schemas.microsoft.com/office/drawing/2010/main"/>
            </a:ext>
          </a:extLst>
        </p:spPr>
      </p:pic>
      <p:sp>
        <p:nvSpPr>
          <p:cNvPr id="7" name="Rectangle 1"/>
          <p:cNvSpPr>
            <a:spLocks noChangeArrowheads="1"/>
          </p:cNvSpPr>
          <p:nvPr/>
        </p:nvSpPr>
        <p:spPr bwMode="auto">
          <a:xfrm>
            <a:off x="428596" y="6027003"/>
            <a:ext cx="45720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You have to talk continuously.</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t="7094" b="32532"/>
          <a:stretch/>
        </p:blipFill>
        <p:spPr bwMode="auto">
          <a:xfrm>
            <a:off x="214282" y="285728"/>
            <a:ext cx="8572560" cy="6072230"/>
          </a:xfrm>
          <a:prstGeom prst="rect">
            <a:avLst/>
          </a:prstGeom>
          <a:ln>
            <a:noFill/>
          </a:ln>
          <a:extLst>
            <a:ext uri="{53640926-AAD7-44D8-BBD7-CCE9431645EC}">
              <a14:shadowObscured xmlns="" xmlns:lc="http://schemas.openxmlformats.org/drawingml/2006/lockedCanvas"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ВАШ</a:t>
            </a:r>
            <a:r>
              <a:rPr kumimoji="0" lang="en-US" sz="1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sz="1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ВОЗМОЖНЫЙ</a:t>
            </a:r>
            <a:r>
              <a:rPr kumimoji="0" lang="en-US" sz="1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sz="1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ОТВЕТ</a:t>
            </a:r>
            <a:r>
              <a:rPr kumimoji="0" lang="en-US" sz="1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214282" y="333137"/>
            <a:ext cx="857256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Taking pictures has become an important part of our life. People love this process and new technologies give more and more opportunities for it.</a:t>
            </a:r>
            <a:endParaRPr kumimoji="0" lang="ru-RU"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I think</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that people like taking pictures because it is a good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way</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to remember favorite moments they like. A person sees something beautiful and wants to remember it forever. He takes a camera and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seizes the moment</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a:t>
            </a:r>
            <a:endParaRPr kumimoji="0" lang="ru-RU"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Personally</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I think that taking photos is more popular nowadays than it was before, because it is much easier now. My father said that in his time cameras were expensive. Now, every telephone has a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built-in</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camera. He </a:t>
            </a:r>
            <a:r>
              <a:rPr kumimoji="0" lang="en-US" sz="22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also</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said that they used film to take pictures. Then one had to develop it and only after that he could have photos. The process was long and not cheap.</a:t>
            </a:r>
            <a:endParaRPr kumimoji="0" lang="ru-RU"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The best photo I’ve ever taken was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of</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 flying cat. </a:t>
            </a:r>
            <a:r>
              <a:rPr kumimoji="0" lang="en-US" sz="22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Once</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I was walking along a street and saw how a pigeon was sitting on a fence and a cat was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about</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to attack it. I got out my telephone quickly, prepared the camera and at that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very</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moment he jumped at the bird and I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managed</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to take his photo. He looked </a:t>
            </a:r>
            <a:r>
              <a:rPr kumimoji="0" lang="en-US" sz="22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really</a:t>
            </a:r>
            <a:r>
              <a:rPr kumimoji="0" lang="en-US"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funny. The bird flew away and the cat kept hunting. </a:t>
            </a:r>
            <a:r>
              <a:rPr kumimoji="0" lang="en-US" sz="20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That’s all I wanted to say.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14282" y="214290"/>
            <a:ext cx="84296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Критерии</a:t>
            </a:r>
            <a:r>
              <a:rPr kumimoji="0" lang="en-US"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ru-RU"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оценки</a:t>
            </a:r>
            <a:r>
              <a:rPr kumimoji="0" lang="en-US"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ru-RU"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этого</a:t>
            </a:r>
            <a:r>
              <a:rPr kumimoji="0" lang="en-US"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ru-RU"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задания</a:t>
            </a:r>
            <a:r>
              <a:rPr kumimoji="0" lang="en-US"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404040"/>
                </a:solidFill>
                <a:effectLst/>
                <a:latin typeface="Arial" pitchFamily="34" charset="0"/>
                <a:ea typeface="Times New Roman" pitchFamily="18" charset="0"/>
                <a:cs typeface="Arial" pitchFamily="34" charset="0"/>
              </a:rPr>
              <a:t>a</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решение коммуникативной задачи – </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цель общения достигнута; тема раскрыта в полном объёме (полно, точно и развернуто, раскрыты все аспекты, указанные в задании). Объём высказывания: 10–12 фраз. - </a:t>
            </a:r>
            <a:r>
              <a:rPr kumimoji="0" lang="ru-RU"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3 балла</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404040"/>
                </a:solidFill>
                <a:effectLst/>
                <a:latin typeface="Arial" pitchFamily="34" charset="0"/>
                <a:ea typeface="Times New Roman" pitchFamily="18" charset="0"/>
                <a:cs typeface="Arial" pitchFamily="34" charset="0"/>
              </a:rPr>
              <a:t>b</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организация высказывания</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 высказывание логично и имеет завершённый характер; имеются вступительная и заключительная фразы, соответствующие теме. Средства логической связи используются правильно. - </a:t>
            </a:r>
            <a:r>
              <a:rPr kumimoji="0" lang="ru-RU"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2 балла</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404040"/>
                </a:solidFill>
                <a:effectLst/>
                <a:latin typeface="Arial" pitchFamily="34" charset="0"/>
                <a:ea typeface="Times New Roman" pitchFamily="18" charset="0"/>
                <a:cs typeface="Arial" pitchFamily="34" charset="0"/>
              </a:rPr>
              <a:t>c</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языковое оформление</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 использованный словарный запас, грамматические структуры, фонетическое оформление высказывания соответствуют поставленной задаче (допускается не более пяти негрубых лексико-грамматических ошибок и/или не более четырех негрубых фонетических ошибок). - </a:t>
            </a:r>
            <a:r>
              <a:rPr kumimoji="0" lang="ru-RU" sz="2400" b="1" i="1"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2 балла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42844" y="0"/>
            <a:ext cx="864399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Стратегии выполнения задания:</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Нет задачи описывать предложенное фото;</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Начинайте свое высказывание с представления темы;</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Стройте высказывание в соответствие с предложенным планом, для того чтобы обеспечить логичность высказывания;</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Использовать средства логической связи;</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Предлагайте развернутую аргументацию (3-4 аргумента на каждый пункт плана);</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давайте избыточную информацию, не относящуюся к теме высказывания;</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Отвечайте на поставленные вопросы, а не воспроизводите заученный топик;</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Старайтесь не использовать слишком сложные грамматические конструкции.</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Допускается:</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Говорить намного меньше 2 минут.</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Начинать предложения с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also</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but</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and</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because</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Говорить быстро или медленно.</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Думать вслух на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английском</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Менять пункты плана местами.</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Говорить больше или меньше 3–4 фраз на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каждыи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пункт (10–12 фраз на монолог).</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1"/>
            <a:ext cx="8143932" cy="2677656"/>
          </a:xfrm>
          <a:prstGeom prst="rect">
            <a:avLst/>
          </a:prstGeom>
        </p:spPr>
        <p:txBody>
          <a:bodyPr wrap="square">
            <a:spAutoFit/>
          </a:bodyPr>
          <a:lstStyle/>
          <a:p>
            <a:pPr lvl="0" eaLnBrk="0" fontAlgn="base" hangingPunct="0">
              <a:spcBef>
                <a:spcPct val="0"/>
              </a:spcBef>
              <a:spcAft>
                <a:spcPct val="0"/>
              </a:spcAft>
            </a:pPr>
            <a:r>
              <a:rPr lang="ru-RU" sz="2400" b="1" dirty="0" smtClean="0">
                <a:latin typeface="Times New Roman" pitchFamily="18" charset="0"/>
                <a:ea typeface="Times New Roman" pitchFamily="18" charset="0"/>
                <a:cs typeface="Times New Roman" pitchFamily="18" charset="0"/>
              </a:rPr>
              <a:t>За что снижают баллы:</a:t>
            </a:r>
            <a:endParaRPr lang="ru-RU" sz="2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400" dirty="0" smtClean="0">
                <a:latin typeface="Times New Roman" pitchFamily="18" charset="0"/>
                <a:cs typeface="Times New Roman" pitchFamily="18" charset="0"/>
              </a:rPr>
              <a:t>Не все пункты плана раскрыты полно.</a:t>
            </a:r>
            <a:endParaRPr lang="ru-RU" sz="2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400" dirty="0" smtClean="0">
                <a:latin typeface="Times New Roman" pitchFamily="18" charset="0"/>
                <a:cs typeface="Times New Roman" pitchFamily="18" charset="0"/>
              </a:rPr>
              <a:t>Есть вообще не упомянутые пункты.</a:t>
            </a:r>
            <a:endParaRPr lang="ru-RU" sz="2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400" dirty="0" smtClean="0">
                <a:latin typeface="Times New Roman" pitchFamily="18" charset="0"/>
                <a:cs typeface="Times New Roman" pitchFamily="18" charset="0"/>
              </a:rPr>
              <a:t>Нет вступления и/или заключения.</a:t>
            </a:r>
            <a:endParaRPr lang="ru-RU" sz="2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400" dirty="0" smtClean="0">
                <a:latin typeface="Times New Roman" pitchFamily="18" charset="0"/>
                <a:cs typeface="Times New Roman" pitchFamily="18" charset="0"/>
              </a:rPr>
              <a:t>Нет слов-связок или они использованы неправильно. </a:t>
            </a:r>
            <a:endParaRPr lang="ru-RU" sz="2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400" dirty="0" smtClean="0">
                <a:latin typeface="Times New Roman" pitchFamily="18" charset="0"/>
                <a:cs typeface="Times New Roman" pitchFamily="18" charset="0"/>
              </a:rPr>
              <a:t>Лексика не по теме или используется неправильно.</a:t>
            </a:r>
            <a:endParaRPr lang="ru-RU" sz="2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400" dirty="0" smtClean="0">
                <a:latin typeface="Times New Roman" pitchFamily="18" charset="0"/>
                <a:cs typeface="Times New Roman" pitchFamily="18" charset="0"/>
              </a:rPr>
              <a:t>Много грамматических и других ошибок.</a:t>
            </a:r>
            <a:endParaRPr lang="ru-RU" sz="2400"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4282" y="142852"/>
            <a:ext cx="828680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Устная часть выделена в 2023 году в отдельный КИМ, она будет проверять навыки, полученные школьниками на уроках по английскому языку:</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чтение вслух с интонацией и соблюдением основных правил; </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ведение диалога с соблюдением речевых норм; </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составление устного монологического высказывания; </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образование родственных слов методом аффиксации и употребление в устной речи. </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404040"/>
                </a:solidFill>
                <a:effectLst/>
                <a:latin typeface="Times New Roman" pitchFamily="18" charset="0"/>
                <a:ea typeface="Calibri" pitchFamily="34" charset="0"/>
                <a:cs typeface="Times New Roman" pitchFamily="18" charset="0"/>
              </a:rPr>
              <a:t>C 2016 года, устная часть ОГЭ по английскому языку, как и устная часть ЕГЭ, сдаётся на компьютере. Все ответы записываются на электронный носитель и передаются экспертам на проверку. Экзаменуемый не общается с экзаменатором, поэтому следуют ознакомиться с основными правилами экзамена и временными рамками.</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285720" y="5072074"/>
            <a:ext cx="842968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Аудитория, в которой будет проходить устная часть экзамена по английскому языку, оснащается персональными компьютерами со специальным программным обеспечением и гарнитурой. Экзамен может быть проведен в лингафонном кабинете.... </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764704"/>
            <a:ext cx="3312368" cy="288032"/>
          </a:xfrm>
        </p:spPr>
        <p:txBody>
          <a:bodyPr>
            <a:normAutofit fontScale="90000"/>
          </a:bodyPr>
          <a:lstStyle/>
          <a:p>
            <a:r>
              <a:rPr lang="ru-RU" sz="2400" b="1" dirty="0" smtClean="0">
                <a:latin typeface="Times New Roman" pitchFamily="18" charset="0"/>
                <a:ea typeface="Times New Roman"/>
                <a:cs typeface="Times New Roman" pitchFamily="18" charset="0"/>
              </a:rPr>
              <a:t>Список </a:t>
            </a:r>
            <a:r>
              <a:rPr lang="ru-RU" sz="2400" b="1" dirty="0" err="1" smtClean="0">
                <a:latin typeface="Times New Roman" pitchFamily="18" charset="0"/>
                <a:ea typeface="Times New Roman"/>
                <a:cs typeface="Times New Roman" pitchFamily="18" charset="0"/>
              </a:rPr>
              <a:t>топиков</a:t>
            </a:r>
            <a:r>
              <a:rPr lang="ru-RU" sz="2400" b="1" dirty="0" smtClean="0">
                <a:latin typeface="Times New Roman" pitchFamily="18" charset="0"/>
                <a:ea typeface="Times New Roman"/>
                <a:cs typeface="Times New Roman" pitchFamily="18" charset="0"/>
              </a:rPr>
              <a:t>:</a:t>
            </a:r>
            <a:endParaRPr lang="ru-RU" sz="24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73024" y="0"/>
            <a:ext cx="9217024" cy="4873752"/>
          </a:xfrm>
        </p:spPr>
        <p:txBody>
          <a:bodyPr>
            <a:noAutofit/>
          </a:bodyPr>
          <a:lstStyle/>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Взаимоотношения в семье</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Взаимоотношения с друзьями и в школе</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Внешность и характеристики человека</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Досуг и увлечения (спорт, музыка, чтение, посещение театра, кинотеатра, дискотеки, кафе). Молодежная мода</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Покупки. Карманные деньги</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Переписка</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Школьная жизнь. Изучаемые предметы и отношение к ним. Каникулы. Школьные обмены</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Проблемы выбора профессии и роль иностранного языка</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Страна/страны изучаемого языка и родная страна. Их географическое положение, климат, население, города и села, достопримечательности.</a:t>
            </a:r>
            <a:endParaRPr lang="ru-RU" sz="1800" b="1" dirty="0" smtClean="0">
              <a:ea typeface="Calibri"/>
              <a:cs typeface="Times New Roman"/>
            </a:endParaRPr>
          </a:p>
          <a:p>
            <a:pPr marL="457200" indent="-457200" fontAlgn="base">
              <a:buFont typeface="Arial" pitchFamily="34" charset="0"/>
              <a:buChar char="•"/>
              <a:tabLst>
                <a:tab pos="457200" algn="l"/>
              </a:tabLst>
            </a:pPr>
            <a:r>
              <a:rPr lang="en-US" sz="1800" b="1" dirty="0" smtClean="0">
                <a:latin typeface="Times New Roman"/>
                <a:ea typeface="Times New Roman"/>
                <a:cs typeface="Times New Roman"/>
              </a:rPr>
              <a:t> </a:t>
            </a:r>
            <a:r>
              <a:rPr lang="ru-RU" sz="1800" b="1" dirty="0" smtClean="0">
                <a:latin typeface="Times New Roman"/>
                <a:ea typeface="Times New Roman"/>
                <a:cs typeface="Times New Roman"/>
              </a:rPr>
              <a:t>Их культурные особенности (национальные праздники, знаменательные даты, традиции, обычаи)</a:t>
            </a:r>
            <a:endParaRPr lang="ru-RU" sz="1800" b="1" dirty="0" smtClean="0">
              <a:ea typeface="Calibri"/>
              <a:cs typeface="Times New Roman"/>
            </a:endParaRPr>
          </a:p>
          <a:p>
            <a:pPr marL="457200" indent="-457200" fontAlgn="base">
              <a:buFont typeface="Arial" pitchFamily="34" charset="0"/>
              <a:buChar char="•"/>
              <a:tabLst>
                <a:tab pos="457200" algn="l"/>
              </a:tabLst>
            </a:pPr>
            <a:r>
              <a:rPr lang="ru-RU" sz="1800" b="1" dirty="0" smtClean="0">
                <a:latin typeface="Times New Roman"/>
                <a:ea typeface="Times New Roman"/>
                <a:cs typeface="Times New Roman"/>
              </a:rPr>
              <a:t>Выдающиеся люди родной страны и стран изучаемого языка, их вклад в науку и мировую культуру</a:t>
            </a:r>
            <a:endParaRPr lang="ru-RU" sz="1800" b="1" dirty="0" smtClean="0">
              <a:ea typeface="Calibri"/>
              <a:cs typeface="Times New Roman"/>
            </a:endParaRPr>
          </a:p>
          <a:p>
            <a:pPr marL="342900" indent="-342900" fontAlgn="base">
              <a:lnSpc>
                <a:spcPct val="115000"/>
              </a:lnSpc>
              <a:buFont typeface="Arial" pitchFamily="34" charset="0"/>
              <a:buChar char="•"/>
              <a:tabLst>
                <a:tab pos="271463" algn="l"/>
              </a:tabLst>
            </a:pPr>
            <a:r>
              <a:rPr lang="ru-RU" sz="1800" b="1" dirty="0" smtClean="0">
                <a:latin typeface="Times New Roman"/>
                <a:ea typeface="Times New Roman"/>
                <a:cs typeface="Times New Roman"/>
              </a:rPr>
              <a:t>Путешествие по странам изучаемого языка и по России</a:t>
            </a:r>
            <a:br>
              <a:rPr lang="ru-RU" sz="1800" b="1" dirty="0" smtClean="0">
                <a:latin typeface="Times New Roman"/>
                <a:ea typeface="Times New Roman"/>
                <a:cs typeface="Times New Roman"/>
              </a:rPr>
            </a:br>
            <a:r>
              <a:rPr lang="ru-RU" sz="1800" b="1" dirty="0" smtClean="0">
                <a:latin typeface="Times New Roman"/>
                <a:ea typeface="Times New Roman"/>
                <a:cs typeface="Times New Roman"/>
              </a:rPr>
              <a:t>Технический прогресс</a:t>
            </a:r>
            <a:r>
              <a:rPr lang="en-US" sz="1800" b="1" dirty="0" smtClean="0">
                <a:ea typeface="Times New Roman"/>
                <a:cs typeface="Times New Roman"/>
              </a:rPr>
              <a:t>. </a:t>
            </a:r>
            <a:r>
              <a:rPr lang="ru-RU" sz="1800" b="1" dirty="0" smtClean="0">
                <a:latin typeface="Times New Roman"/>
                <a:ea typeface="Times New Roman"/>
                <a:cs typeface="Times New Roman"/>
              </a:rPr>
              <a:t>Глобальные проблемы современности</a:t>
            </a:r>
            <a:endParaRPr lang="ru-RU" sz="1800" b="1" dirty="0" smtClean="0">
              <a:ea typeface="Calibri"/>
              <a:cs typeface="Times New Roman"/>
            </a:endParaRPr>
          </a:p>
          <a:p>
            <a:pPr marL="342900" indent="-342900" fontAlgn="base">
              <a:lnSpc>
                <a:spcPct val="115000"/>
              </a:lnSpc>
              <a:buFont typeface="Arial" pitchFamily="34" charset="0"/>
              <a:buChar char="•"/>
              <a:tabLst>
                <a:tab pos="457200" algn="l"/>
              </a:tabLst>
            </a:pPr>
            <a:r>
              <a:rPr lang="ru-RU" sz="1800" b="1" dirty="0" smtClean="0">
                <a:latin typeface="Times New Roman"/>
                <a:ea typeface="Times New Roman"/>
                <a:cs typeface="Times New Roman"/>
              </a:rPr>
              <a:t>Средства массовой информации (пресса, телевидение, радио, Интернет)</a:t>
            </a:r>
            <a:endParaRPr lang="ru-RU" sz="1800" b="1" dirty="0" smtClean="0">
              <a:ea typeface="Calibri"/>
              <a:cs typeface="Times New Roman"/>
            </a:endParaRPr>
          </a:p>
          <a:p>
            <a:pPr marL="342900" indent="-342900" fontAlgn="base">
              <a:lnSpc>
                <a:spcPct val="115000"/>
              </a:lnSpc>
              <a:buFont typeface="Arial" pitchFamily="34" charset="0"/>
              <a:buChar char="•"/>
              <a:tabLst>
                <a:tab pos="457200" algn="l"/>
              </a:tabLst>
            </a:pPr>
            <a:r>
              <a:rPr lang="ru-RU" sz="1800" b="1" dirty="0" smtClean="0">
                <a:latin typeface="Times New Roman"/>
                <a:ea typeface="Times New Roman"/>
                <a:cs typeface="Times New Roman"/>
              </a:rPr>
              <a:t>Природа и проблемы экологии. Здоровый образ жизни</a:t>
            </a:r>
            <a:endParaRPr lang="ru-RU" sz="1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cstate="print"/>
          <a:srcRect t="19674" b="11102"/>
          <a:stretch/>
        </p:blipFill>
        <p:spPr bwMode="auto">
          <a:xfrm>
            <a:off x="285720" y="142852"/>
            <a:ext cx="8358246" cy="6215106"/>
          </a:xfrm>
          <a:prstGeom prst="rect">
            <a:avLst/>
          </a:prstGeom>
          <a:ln>
            <a:noFill/>
          </a:ln>
          <a:extLst>
            <a:ext uri="{53640926-AAD7-44D8-BBD7-CCE9431645EC}">
              <a14:shadowObscured xmlns="" xmlns:lc="http://schemas.openxmlformats.org/drawingml/2006/lockedCanvas"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418058"/>
          </a:xfrm>
        </p:spPr>
        <p:txBody>
          <a:bodyPr>
            <a:normAutofit fontScale="90000"/>
          </a:bodyPr>
          <a:lstStyle/>
          <a:p>
            <a:r>
              <a:rPr lang="ru-RU" sz="2400" b="1" i="1" dirty="0" smtClean="0">
                <a:latin typeface="Times New Roman" pitchFamily="18" charset="0"/>
                <a:cs typeface="Times New Roman" pitchFamily="18" charset="0"/>
              </a:rPr>
              <a:t>Запись ответа происходит следующим образом:</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179512" y="404664"/>
            <a:ext cx="8784976" cy="3744416"/>
          </a:xfrm>
        </p:spPr>
        <p:txBody>
          <a:bodyPr>
            <a:normAutofit fontScale="25000" lnSpcReduction="20000"/>
          </a:bodyPr>
          <a:lstStyle/>
          <a:p>
            <a:pPr>
              <a:buNone/>
            </a:pPr>
            <a:r>
              <a:rPr lang="ru-RU" sz="8000" dirty="0" smtClean="0">
                <a:latin typeface="Times New Roman" pitchFamily="18" charset="0"/>
                <a:cs typeface="Times New Roman" pitchFamily="18" charset="0"/>
              </a:rPr>
              <a:t>1) Организатор включает программу записи на компьютере;</a:t>
            </a:r>
          </a:p>
          <a:p>
            <a:pPr>
              <a:buNone/>
            </a:pPr>
            <a:r>
              <a:rPr lang="ru-RU" sz="8000" dirty="0" smtClean="0">
                <a:latin typeface="Times New Roman" pitchFamily="18" charset="0"/>
                <a:cs typeface="Times New Roman" pitchFamily="18" charset="0"/>
              </a:rPr>
              <a:t>2) Участник, надев гарнитуру, произносит в микрофон свой номер КИМ по-русски;</a:t>
            </a:r>
          </a:p>
          <a:p>
            <a:pPr>
              <a:buNone/>
            </a:pPr>
            <a:r>
              <a:rPr lang="ru-RU" sz="8000" dirty="0" smtClean="0">
                <a:latin typeface="Times New Roman" pitchFamily="18" charset="0"/>
                <a:cs typeface="Times New Roman" pitchFamily="18" charset="0"/>
              </a:rPr>
              <a:t>3) Участник называет номер задания по-английски (</a:t>
            </a:r>
            <a:r>
              <a:rPr lang="en-US" sz="8000" dirty="0" smtClean="0">
                <a:latin typeface="Times New Roman" pitchFamily="18" charset="0"/>
                <a:cs typeface="Times New Roman" pitchFamily="18" charset="0"/>
              </a:rPr>
              <a:t>Task</a:t>
            </a:r>
            <a:r>
              <a:rPr lang="ru-RU" sz="8000" dirty="0" smtClean="0">
                <a:latin typeface="Times New Roman" pitchFamily="18" charset="0"/>
                <a:cs typeface="Times New Roman" pitchFamily="18" charset="0"/>
              </a:rPr>
              <a:t> 1) и готовится к ответу 1,5 минуты, затем  читает текст (на "паузу" во время подготовки </a:t>
            </a:r>
            <a:r>
              <a:rPr lang="ru-RU" sz="8000" b="1" dirty="0" smtClean="0">
                <a:latin typeface="Times New Roman" pitchFamily="18" charset="0"/>
                <a:cs typeface="Times New Roman" pitchFamily="18" charset="0"/>
              </a:rPr>
              <a:t>не нажимать!</a:t>
            </a:r>
            <a:r>
              <a:rPr lang="ru-RU" sz="8000" dirty="0" smtClean="0">
                <a:latin typeface="Times New Roman" pitchFamily="18" charset="0"/>
                <a:cs typeface="Times New Roman" pitchFamily="18" charset="0"/>
              </a:rPr>
              <a:t>)</a:t>
            </a:r>
          </a:p>
          <a:p>
            <a:pPr>
              <a:buNone/>
            </a:pPr>
            <a:r>
              <a:rPr lang="ru-RU" sz="8000" dirty="0" smtClean="0">
                <a:latin typeface="Times New Roman" pitchFamily="18" charset="0"/>
                <a:cs typeface="Times New Roman" pitchFamily="18" charset="0"/>
              </a:rPr>
              <a:t>4) Участник называет номер следующего задания (</a:t>
            </a:r>
            <a:r>
              <a:rPr lang="en-US" sz="8000" dirty="0" smtClean="0">
                <a:latin typeface="Times New Roman" pitchFamily="18" charset="0"/>
                <a:cs typeface="Times New Roman" pitchFamily="18" charset="0"/>
              </a:rPr>
              <a:t>Task</a:t>
            </a:r>
            <a:r>
              <a:rPr lang="ru-RU" sz="8000" dirty="0" smtClean="0">
                <a:latin typeface="Times New Roman" pitchFamily="18" charset="0"/>
                <a:cs typeface="Times New Roman" pitchFamily="18" charset="0"/>
              </a:rPr>
              <a:t> 2) и готовится отвечать сразу на все 6 вопросов в течение 1,5 мин. (на "паузу" во время подготовки </a:t>
            </a:r>
            <a:r>
              <a:rPr lang="ru-RU" sz="8000" b="1" dirty="0" smtClean="0">
                <a:latin typeface="Times New Roman" pitchFamily="18" charset="0"/>
                <a:cs typeface="Times New Roman" pitchFamily="18" charset="0"/>
              </a:rPr>
              <a:t>не нажимать!</a:t>
            </a:r>
            <a:r>
              <a:rPr lang="ru-RU" sz="8000" dirty="0" smtClean="0">
                <a:latin typeface="Times New Roman" pitchFamily="18" charset="0"/>
                <a:cs typeface="Times New Roman" pitchFamily="18" charset="0"/>
              </a:rPr>
              <a:t>). </a:t>
            </a:r>
          </a:p>
          <a:p>
            <a:pPr>
              <a:buNone/>
            </a:pPr>
            <a:r>
              <a:rPr lang="ru-RU" sz="8000" dirty="0" smtClean="0">
                <a:latin typeface="Times New Roman" pitchFamily="18" charset="0"/>
                <a:cs typeface="Times New Roman" pitchFamily="18" charset="0"/>
              </a:rPr>
              <a:t>5) Участник называет номер третьего задания (</a:t>
            </a:r>
            <a:r>
              <a:rPr lang="en-US" sz="8000" dirty="0" smtClean="0">
                <a:latin typeface="Times New Roman" pitchFamily="18" charset="0"/>
                <a:cs typeface="Times New Roman" pitchFamily="18" charset="0"/>
              </a:rPr>
              <a:t>Task</a:t>
            </a:r>
            <a:r>
              <a:rPr lang="ru-RU" sz="8000" dirty="0" smtClean="0">
                <a:latin typeface="Times New Roman" pitchFamily="18" charset="0"/>
                <a:cs typeface="Times New Roman" pitchFamily="18" charset="0"/>
              </a:rPr>
              <a:t> 3), готовится 1,5 мин и отвечает на задание (на "паузу" во время подготовки </a:t>
            </a:r>
            <a:r>
              <a:rPr lang="ru-RU" sz="8000" b="1" dirty="0" smtClean="0">
                <a:latin typeface="Times New Roman" pitchFamily="18" charset="0"/>
                <a:cs typeface="Times New Roman" pitchFamily="18" charset="0"/>
              </a:rPr>
              <a:t>не нажимать!)</a:t>
            </a:r>
            <a:r>
              <a:rPr lang="ru-RU" sz="8000" dirty="0" smtClean="0">
                <a:latin typeface="Times New Roman" pitchFamily="18" charset="0"/>
                <a:cs typeface="Times New Roman" pitchFamily="18" charset="0"/>
              </a:rPr>
              <a:t> </a:t>
            </a:r>
          </a:p>
          <a:p>
            <a:pPr>
              <a:buNone/>
            </a:pPr>
            <a:r>
              <a:rPr lang="ru-RU" sz="8000" dirty="0" smtClean="0">
                <a:latin typeface="Times New Roman" pitchFamily="18" charset="0"/>
                <a:cs typeface="Times New Roman" pitchFamily="18" charset="0"/>
              </a:rPr>
              <a:t>6) Ответив на все задания, участник поднимает руку, чтобы организатор в аудитории подошел и сохранил аудиозапись. После этого участник прослушивает запись, и если все хорошо слышно, покидает аудиторию. </a:t>
            </a:r>
          </a:p>
          <a:p>
            <a:pPr>
              <a:buNone/>
            </a:pPr>
            <a:r>
              <a:rPr lang="ru-RU" sz="8000" dirty="0" smtClean="0">
                <a:latin typeface="Times New Roman" pitchFamily="18" charset="0"/>
                <a:cs typeface="Times New Roman" pitchFamily="18" charset="0"/>
              </a:rPr>
              <a:t>Если, по мнению участника, запись сделана не качественно (т.е. практически не слышно, или дефекты записи препятствуют пониманию ответа), он сообщает об этом организатору в аудитории, который приглашает технического специалиста и уполномоченного ГЭК. При подтверждении ими плохого качества записи участник записывает свой ответ еще раз за этим же или другим компьютером (на усмотрение технического специалиста или УП ГЭК)</a:t>
            </a:r>
          </a:p>
          <a:p>
            <a:pPr>
              <a:buNone/>
            </a:pPr>
            <a:r>
              <a:rPr lang="ru-RU" sz="8000" dirty="0" smtClean="0">
                <a:latin typeface="Times New Roman" pitchFamily="18" charset="0"/>
                <a:cs typeface="Times New Roman" pitchFamily="18" charset="0"/>
              </a:rPr>
              <a:t>В случае отказа отвечать на какое-либо из заданий, или на все задания, следует произнести в микрофон по-русски: «Я отказываюсь отвечать на задание ...» (номер задания), либо «Я отказываюсь отвечать на все</a:t>
            </a:r>
            <a:r>
              <a:rPr lang="en-US" sz="8000" dirty="0" smtClean="0">
                <a:latin typeface="Times New Roman" pitchFamily="18" charset="0"/>
                <a:cs typeface="Times New Roman" pitchFamily="18" charset="0"/>
              </a:rPr>
              <a:t> </a:t>
            </a:r>
            <a:r>
              <a:rPr lang="ru-RU" sz="8000" dirty="0" smtClean="0">
                <a:latin typeface="Times New Roman" pitchFamily="18" charset="0"/>
                <a:cs typeface="Times New Roman" pitchFamily="18" charset="0"/>
              </a:rPr>
              <a:t>задания»</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t="2127" b="11702"/>
          <a:stretch>
            <a:fillRect/>
          </a:stretch>
        </p:blipFill>
        <p:spPr bwMode="auto">
          <a:xfrm>
            <a:off x="214282" y="142852"/>
            <a:ext cx="8929718" cy="65008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5720" y="142852"/>
            <a:ext cx="842968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84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 приемам, способным подготовить ребенка к самостоятельному устному высказыванию можно отнести: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84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Прием «Незаконченное предложение». Обучающемуся предстоит завершить предложение, пояснив, почему он так считает, сформулировав 2-3 самостоятельных предложения.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84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Активное использование приема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True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False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пояснениями.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84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Прием «Распространение предложений», например:</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like coffee</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kind? When? How often? Why?)</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84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Прием «Снежный ком»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84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Пересказ текстов с использованием ключевых слов (не механическое заучивание!)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84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Систематическое составление собственных диалогов/монологов в парах на уроке и вне.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00166" y="3071810"/>
          <a:ext cx="6096000" cy="2739457"/>
        </p:xfrm>
        <a:graphic>
          <a:graphicData uri="http://schemas.openxmlformats.org/drawingml/2006/table">
            <a:tbl>
              <a:tblPr/>
              <a:tblGrid>
                <a:gridCol w="6096000"/>
              </a:tblGrid>
              <a:tr h="225650">
                <a:tc>
                  <a:txBody>
                    <a:bodyPr/>
                    <a:lstStyle/>
                    <a:p>
                      <a:pPr marL="342900" lvl="0" indent="-342900">
                        <a:lnSpc>
                          <a:spcPct val="107000"/>
                        </a:lnSpc>
                        <a:spcAft>
                          <a:spcPts val="800"/>
                        </a:spcAft>
                        <a:buFont typeface="+mj-lt"/>
                        <a:buAutoNum type="arabicPeriod"/>
                      </a:pPr>
                      <a:r>
                        <a:rPr lang="en-US" sz="2400" b="1" i="1" dirty="0">
                          <a:latin typeface="Calibri"/>
                          <a:ea typeface="Times New Roman"/>
                          <a:cs typeface="Times New Roman"/>
                        </a:rPr>
                        <a:t>I like to spend free time with my family.</a:t>
                      </a:r>
                      <a:endParaRPr lang="ru-RU" sz="2400" dirty="0">
                        <a:latin typeface="Calibri"/>
                        <a:ea typeface="Calibri"/>
                        <a:cs typeface="Times New Roman"/>
                      </a:endParaRPr>
                    </a:p>
                  </a:txBody>
                  <a:tcPr marL="67789" marR="67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0">
                <a:tc>
                  <a:txBody>
                    <a:bodyPr/>
                    <a:lstStyle/>
                    <a:p>
                      <a:pPr marL="342900" lvl="0" indent="-342900">
                        <a:lnSpc>
                          <a:spcPct val="107000"/>
                        </a:lnSpc>
                        <a:spcAft>
                          <a:spcPts val="800"/>
                        </a:spcAft>
                        <a:buFont typeface="+mj-lt"/>
                        <a:buAutoNum type="arabicPeriod"/>
                      </a:pPr>
                      <a:r>
                        <a:rPr lang="en-US" sz="2400" b="1" i="1">
                          <a:latin typeface="Calibri"/>
                          <a:ea typeface="Times New Roman"/>
                          <a:cs typeface="Times New Roman"/>
                        </a:rPr>
                        <a:t>A true friend will always support. </a:t>
                      </a:r>
                      <a:endParaRPr lang="ru-RU" sz="2400">
                        <a:latin typeface="Calibri"/>
                        <a:ea typeface="Calibri"/>
                        <a:cs typeface="Times New Roman"/>
                      </a:endParaRPr>
                    </a:p>
                  </a:txBody>
                  <a:tcPr marL="67789" marR="67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0">
                <a:tc>
                  <a:txBody>
                    <a:bodyPr/>
                    <a:lstStyle/>
                    <a:p>
                      <a:pPr marL="342900" lvl="0" indent="-342900">
                        <a:lnSpc>
                          <a:spcPct val="107000"/>
                        </a:lnSpc>
                        <a:spcAft>
                          <a:spcPts val="800"/>
                        </a:spcAft>
                        <a:buFont typeface="+mj-lt"/>
                        <a:buAutoNum type="arabicPeriod"/>
                      </a:pPr>
                      <a:r>
                        <a:rPr lang="en-US" sz="2400" b="1" i="1">
                          <a:latin typeface="Calibri"/>
                          <a:ea typeface="Times New Roman"/>
                          <a:cs typeface="Times New Roman"/>
                        </a:rPr>
                        <a:t>I want to be a doctor.</a:t>
                      </a:r>
                      <a:endParaRPr lang="ru-RU" sz="2400">
                        <a:latin typeface="Calibri"/>
                        <a:ea typeface="Calibri"/>
                        <a:cs typeface="Times New Roman"/>
                      </a:endParaRPr>
                    </a:p>
                  </a:txBody>
                  <a:tcPr marL="67789" marR="67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0">
                <a:tc>
                  <a:txBody>
                    <a:bodyPr/>
                    <a:lstStyle/>
                    <a:p>
                      <a:pPr marL="342900" lvl="0" indent="-342900">
                        <a:lnSpc>
                          <a:spcPct val="107000"/>
                        </a:lnSpc>
                        <a:spcAft>
                          <a:spcPts val="800"/>
                        </a:spcAft>
                        <a:buFont typeface="+mj-lt"/>
                        <a:buAutoNum type="arabicPeriod"/>
                      </a:pPr>
                      <a:r>
                        <a:rPr lang="en-US" sz="2400" b="1" i="1">
                          <a:latin typeface="Calibri"/>
                          <a:ea typeface="Times New Roman"/>
                          <a:cs typeface="Times New Roman"/>
                        </a:rPr>
                        <a:t>There are a lot of books in the library.</a:t>
                      </a:r>
                      <a:endParaRPr lang="ru-RU" sz="2400">
                        <a:latin typeface="Calibri"/>
                        <a:ea typeface="Calibri"/>
                        <a:cs typeface="Times New Roman"/>
                      </a:endParaRPr>
                    </a:p>
                  </a:txBody>
                  <a:tcPr marL="67789" marR="67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0">
                <a:tc>
                  <a:txBody>
                    <a:bodyPr/>
                    <a:lstStyle/>
                    <a:p>
                      <a:pPr marL="342900" lvl="0" indent="-342900">
                        <a:lnSpc>
                          <a:spcPct val="107000"/>
                        </a:lnSpc>
                        <a:spcAft>
                          <a:spcPts val="800"/>
                        </a:spcAft>
                        <a:buFont typeface="+mj-lt"/>
                        <a:buAutoNum type="arabicPeriod"/>
                      </a:pPr>
                      <a:r>
                        <a:rPr lang="en-US" sz="2400" b="1" i="1">
                          <a:latin typeface="Calibri"/>
                          <a:ea typeface="Times New Roman"/>
                          <a:cs typeface="Times New Roman"/>
                        </a:rPr>
                        <a:t>I like travelling.</a:t>
                      </a:r>
                      <a:endParaRPr lang="ru-RU" sz="2400">
                        <a:latin typeface="Calibri"/>
                        <a:ea typeface="Calibri"/>
                        <a:cs typeface="Times New Roman"/>
                      </a:endParaRPr>
                    </a:p>
                  </a:txBody>
                  <a:tcPr marL="67789" marR="67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0">
                <a:tc>
                  <a:txBody>
                    <a:bodyPr/>
                    <a:lstStyle/>
                    <a:p>
                      <a:pPr marL="342900" lvl="0" indent="-342900">
                        <a:lnSpc>
                          <a:spcPct val="107000"/>
                        </a:lnSpc>
                        <a:spcAft>
                          <a:spcPts val="800"/>
                        </a:spcAft>
                        <a:buFont typeface="+mj-lt"/>
                        <a:buAutoNum type="arabicPeriod"/>
                      </a:pPr>
                      <a:r>
                        <a:rPr lang="en-US" sz="2400" b="1" i="1" dirty="0">
                          <a:latin typeface="Calibri"/>
                          <a:ea typeface="Times New Roman"/>
                          <a:cs typeface="Times New Roman"/>
                        </a:rPr>
                        <a:t>I went to the supermarket. </a:t>
                      </a:r>
                      <a:endParaRPr lang="ru-RU" sz="2400" dirty="0">
                        <a:latin typeface="Calibri"/>
                        <a:ea typeface="Calibri"/>
                        <a:cs typeface="Times New Roman"/>
                      </a:endParaRPr>
                    </a:p>
                  </a:txBody>
                  <a:tcPr marL="67789" marR="67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0">
                <a:tc>
                  <a:txBody>
                    <a:bodyPr/>
                    <a:lstStyle/>
                    <a:p>
                      <a:pPr marL="342900" lvl="0" indent="-342900">
                        <a:lnSpc>
                          <a:spcPct val="107000"/>
                        </a:lnSpc>
                        <a:spcAft>
                          <a:spcPts val="800"/>
                        </a:spcAft>
                        <a:buFont typeface="+mj-lt"/>
                        <a:buAutoNum type="arabicPeriod"/>
                      </a:pPr>
                      <a:r>
                        <a:rPr lang="en-US" sz="2400" b="1" i="1" dirty="0">
                          <a:latin typeface="Calibri"/>
                          <a:ea typeface="Times New Roman"/>
                          <a:cs typeface="Times New Roman"/>
                        </a:rPr>
                        <a:t>He likes dogs. </a:t>
                      </a:r>
                      <a:endParaRPr lang="ru-RU" sz="2400" dirty="0">
                        <a:latin typeface="Calibri"/>
                        <a:ea typeface="Calibri"/>
                        <a:cs typeface="Times New Roman"/>
                      </a:endParaRPr>
                    </a:p>
                  </a:txBody>
                  <a:tcPr marL="67789" marR="67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571472" y="285728"/>
            <a:ext cx="771530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Задание: (работаем парами/группами)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2400" b="1" i="1" dirty="0" smtClean="0">
                <a:latin typeface="Times New Roman" pitchFamily="18" charset="0"/>
                <a:ea typeface="Calibri" pitchFamily="34" charset="0"/>
                <a:cs typeface="Times New Roman" pitchFamily="18" charset="0"/>
              </a:rPr>
              <a:t> Выбираем предложение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Задача </a:t>
            </a:r>
            <a:r>
              <a:rPr kumimoji="0" lang="ru-RU" sz="2400"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распространить предложение, включив в него информацию, соответствующую вопросам: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kind</a:t>
            </a: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a:t>
            </a: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 often</a:t>
            </a: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Why</a:t>
            </a: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подготовку 1-2 минуты.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ченица и флаг Великобритании"/>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57158" y="357166"/>
            <a:ext cx="8215370" cy="4786346"/>
          </a:xfrm>
          <a:prstGeom prst="rect">
            <a:avLst/>
          </a:prstGeom>
          <a:noFill/>
          <a:ln>
            <a:noFill/>
          </a:ln>
        </p:spPr>
      </p:pic>
      <p:sp>
        <p:nvSpPr>
          <p:cNvPr id="3" name="Заголовок 2"/>
          <p:cNvSpPr>
            <a:spLocks noGrp="1"/>
          </p:cNvSpPr>
          <p:nvPr>
            <p:ph type="title"/>
          </p:nvPr>
        </p:nvSpPr>
        <p:spPr>
          <a:xfrm>
            <a:off x="500034" y="5500702"/>
            <a:ext cx="7467600" cy="642934"/>
          </a:xfrm>
        </p:spPr>
        <p:txBody>
          <a:bodyPr>
            <a:noAutofit/>
          </a:bodyPr>
          <a:lstStyle/>
          <a:p>
            <a:pPr algn="ctr"/>
            <a:r>
              <a:rPr lang="en-US" sz="6000" b="1" i="1" dirty="0" smtClean="0">
                <a:solidFill>
                  <a:srgbClr val="C00000"/>
                </a:solidFill>
                <a:latin typeface="Times New Roman" pitchFamily="18" charset="0"/>
                <a:cs typeface="Times New Roman" pitchFamily="18" charset="0"/>
              </a:rPr>
              <a:t>GOOD LUCK!</a:t>
            </a:r>
            <a:endParaRPr lang="ru-RU" sz="6000" b="1" i="1" dirty="0">
              <a:solidFill>
                <a:srgbClr val="C0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1538" y="1928802"/>
          <a:ext cx="7143800" cy="1600454"/>
        </p:xfrm>
        <a:graphic>
          <a:graphicData uri="http://schemas.openxmlformats.org/drawingml/2006/table">
            <a:tbl>
              <a:tblPr/>
              <a:tblGrid>
                <a:gridCol w="766646"/>
                <a:gridCol w="3188577"/>
                <a:gridCol w="3188577"/>
              </a:tblGrid>
              <a:tr h="426401">
                <a:tc>
                  <a:txBody>
                    <a:bodyPr/>
                    <a:lstStyle/>
                    <a:p>
                      <a:pPr>
                        <a:lnSpc>
                          <a:spcPct val="107000"/>
                        </a:lnSpc>
                        <a:spcAft>
                          <a:spcPts val="800"/>
                        </a:spcAft>
                      </a:pPr>
                      <a:r>
                        <a:rPr lang="ru-RU" sz="2400" b="1" i="1">
                          <a:solidFill>
                            <a:srgbClr val="000000"/>
                          </a:solidFill>
                          <a:latin typeface="Times New Roman"/>
                          <a:ea typeface="Calibri"/>
                          <a:cs typeface="Times New Roman"/>
                        </a:rPr>
                        <a:t>№ </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a:solidFill>
                            <a:srgbClr val="000000"/>
                          </a:solidFill>
                          <a:latin typeface="Times New Roman"/>
                          <a:ea typeface="Calibri"/>
                          <a:cs typeface="Times New Roman"/>
                        </a:rPr>
                        <a:t>Задание</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a:solidFill>
                            <a:srgbClr val="000000"/>
                          </a:solidFill>
                          <a:latin typeface="Times New Roman"/>
                          <a:ea typeface="Calibri"/>
                          <a:cs typeface="Times New Roman"/>
                        </a:rPr>
                        <a:t>Максимальный балл</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07">
                <a:tc>
                  <a:txBody>
                    <a:bodyPr/>
                    <a:lstStyle/>
                    <a:p>
                      <a:pPr>
                        <a:lnSpc>
                          <a:spcPct val="107000"/>
                        </a:lnSpc>
                        <a:spcAft>
                          <a:spcPts val="800"/>
                        </a:spcAft>
                      </a:pPr>
                      <a:r>
                        <a:rPr lang="ru-RU" sz="2400" b="1" i="1">
                          <a:solidFill>
                            <a:srgbClr val="000000"/>
                          </a:solidFill>
                          <a:latin typeface="Times New Roman"/>
                          <a:ea typeface="Calibri"/>
                          <a:cs typeface="Times New Roman"/>
                        </a:rPr>
                        <a:t>1</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a:solidFill>
                            <a:srgbClr val="000000"/>
                          </a:solidFill>
                          <a:latin typeface="Times New Roman"/>
                          <a:ea typeface="Calibri"/>
                          <a:cs typeface="Times New Roman"/>
                        </a:rPr>
                        <a:t>Чтение вслух</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a:solidFill>
                            <a:srgbClr val="000000"/>
                          </a:solidFill>
                          <a:latin typeface="Times New Roman"/>
                          <a:ea typeface="Calibri"/>
                          <a:cs typeface="Times New Roman"/>
                        </a:rPr>
                        <a:t>2 ПБ</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07">
                <a:tc>
                  <a:txBody>
                    <a:bodyPr/>
                    <a:lstStyle/>
                    <a:p>
                      <a:pPr>
                        <a:lnSpc>
                          <a:spcPct val="107000"/>
                        </a:lnSpc>
                        <a:spcAft>
                          <a:spcPts val="800"/>
                        </a:spcAft>
                      </a:pPr>
                      <a:r>
                        <a:rPr lang="ru-RU" sz="2400" b="1" i="1">
                          <a:solidFill>
                            <a:srgbClr val="000000"/>
                          </a:solidFill>
                          <a:latin typeface="Times New Roman"/>
                          <a:ea typeface="Calibri"/>
                          <a:cs typeface="Times New Roman"/>
                        </a:rPr>
                        <a:t>2</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a:solidFill>
                            <a:srgbClr val="000000"/>
                          </a:solidFill>
                          <a:latin typeface="Times New Roman"/>
                          <a:ea typeface="Calibri"/>
                          <a:cs typeface="Times New Roman"/>
                        </a:rPr>
                        <a:t>Диалог</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a:solidFill>
                            <a:srgbClr val="000000"/>
                          </a:solidFill>
                          <a:latin typeface="Times New Roman"/>
                          <a:ea typeface="Calibri"/>
                          <a:cs typeface="Times New Roman"/>
                        </a:rPr>
                        <a:t>6 ПБ</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07">
                <a:tc>
                  <a:txBody>
                    <a:bodyPr/>
                    <a:lstStyle/>
                    <a:p>
                      <a:pPr>
                        <a:lnSpc>
                          <a:spcPct val="107000"/>
                        </a:lnSpc>
                        <a:spcAft>
                          <a:spcPts val="800"/>
                        </a:spcAft>
                      </a:pPr>
                      <a:r>
                        <a:rPr lang="ru-RU" sz="2400" b="1" i="1">
                          <a:solidFill>
                            <a:srgbClr val="000000"/>
                          </a:solidFill>
                          <a:latin typeface="Times New Roman"/>
                          <a:ea typeface="Calibri"/>
                          <a:cs typeface="Times New Roman"/>
                        </a:rPr>
                        <a:t>3</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a:solidFill>
                            <a:srgbClr val="000000"/>
                          </a:solidFill>
                          <a:latin typeface="Times New Roman"/>
                          <a:ea typeface="Calibri"/>
                          <a:cs typeface="Times New Roman"/>
                        </a:rPr>
                        <a:t>Монолог</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400" b="1" i="1" dirty="0">
                          <a:solidFill>
                            <a:srgbClr val="000000"/>
                          </a:solidFill>
                          <a:latin typeface="Times New Roman"/>
                          <a:ea typeface="Calibri"/>
                          <a:cs typeface="Times New Roman"/>
                        </a:rPr>
                        <a:t>7 ПБ...</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428596" y="214290"/>
            <a:ext cx="82153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Устная часть КИМ ОГЭ по английскому языку включает в себя</a:t>
            </a:r>
            <a:r>
              <a:rPr kumimoji="0" lang="ru-RU" sz="24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3 задания</a:t>
            </a:r>
            <a:r>
              <a:rPr kumimoji="0" lang="ru-RU" sz="24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 выполнение всех 3 позиций устного блока экзаменуемый получит 15 ПБ: </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2" name="Rectangle 2"/>
          <p:cNvSpPr>
            <a:spLocks noChangeArrowheads="1"/>
          </p:cNvSpPr>
          <p:nvPr/>
        </p:nvSpPr>
        <p:spPr bwMode="auto">
          <a:xfrm>
            <a:off x="357158" y="3786190"/>
            <a:ext cx="828680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Общее время ответа одного участника ОГЭ (включая время на подготовку) – </a:t>
            </a:r>
            <a:r>
              <a:rPr kumimoji="0" lang="ru-RU" sz="2200" b="1"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15 минут</a:t>
            </a:r>
            <a:r>
              <a:rPr kumimoji="0" lang="ru-RU" sz="2200"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Каждое последующее задание выдаётся после окончания выполнения предыдущего задания. Всё время ответа ведётся аудиозапись. Постарайтесь полностью выполнить поставленные задачи, говорить ясно и чётко, не отходить от темы и следовать предложенному плану ответа. Так Вы сможете набрать наибольшее количество баллов.</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282" y="214290"/>
            <a:ext cx="850112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3"/>
                </a:solidFill>
                <a:effectLst/>
                <a:latin typeface="Calibri" pitchFamily="34" charset="0"/>
                <a:ea typeface="Times New Roman" pitchFamily="18" charset="0"/>
                <a:cs typeface="Times New Roman" pitchFamily="18" charset="0"/>
              </a:rPr>
              <a:t>Задание № 1</a:t>
            </a:r>
            <a:endParaRPr kumimoji="0" lang="ru-RU" sz="2200" b="1"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 чтение вслух небольшого текста научно-популярного характера.</a:t>
            </a:r>
            <a:endParaRPr kumimoji="0" lang="ru-RU" sz="2200" b="1"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Время на подготовку </a:t>
            </a:r>
            <a:r>
              <a:rPr kumimoji="0" lang="ru-RU" sz="2200" b="1" i="0" u="none" strike="noStrike" cap="none" normalizeH="0" baseline="0" dirty="0" smtClean="0">
                <a:ln>
                  <a:noFill/>
                </a:ln>
                <a:solidFill>
                  <a:schemeClr val="accent3"/>
                </a:solidFill>
                <a:effectLst/>
                <a:latin typeface="Calibri"/>
                <a:ea typeface="Calibri" pitchFamily="34" charset="0"/>
                <a:cs typeface="Times New Roman" pitchFamily="18" charset="0"/>
              </a:rPr>
              <a:t>–</a:t>
            </a:r>
            <a:r>
              <a:rPr kumimoji="0" lang="ru-RU" sz="2200" b="1"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 1,5 минуты. </a:t>
            </a:r>
            <a:endParaRPr kumimoji="0" lang="ru-RU" sz="2200" b="1"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3"/>
                </a:solidFill>
                <a:effectLst/>
                <a:latin typeface="Arial" pitchFamily="34" charset="0"/>
                <a:cs typeface="Arial" pitchFamily="34" charset="0"/>
              </a:rPr>
              <a:t> </a:t>
            </a:r>
          </a:p>
        </p:txBody>
      </p:sp>
      <p:pic>
        <p:nvPicPr>
          <p:cNvPr id="3" name="Рисунок 2"/>
          <p:cNvPicPr/>
          <p:nvPr/>
        </p:nvPicPr>
        <p:blipFill rotWithShape="1">
          <a:blip r:embed="rId2" cstate="print"/>
          <a:srcRect t="9411" b="16172"/>
          <a:stretch/>
        </p:blipFill>
        <p:spPr bwMode="auto">
          <a:xfrm>
            <a:off x="500034" y="1785926"/>
            <a:ext cx="7572428" cy="4560591"/>
          </a:xfrm>
          <a:prstGeom prst="rect">
            <a:avLst/>
          </a:prstGeom>
          <a:ln>
            <a:noFill/>
          </a:ln>
          <a:extLst>
            <a:ext uri="{53640926-AAD7-44D8-BBD7-CCE9431645EC}">
              <a14:shadowObscured xmlns="" xmlns:lc="http://schemas.openxmlformats.org/drawingml/2006/lockedCanvas"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cstate="print">
            <a:extLst>
              <a:ext uri="{28A0092B-C50C-407E-A947-70E740481C1C}">
                <a14:useLocalDpi xmlns="" xmlns:lc="http://schemas.openxmlformats.org/drawingml/2006/lockedCanvas" xmlns:a14="http://schemas.microsoft.com/office/drawing/2010/main" val="0"/>
              </a:ext>
            </a:extLst>
          </a:blip>
          <a:srcRect t="21416" b="5197"/>
          <a:stretch/>
        </p:blipFill>
        <p:spPr bwMode="auto">
          <a:xfrm>
            <a:off x="428596" y="357166"/>
            <a:ext cx="8143931" cy="5572164"/>
          </a:xfrm>
          <a:prstGeom prst="rect">
            <a:avLst/>
          </a:prstGeom>
          <a:noFill/>
          <a:ln>
            <a:noFill/>
          </a:ln>
          <a:extLst>
            <a:ext uri="{53640926-AAD7-44D8-BBD7-CCE9431645EC}">
              <a14:shadowObscured xmlns="" xmlns:lc="http://schemas.openxmlformats.org/drawingml/2006/lockedCanvas"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8072494" cy="461665"/>
          </a:xfrm>
          <a:prstGeom prst="rect">
            <a:avLst/>
          </a:prstGeom>
        </p:spPr>
        <p:txBody>
          <a:bodyPr wrap="square">
            <a:spAutoFit/>
          </a:bodyPr>
          <a:lstStyle/>
          <a:p>
            <a:r>
              <a:rPr lang="ru-RU" sz="2400" b="1" i="1" dirty="0" smtClean="0">
                <a:solidFill>
                  <a:schemeClr val="accent3"/>
                </a:solidFill>
                <a:latin typeface="Calibri" pitchFamily="34" charset="0"/>
                <a:ea typeface="Times New Roman" pitchFamily="18" charset="0"/>
                <a:cs typeface="Times New Roman" pitchFamily="18" charset="0"/>
              </a:rPr>
              <a:t>Как подготовиться к этой части разговорного теста?</a:t>
            </a:r>
            <a:r>
              <a:rPr lang="ru-RU" sz="2400" b="1" dirty="0" smtClean="0">
                <a:solidFill>
                  <a:schemeClr val="accent3"/>
                </a:solidFill>
                <a:latin typeface="Arial" pitchFamily="34" charset="0"/>
                <a:ea typeface="Times New Roman" pitchFamily="18" charset="0"/>
                <a:cs typeface="Arial" pitchFamily="34" charset="0"/>
              </a:rPr>
              <a:t> </a:t>
            </a:r>
            <a:endParaRPr lang="ru-RU" sz="2400" dirty="0"/>
          </a:p>
        </p:txBody>
      </p:sp>
      <p:sp>
        <p:nvSpPr>
          <p:cNvPr id="16385" name="Rectangle 1"/>
          <p:cNvSpPr>
            <a:spLocks noChangeArrowheads="1"/>
          </p:cNvSpPr>
          <p:nvPr/>
        </p:nvSpPr>
        <p:spPr bwMode="auto">
          <a:xfrm>
            <a:off x="357158" y="642918"/>
            <a:ext cx="82868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libri" pitchFamily="34" charset="0"/>
                <a:ea typeface="Times New Roman" pitchFamily="18" charset="0"/>
                <a:cs typeface="Times New Roman" pitchFamily="18" charset="0"/>
              </a:rPr>
              <a:t>1. Тренируйте чтение</a:t>
            </a:r>
            <a:r>
              <a:rPr kumimoji="0" lang="ru-RU" sz="2400" b="1" i="0" u="none" strike="noStrike" cap="none" normalizeH="0" dirty="0" smtClean="0">
                <a:ln>
                  <a:noFill/>
                </a:ln>
                <a:effectLst/>
                <a:latin typeface="Calibri" pitchFamily="34" charset="0"/>
                <a:ea typeface="Times New Roman" pitchFamily="18" charset="0"/>
                <a:cs typeface="Times New Roman" pitchFamily="18" charset="0"/>
              </a:rPr>
              <a:t> текстов вслух как можно чаще.</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libri" pitchFamily="34" charset="0"/>
                <a:ea typeface="Times New Roman" pitchFamily="18" charset="0"/>
                <a:cs typeface="Times New Roman" pitchFamily="18" charset="0"/>
              </a:rPr>
              <a:t>2.</a:t>
            </a:r>
            <a:r>
              <a:rPr kumimoji="0" lang="ru-RU" sz="2400" b="1" i="0" u="none" strike="noStrike" cap="none" normalizeH="0" dirty="0" smtClean="0">
                <a:ln>
                  <a:noFill/>
                </a:ln>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effectLst/>
                <a:latin typeface="Calibri" pitchFamily="34" charset="0"/>
                <a:ea typeface="Times New Roman" pitchFamily="18" charset="0"/>
                <a:cs typeface="Times New Roman" pitchFamily="18" charset="0"/>
              </a:rPr>
              <a:t>Повторите правила чтения. Найдите аналогичные задания по ОГЭ за предыдущие годы и читайте их вслух, записывая себя на диктофон или видео. </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libri" pitchFamily="34" charset="0"/>
                <a:ea typeface="Times New Roman" pitchFamily="18" charset="0"/>
                <a:cs typeface="Times New Roman" pitchFamily="18" charset="0"/>
              </a:rPr>
              <a:t>3. Хотя задание и не подразумевает понимание текста, при подготовке, вам лучше максимально понять его смысл. Сознательное чтение гораздо лучше воспринимается на слух и вы будете совершать меньше ошибок.</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libri" pitchFamily="34" charset="0"/>
                <a:ea typeface="Times New Roman" pitchFamily="18" charset="0"/>
                <a:cs typeface="Times New Roman" pitchFamily="18" charset="0"/>
              </a:rPr>
              <a:t>4. Если вы ошиблись в произношении слова - не беда, повторите его еще раз правильно.</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libri" pitchFamily="34" charset="0"/>
                <a:ea typeface="Times New Roman" pitchFamily="18" charset="0"/>
                <a:cs typeface="Times New Roman" pitchFamily="18" charset="0"/>
              </a:rPr>
              <a:t>5. Не спешите! Быстро – не значит хорошо, а часто совсем наоборот. Слушатель не должен догадываться, что вы читаете. Читайте в комфортном для себя темпе, даже если он будет совсем медленным. Это никак не повлияет на оценку, важно лишь уложиться в 2 минуты. </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85720" y="214290"/>
            <a:ext cx="8286808" cy="2462213"/>
          </a:xfrm>
          <a:prstGeom prst="rect">
            <a:avLst/>
          </a:prstGeom>
          <a:solidFill>
            <a:srgbClr val="F9EDDD"/>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Задание № 2 </a:t>
            </a:r>
            <a:endParaRPr kumimoji="0" lang="ru-RU" sz="22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предлагается принять участие в условном диалоге - расспросе: ответить на шесть услышанных в аудиозаписи вопросов телефонного опроса</a:t>
            </a: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endParaRPr kumimoji="0" lang="ru-RU" sz="22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Подготовка – </a:t>
            </a:r>
            <a:r>
              <a:rPr kumimoji="0" lang="ru-RU" sz="22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0 минут</a:t>
            </a:r>
            <a:r>
              <a:rPr lang="ru-RU" sz="2200" dirty="0" smtClean="0">
                <a:solidFill>
                  <a:srgbClr val="C00000"/>
                </a:solidFill>
                <a:latin typeface="Calibri" pitchFamily="34" charset="0"/>
                <a:ea typeface="Times New Roman" pitchFamily="18" charset="0"/>
                <a:cs typeface="Times New Roman" pitchFamily="18" charset="0"/>
              </a:rPr>
              <a:t>   </a:t>
            </a: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Время выполнения – </a:t>
            </a:r>
            <a:r>
              <a:rPr kumimoji="0" lang="ru-RU" sz="22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2 минуты</a:t>
            </a: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r>
            <a:b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b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Ваши вопросы – по </a:t>
            </a:r>
            <a:r>
              <a:rPr kumimoji="0" lang="ru-RU" sz="22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40 секунд </a:t>
            </a: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на вопрос</a:t>
            </a:r>
            <a:b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b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Балы за это задание – </a:t>
            </a:r>
            <a:r>
              <a:rPr kumimoji="0" lang="ru-RU" sz="22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6 баллов </a:t>
            </a:r>
            <a:r>
              <a:rPr kumimoji="0" lang="ru-RU" sz="2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(по баллу за вопрос)</a:t>
            </a:r>
            <a:endParaRPr kumimoji="0" lang="ru-RU" sz="22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3" name="Рисунок 2"/>
          <p:cNvPicPr/>
          <p:nvPr/>
        </p:nvPicPr>
        <p:blipFill rotWithShape="1">
          <a:blip r:embed="rId2" cstate="print"/>
          <a:srcRect t="4888" b="46755"/>
          <a:stretch/>
        </p:blipFill>
        <p:spPr bwMode="auto">
          <a:xfrm>
            <a:off x="357158" y="2786058"/>
            <a:ext cx="8143932" cy="4071942"/>
          </a:xfrm>
          <a:prstGeom prst="rect">
            <a:avLst/>
          </a:prstGeom>
          <a:ln>
            <a:noFill/>
          </a:ln>
          <a:extLst>
            <a:ext uri="{53640926-AAD7-44D8-BBD7-CCE9431645EC}">
              <a14:shadowObscured xmlns="" xmlns:lc="http://schemas.openxmlformats.org/drawingml/2006/lockedCanvas" xmlns:a14="http://schemas.microsoft.com/office/drawing/2010/main"/>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0"/>
            <a:ext cx="8572560"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3366FF"/>
                </a:solidFill>
                <a:effectLst/>
                <a:latin typeface="Calibri" pitchFamily="34" charset="0"/>
                <a:ea typeface="Times New Roman" pitchFamily="18" charset="0"/>
                <a:cs typeface="Times New Roman" pitchFamily="18" charset="0"/>
              </a:rPr>
              <a:t>Task 2</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You are going to take part in a telephone survey. You have to answer the six questions. Give full answers to the questions. Remember that you have 40 seconds to answer each question.</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Hello! It’s the electronic assistant of the Dolphin Sports Club. We kindly ask you to take part in our survey. We need to find out how people feel about doing sports in our region. Please answer six questions. The survey is anonymous – you don’t have to give your name. So, let’s get started.</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 How old are you</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(1)</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r>
            <a:b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b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Student: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I am 16 years old.</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 How many times a week do you do sports? </a:t>
            </a:r>
            <a:r>
              <a:rPr kumimoji="0" lang="en-US" sz="17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a:t>
            </a:r>
            <a:r>
              <a:rPr kumimoji="0" lang="en-US" sz="17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2)</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Student: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Usually</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I do sports 3 times a week.</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What sport is the most popular with teenagers in your region? </a:t>
            </a:r>
            <a:r>
              <a:rPr kumimoji="0" lang="en-US" sz="17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(3)</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r>
            <a:b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b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Student: </a:t>
            </a:r>
            <a:r>
              <a:rPr kumimoji="0" lang="en-US" sz="17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 think</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that the most popular sport with teens in my region is football.</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 What sports facilities are available in the place where you live?</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(4)</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r>
            <a:b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b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Student: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As far as I know</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there are two playgrounds </a:t>
            </a:r>
            <a:r>
              <a:rPr kumimoji="0" lang="en-US" sz="1700" b="0" i="1" u="none" strike="noStrike" cap="none" normalizeH="0" baseline="0" dirty="0" smtClean="0">
                <a:ln>
                  <a:noFill/>
                </a:ln>
                <a:solidFill>
                  <a:srgbClr val="008000"/>
                </a:solidFill>
                <a:effectLst/>
                <a:latin typeface="Calibri" pitchFamily="34" charset="0"/>
                <a:ea typeface="Times New Roman" pitchFamily="18" charset="0"/>
                <a:cs typeface="Times New Roman" pitchFamily="18" charset="0"/>
              </a:rPr>
              <a:t>not so far</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from my house that are equipped </a:t>
            </a:r>
            <a:r>
              <a:rPr kumimoji="0" lang="en-US" sz="1700" b="0" i="1" u="none" strike="noStrike" cap="none" normalizeH="0" baseline="0" dirty="0" smtClean="0">
                <a:ln>
                  <a:noFill/>
                </a:ln>
                <a:solidFill>
                  <a:srgbClr val="008000"/>
                </a:solidFill>
                <a:effectLst/>
                <a:latin typeface="Calibri" pitchFamily="34" charset="0"/>
                <a:ea typeface="Times New Roman" pitchFamily="18" charset="0"/>
                <a:cs typeface="Times New Roman" pitchFamily="18" charset="0"/>
              </a:rPr>
              <a:t>with</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 few fitness machines. There is </a:t>
            </a:r>
            <a:r>
              <a:rPr kumimoji="0" lang="en-US" sz="17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also</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 park with a football field.</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 Why do you think it is important to keep fit? </a:t>
            </a:r>
            <a:r>
              <a:rPr kumimoji="0" lang="en-US" sz="17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(5)</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r>
            <a:b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b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Student: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Well</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I think that it’s important to keep fit because it makes a person feel good. When a person is in </a:t>
            </a:r>
            <a:r>
              <a:rPr kumimoji="0" lang="en-US" sz="1700" b="0" i="1" u="none" strike="noStrike" cap="none" normalizeH="0" baseline="0" dirty="0" smtClean="0">
                <a:ln>
                  <a:noFill/>
                </a:ln>
                <a:solidFill>
                  <a:srgbClr val="008000"/>
                </a:solidFill>
                <a:effectLst/>
                <a:latin typeface="Calibri" pitchFamily="34" charset="0"/>
                <a:ea typeface="Times New Roman" pitchFamily="18" charset="0"/>
                <a:cs typeface="Times New Roman" pitchFamily="18" charset="0"/>
              </a:rPr>
              <a:t>good shape</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he gets sick less often. </a:t>
            </a:r>
            <a:r>
              <a:rPr kumimoji="0" lang="en-US" sz="17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Since</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the physical and mental activities are connected, studies </a:t>
            </a:r>
            <a:r>
              <a:rPr kumimoji="0" lang="en-US" sz="1700" b="0" i="1" u="none" strike="noStrike" cap="none" normalizeH="0" baseline="0" dirty="0" smtClean="0">
                <a:ln>
                  <a:noFill/>
                </a:ln>
                <a:solidFill>
                  <a:srgbClr val="008000"/>
                </a:solidFill>
                <a:effectLst/>
                <a:latin typeface="Calibri" pitchFamily="34" charset="0"/>
                <a:ea typeface="Times New Roman" pitchFamily="18" charset="0"/>
                <a:cs typeface="Times New Roman" pitchFamily="18" charset="0"/>
              </a:rPr>
              <a:t>go</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better. There is a saying “good spirits dwell in good bodies”.</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What would you advise a person who wants to keep fit? </a:t>
            </a:r>
            <a:r>
              <a:rPr kumimoji="0" lang="en-US" sz="17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(6</a:t>
            </a:r>
            <a:r>
              <a:rPr kumimoji="0" lang="en-US" sz="17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Student: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Personally</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my advice to a person who wants to keep fit would be to do some exercises regularly. It </a:t>
            </a:r>
            <a:r>
              <a:rPr kumimoji="0" lang="en-US" sz="1700" b="0" i="1" u="none" strike="noStrike" cap="none" normalizeH="0" baseline="0" dirty="0" smtClean="0">
                <a:ln>
                  <a:noFill/>
                </a:ln>
                <a:solidFill>
                  <a:srgbClr val="008000"/>
                </a:solidFill>
                <a:effectLst/>
                <a:latin typeface="Calibri" pitchFamily="34" charset="0"/>
                <a:ea typeface="Times New Roman" pitchFamily="18" charset="0"/>
                <a:cs typeface="Times New Roman" pitchFamily="18" charset="0"/>
              </a:rPr>
              <a:t>doesn’t really matter</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what kind of exercises. It might be weightlifting or playing football but they have to be done every day or at least </a:t>
            </a:r>
            <a:r>
              <a:rPr kumimoji="0" lang="en-US" sz="1700" b="0" i="1" u="none" strike="noStrike" cap="none" normalizeH="0" baseline="0" dirty="0" smtClean="0">
                <a:ln>
                  <a:noFill/>
                </a:ln>
                <a:solidFill>
                  <a:srgbClr val="008000"/>
                </a:solidFill>
                <a:effectLst/>
                <a:latin typeface="Calibri" pitchFamily="34" charset="0"/>
                <a:ea typeface="Times New Roman" pitchFamily="18" charset="0"/>
                <a:cs typeface="Times New Roman" pitchFamily="18" charset="0"/>
              </a:rPr>
              <a:t>every other day</a:t>
            </a:r>
            <a:r>
              <a:rPr kumimoji="0" lang="en-US" sz="1700" b="0" i="1"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Electronic assistant:</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 </a:t>
            </a:r>
            <a:r>
              <a:rPr kumimoji="0" lang="en-US" sz="1700" b="1"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This is the end of the survey. Thank you very much for your cooperation</a:t>
            </a:r>
            <a:r>
              <a:rPr kumimoji="0" lang="en-US" sz="1700" b="0" i="0" u="none" strike="noStrike" cap="none" normalizeH="0" baseline="0" dirty="0" smtClean="0">
                <a:ln>
                  <a:noFill/>
                </a:ln>
                <a:solidFill>
                  <a:srgbClr val="404040"/>
                </a:solidFill>
                <a:effectLst/>
                <a:latin typeface="Calibri" pitchFamily="34" charset="0"/>
                <a:ea typeface="Times New Roman" pitchFamily="18" charset="0"/>
                <a:cs typeface="Times New Roman" pitchFamily="18" charset="0"/>
              </a:rPr>
              <a:t>.</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00034" y="357166"/>
            <a:ext cx="8072494"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Составители экзамена предполагают, что обучающийся даст полное развернутое высказывание на предложенные вопросы. Не стоит бояться языковых ошибок, т.к. задание тестирует беглость речи, скорее, чем правильность грамматического оформления высказывания.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Учитываются: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Полные предложения;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Коммуникативная составляющая ответа;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Полнота ответа (2-3 предложения).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Допускаются:</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лексические, грамматические и фонетические погрешности, не затрудняющие восприятия. (Артикли, предлоги)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714348" y="5357826"/>
            <a:ext cx="6858048" cy="830997"/>
          </a:xfrm>
          <a:prstGeom prst="rect">
            <a:avLst/>
          </a:prstGeom>
        </p:spPr>
        <p:txBody>
          <a:bodyPr wrap="square">
            <a:spAutoFit/>
          </a:bodyPr>
          <a:lstStyle/>
          <a:p>
            <a:pPr algn="ctr"/>
            <a:r>
              <a:rPr lang="ru-RU" sz="2400" b="1" i="1" dirty="0" smtClean="0">
                <a:solidFill>
                  <a:schemeClr val="accent3"/>
                </a:solidFill>
                <a:latin typeface="Calibri" pitchFamily="34" charset="0"/>
                <a:ea typeface="Times New Roman" pitchFamily="18" charset="0"/>
                <a:cs typeface="Times New Roman" pitchFamily="18" charset="0"/>
              </a:rPr>
              <a:t>Как подготовиться к этой части разговорного теста?</a:t>
            </a:r>
            <a:r>
              <a:rPr lang="ru-RU" sz="2400" b="1" dirty="0" smtClean="0">
                <a:solidFill>
                  <a:schemeClr val="accent3"/>
                </a:solidFill>
                <a:latin typeface="Arial" pitchFamily="34" charset="0"/>
                <a:ea typeface="Times New Roman" pitchFamily="18" charset="0"/>
                <a:cs typeface="Arial" pitchFamily="34" charset="0"/>
              </a:rPr>
              <a:t> </a:t>
            </a:r>
            <a:endParaRPr lang="ru-RU"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TotalTime>
  <Words>1375</Words>
  <Application>Microsoft Office PowerPoint</Application>
  <PresentationFormat>Экран (4:3)</PresentationFormat>
  <Paragraphs>167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Эркер</vt:lpstr>
      <vt:lpstr>Рекомендации по подготовке к ОГЭ по английскому языку УСТНАЯ ЧАСТЬ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Список топиков:</vt:lpstr>
      <vt:lpstr>Слайд 21</vt:lpstr>
      <vt:lpstr>Запись ответа происходит следующим образом: </vt:lpstr>
      <vt:lpstr>Слайд 23</vt:lpstr>
      <vt:lpstr>Слайд 24</vt:lpstr>
      <vt:lpstr>Слайд 25</vt:lpstr>
      <vt:lpstr>GOOD LUCK!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scool</cp:lastModifiedBy>
  <cp:revision>19</cp:revision>
  <dcterms:created xsi:type="dcterms:W3CDTF">2023-03-25T19:04:45Z</dcterms:created>
  <dcterms:modified xsi:type="dcterms:W3CDTF">2023-03-27T05:56:24Z</dcterms:modified>
</cp:coreProperties>
</file>