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0" r:id="rId17"/>
    <p:sldId id="27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5B106E36-FD25-4E2D-B0AA-010F637433A0}" type="datetimeFigureOut">
              <a:rPr lang="ru-RU" smtClean="0"/>
              <a:pPr/>
              <a:t>15.02.2023</a:t>
            </a:fld>
            <a:endParaRPr lang="ru-RU"/>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ru-RU"/>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15.02.2023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5B106E36-FD25-4E2D-B0AA-010F637433A0}" type="datetimeFigureOut">
              <a:rPr lang="ru-RU" smtClean="0"/>
              <a:pPr/>
              <a:t>15.02.2023</a:t>
            </a:fld>
            <a:endParaRPr lang="ru-RU"/>
          </a:p>
        </p:txBody>
      </p:sp>
      <p:sp>
        <p:nvSpPr>
          <p:cNvPr id="5" name="Нижний колонтитул 4"/>
          <p:cNvSpPr>
            <a:spLocks noGrp="1"/>
          </p:cNvSpPr>
          <p:nvPr>
            <p:ph type="ftr" sz="quarter" idx="11"/>
          </p:nvPr>
        </p:nvSpPr>
        <p:spPr>
          <a:xfrm>
            <a:off x="457200" y="6480969"/>
            <a:ext cx="4260056" cy="300831"/>
          </a:xfrm>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5B106E36-FD25-4E2D-B0AA-010F637433A0}" type="datetimeFigureOut">
              <a:rPr lang="ru-RU" smtClean="0"/>
              <a:pPr/>
              <a:t>15.02.2023</a:t>
            </a:fld>
            <a:endParaRPr lang="ru-RU"/>
          </a:p>
        </p:txBody>
      </p:sp>
      <p:sp>
        <p:nvSpPr>
          <p:cNvPr id="5" name="Нижний колонтитул 4"/>
          <p:cNvSpPr>
            <a:spLocks noGrp="1"/>
          </p:cNvSpPr>
          <p:nvPr>
            <p:ph type="ftr" sz="quarter" idx="11"/>
          </p:nvPr>
        </p:nvSpPr>
        <p:spPr>
          <a:xfrm>
            <a:off x="2619376" y="6480969"/>
            <a:ext cx="4260056" cy="300831"/>
          </a:xfrm>
        </p:spPr>
        <p:txBody>
          <a:bodyPr/>
          <a:lstStyle/>
          <a:p>
            <a:endParaRPr lang="ru-RU"/>
          </a:p>
        </p:txBody>
      </p:sp>
      <p:sp>
        <p:nvSpPr>
          <p:cNvPr id="6" name="Номер слайда 5"/>
          <p:cNvSpPr>
            <a:spLocks noGrp="1"/>
          </p:cNvSpPr>
          <p:nvPr>
            <p:ph type="sldNum" sz="quarter" idx="12"/>
          </p:nvPr>
        </p:nvSpPr>
        <p:spPr>
          <a:xfrm>
            <a:off x="8451056" y="809624"/>
            <a:ext cx="502920" cy="300831"/>
          </a:xfrm>
        </p:spPr>
        <p:txBody>
          <a:bodyPr/>
          <a:lstStyle/>
          <a:p>
            <a:fld id="{725C68B6-61C2-468F-89AB-4B9F7531AA68}" type="slidenum">
              <a:rPr lang="ru-RU" smtClean="0"/>
              <a:pPr/>
              <a:t>‹#›</a:t>
            </a:fld>
            <a:endParaRPr lang="ru-RU"/>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5B106E36-FD25-4E2D-B0AA-010F637433A0}" type="datetimeFigureOut">
              <a:rPr lang="ru-RU" smtClean="0"/>
              <a:pPr/>
              <a:t>15.02.2023</a:t>
            </a:fld>
            <a:endParaRPr lang="ru-RU"/>
          </a:p>
        </p:txBody>
      </p:sp>
      <p:sp>
        <p:nvSpPr>
          <p:cNvPr id="6" name="Нижний колонтитул 5"/>
          <p:cNvSpPr>
            <a:spLocks noGrp="1"/>
          </p:cNvSpPr>
          <p:nvPr>
            <p:ph type="ftr" sz="quarter" idx="11"/>
          </p:nvPr>
        </p:nvSpPr>
        <p:spPr>
          <a:xfrm>
            <a:off x="457200" y="6480969"/>
            <a:ext cx="4260056" cy="301752"/>
          </a:xfrm>
        </p:spPr>
        <p:txBody>
          <a:bodyPr/>
          <a:lstStyle/>
          <a:p>
            <a:endParaRPr lang="ru-RU"/>
          </a:p>
        </p:txBody>
      </p:sp>
      <p:sp>
        <p:nvSpPr>
          <p:cNvPr id="7" name="Номер слайда 6"/>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5B106E36-FD25-4E2D-B0AA-010F637433A0}" type="datetimeFigureOut">
              <a:rPr lang="ru-RU" smtClean="0"/>
              <a:pPr/>
              <a:t>15.02.2023</a:t>
            </a:fld>
            <a:endParaRPr lang="ru-RU"/>
          </a:p>
        </p:txBody>
      </p:sp>
      <p:sp>
        <p:nvSpPr>
          <p:cNvPr id="8" name="Нижний колонтитул 7"/>
          <p:cNvSpPr>
            <a:spLocks noGrp="1"/>
          </p:cNvSpPr>
          <p:nvPr>
            <p:ph type="ftr" sz="quarter" idx="11"/>
          </p:nvPr>
        </p:nvSpPr>
        <p:spPr>
          <a:xfrm>
            <a:off x="457200" y="6480969"/>
            <a:ext cx="4261104" cy="301752"/>
          </a:xfrm>
        </p:spPr>
        <p:txBody>
          <a:bodyPr/>
          <a:lstStyle/>
          <a:p>
            <a:endParaRPr lang="ru-RU"/>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15.02.2023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5B106E36-FD25-4E2D-B0AA-010F637433A0}" type="datetimeFigureOut">
              <a:rPr lang="ru-RU" smtClean="0"/>
              <a:pPr/>
              <a:t>15.02.2023</a:t>
            </a:fld>
            <a:endParaRPr lang="ru-RU"/>
          </a:p>
        </p:txBody>
      </p:sp>
      <p:sp>
        <p:nvSpPr>
          <p:cNvPr id="3" name="Нижний колонтитул 2"/>
          <p:cNvSpPr>
            <a:spLocks noGrp="1"/>
          </p:cNvSpPr>
          <p:nvPr>
            <p:ph type="ftr" sz="quarter" idx="11"/>
          </p:nvPr>
        </p:nvSpPr>
        <p:spPr>
          <a:xfrm>
            <a:off x="457200" y="6481890"/>
            <a:ext cx="4260056" cy="300831"/>
          </a:xfrm>
        </p:spPr>
        <p:txBody>
          <a:bodyPr/>
          <a:lstStyle/>
          <a:p>
            <a:endParaRPr lang="ru-RU"/>
          </a:p>
        </p:txBody>
      </p:sp>
      <p:sp>
        <p:nvSpPr>
          <p:cNvPr id="4" name="Номер слайда 3"/>
          <p:cNvSpPr>
            <a:spLocks noGrp="1"/>
          </p:cNvSpPr>
          <p:nvPr>
            <p:ph type="sldNum" sz="quarter" idx="12"/>
          </p:nvPr>
        </p:nvSpPr>
        <p:spPr>
          <a:xfrm>
            <a:off x="7589520" y="6480969"/>
            <a:ext cx="502920" cy="301752"/>
          </a:xfrm>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5B106E36-FD25-4E2D-B0AA-010F637433A0}" type="datetimeFigureOut">
              <a:rPr lang="ru-RU" smtClean="0"/>
              <a:pPr/>
              <a:t>15.02.2023</a:t>
            </a:fld>
            <a:endParaRPr lang="ru-RU"/>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5B106E36-FD25-4E2D-B0AA-010F637433A0}" type="datetimeFigureOut">
              <a:rPr lang="ru-RU" smtClean="0"/>
              <a:pPr/>
              <a:t>15.02.2023</a:t>
            </a:fld>
            <a:endParaRPr lang="ru-RU"/>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ru-RU"/>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106E36-FD25-4E2D-B0AA-010F637433A0}" type="datetimeFigureOut">
              <a:rPr lang="ru-RU" smtClean="0"/>
              <a:pPr/>
              <a:t>15.02.2023</a:t>
            </a:fld>
            <a:endParaRPr lang="ru-RU"/>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ru-RU"/>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7200" i="1" dirty="0" smtClean="0">
                <a:latin typeface="Bookman Old Style" pitchFamily="18" charset="0"/>
              </a:rPr>
              <a:t>Зеленая аптека</a:t>
            </a:r>
            <a:endParaRPr lang="ru-RU" sz="7200" i="1" dirty="0">
              <a:latin typeface="Bookman Old Style" pitchFamily="18" charset="0"/>
            </a:endParaRPr>
          </a:p>
        </p:txBody>
      </p:sp>
      <p:sp>
        <p:nvSpPr>
          <p:cNvPr id="3" name="Подзаголовок 2"/>
          <p:cNvSpPr>
            <a:spLocks noGrp="1"/>
          </p:cNvSpPr>
          <p:nvPr>
            <p:ph type="subTitle" idx="1"/>
          </p:nvPr>
        </p:nvSpPr>
        <p:spPr>
          <a:xfrm>
            <a:off x="971600" y="4941168"/>
            <a:ext cx="8062912" cy="1752600"/>
          </a:xfrm>
        </p:spPr>
        <p:txBody>
          <a:bodyPr/>
          <a:lstStyle/>
          <a:p>
            <a:r>
              <a:rPr lang="ru-RU" dirty="0" smtClean="0"/>
              <a:t>Гончарова В.Ю</a:t>
            </a:r>
          </a:p>
          <a:p>
            <a:r>
              <a:rPr lang="ru-RU" dirty="0" smtClean="0"/>
              <a:t>УМК Гармония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364136" cy="5943600"/>
          </a:xfrm>
        </p:spPr>
        <p:txBody>
          <a:bodyPr>
            <a:noAutofit/>
          </a:bodyPr>
          <a:lstStyle/>
          <a:p>
            <a:r>
              <a:rPr lang="ru-RU" sz="2000" b="1" dirty="0" smtClean="0"/>
              <a:t>Мать-и-мачеха</a:t>
            </a:r>
            <a:r>
              <a:rPr lang="ru-RU" sz="2000" dirty="0" smtClean="0"/>
              <a:t> благодаря своему насыщенному составу обладает отхаркивающим, противовоспалительным, дезинфицирующим, обволакивающим, спазмолитическим, укрепляющим, ранозаживляющим свойствами, а также нормализует деятельность нервной системы и регулирует артериальное давление.</a:t>
            </a:r>
            <a:endParaRPr lang="ru-RU" sz="2000" dirty="0"/>
          </a:p>
        </p:txBody>
      </p:sp>
      <p:pic>
        <p:nvPicPr>
          <p:cNvPr id="5" name="Содержимое 4" descr="мать.jpg"/>
          <p:cNvPicPr>
            <a:picLocks noGrp="1" noChangeAspect="1"/>
          </p:cNvPicPr>
          <p:nvPr>
            <p:ph sz="half" idx="1"/>
          </p:nvPr>
        </p:nvPicPr>
        <p:blipFill>
          <a:blip r:embed="rId2" cstate="print"/>
          <a:stretch>
            <a:fillRect/>
          </a:stretch>
        </p:blipFill>
        <p:spPr>
          <a:xfrm>
            <a:off x="4932040" y="3356992"/>
            <a:ext cx="3862043" cy="2570014"/>
          </a:xfrm>
        </p:spPr>
      </p:pic>
      <p:sp>
        <p:nvSpPr>
          <p:cNvPr id="6" name="TextBox 5"/>
          <p:cNvSpPr txBox="1"/>
          <p:nvPr/>
        </p:nvSpPr>
        <p:spPr>
          <a:xfrm>
            <a:off x="5436096" y="1700808"/>
            <a:ext cx="3430747" cy="584775"/>
          </a:xfrm>
          <a:prstGeom prst="rect">
            <a:avLst/>
          </a:prstGeom>
          <a:noFill/>
        </p:spPr>
        <p:txBody>
          <a:bodyPr wrap="none" rtlCol="0">
            <a:spAutoFit/>
          </a:bodyPr>
          <a:lstStyle/>
          <a:p>
            <a:r>
              <a:rPr lang="ru-RU" sz="3200" b="1" dirty="0" smtClean="0"/>
              <a:t>Мать-и-мачеха</a:t>
            </a:r>
            <a:endParaRPr lang="ru-RU"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148112" cy="5943600"/>
          </a:xfrm>
        </p:spPr>
        <p:txBody>
          <a:bodyPr>
            <a:noAutofit/>
          </a:bodyPr>
          <a:lstStyle/>
          <a:p>
            <a:r>
              <a:rPr lang="ru-RU" sz="2000" dirty="0" smtClean="0"/>
              <a:t>Листья </a:t>
            </a:r>
            <a:r>
              <a:rPr lang="ru-RU" sz="2000" b="1" dirty="0" smtClean="0"/>
              <a:t>подорожника</a:t>
            </a:r>
            <a:r>
              <a:rPr lang="ru-RU" sz="2000" dirty="0" smtClean="0"/>
              <a:t> содержат богатый комплекс активных веществ, в том числе гликозид </a:t>
            </a:r>
            <a:r>
              <a:rPr lang="ru-RU" sz="2000" dirty="0" err="1" smtClean="0"/>
              <a:t>аукубин</a:t>
            </a:r>
            <a:r>
              <a:rPr lang="ru-RU" sz="2000" dirty="0" smtClean="0"/>
              <a:t> с широчайшим спектром действия. Это вещество благотворно влияет на работу желудочно-кишечного тракта, обладает </a:t>
            </a:r>
            <a:r>
              <a:rPr lang="ru-RU" sz="2000" dirty="0" err="1" smtClean="0"/>
              <a:t>антимикробными</a:t>
            </a:r>
            <a:r>
              <a:rPr lang="ru-RU" sz="2000" dirty="0" smtClean="0"/>
              <a:t>, антисептическими, антивирусными, спазмолитическим, противовоспалительными и седативными свойствами.</a:t>
            </a:r>
            <a:endParaRPr lang="ru-RU" sz="2000" dirty="0"/>
          </a:p>
        </p:txBody>
      </p:sp>
      <p:pic>
        <p:nvPicPr>
          <p:cNvPr id="5" name="Содержимое 4" descr="подо.jpg"/>
          <p:cNvPicPr>
            <a:picLocks noGrp="1" noChangeAspect="1"/>
          </p:cNvPicPr>
          <p:nvPr>
            <p:ph sz="half" idx="1"/>
          </p:nvPr>
        </p:nvPicPr>
        <p:blipFill>
          <a:blip r:embed="rId2" cstate="print"/>
          <a:stretch>
            <a:fillRect/>
          </a:stretch>
        </p:blipFill>
        <p:spPr>
          <a:xfrm>
            <a:off x="5292080" y="3212976"/>
            <a:ext cx="3707079" cy="2852713"/>
          </a:xfrm>
        </p:spPr>
      </p:pic>
      <p:sp>
        <p:nvSpPr>
          <p:cNvPr id="6" name="TextBox 5"/>
          <p:cNvSpPr txBox="1"/>
          <p:nvPr/>
        </p:nvSpPr>
        <p:spPr>
          <a:xfrm>
            <a:off x="5364088" y="1196752"/>
            <a:ext cx="3126177" cy="646331"/>
          </a:xfrm>
          <a:prstGeom prst="rect">
            <a:avLst/>
          </a:prstGeom>
          <a:noFill/>
        </p:spPr>
        <p:txBody>
          <a:bodyPr wrap="none" rtlCol="0">
            <a:spAutoFit/>
          </a:bodyPr>
          <a:lstStyle/>
          <a:p>
            <a:r>
              <a:rPr lang="ru-RU" sz="3600" b="1" dirty="0" smtClean="0"/>
              <a:t>подорожник</a:t>
            </a:r>
            <a:endParaRPr lang="ru-RU"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724176" cy="5943600"/>
          </a:xfrm>
        </p:spPr>
        <p:txBody>
          <a:bodyPr>
            <a:normAutofit/>
          </a:bodyPr>
          <a:lstStyle/>
          <a:p>
            <a:r>
              <a:rPr lang="ru-RU" sz="2000" dirty="0" smtClean="0"/>
              <a:t>В народной медицине </a:t>
            </a:r>
            <a:r>
              <a:rPr lang="ru-RU" sz="2000" b="1" dirty="0" smtClean="0"/>
              <a:t>тысячелистник</a:t>
            </a:r>
            <a:r>
              <a:rPr lang="ru-RU" sz="2000" dirty="0" smtClean="0"/>
              <a:t> обыкновенный применяют при белях, малярии, бессоннице, мочекаменной болезни, некоторых заболеваниях печени, при недержании мочи, как ранозаживляющее и кровоостанавливающее.</a:t>
            </a:r>
            <a:endParaRPr lang="ru-RU" sz="2000" dirty="0"/>
          </a:p>
        </p:txBody>
      </p:sp>
      <p:pic>
        <p:nvPicPr>
          <p:cNvPr id="5" name="Содержимое 4" descr="тыс.jpg"/>
          <p:cNvPicPr>
            <a:picLocks noGrp="1" noChangeAspect="1"/>
          </p:cNvPicPr>
          <p:nvPr>
            <p:ph sz="half" idx="1"/>
          </p:nvPr>
        </p:nvPicPr>
        <p:blipFill>
          <a:blip r:embed="rId2" cstate="print"/>
          <a:stretch>
            <a:fillRect/>
          </a:stretch>
        </p:blipFill>
        <p:spPr>
          <a:xfrm>
            <a:off x="4931297" y="3284984"/>
            <a:ext cx="3885579" cy="2910433"/>
          </a:xfrm>
        </p:spPr>
      </p:pic>
      <p:sp>
        <p:nvSpPr>
          <p:cNvPr id="6" name="TextBox 5"/>
          <p:cNvSpPr txBox="1"/>
          <p:nvPr/>
        </p:nvSpPr>
        <p:spPr>
          <a:xfrm>
            <a:off x="5652120" y="1340768"/>
            <a:ext cx="3052439" cy="523220"/>
          </a:xfrm>
          <a:prstGeom prst="rect">
            <a:avLst/>
          </a:prstGeom>
          <a:noFill/>
        </p:spPr>
        <p:txBody>
          <a:bodyPr wrap="none" rtlCol="0">
            <a:spAutoFit/>
          </a:bodyPr>
          <a:lstStyle/>
          <a:p>
            <a:r>
              <a:rPr lang="ru-RU" sz="2800" b="1" dirty="0" smtClean="0"/>
              <a:t>тысячелистник</a:t>
            </a:r>
            <a:r>
              <a:rPr lang="ru-RU" sz="2800" dirty="0" smtClean="0"/>
              <a:t> </a:t>
            </a:r>
            <a:endParaRPr lang="ru-RU"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940200" cy="5943600"/>
          </a:xfrm>
        </p:spPr>
        <p:txBody>
          <a:bodyPr>
            <a:normAutofit/>
          </a:bodyPr>
          <a:lstStyle/>
          <a:p>
            <a:r>
              <a:rPr lang="ru-RU" sz="2000" dirty="0" smtClean="0"/>
              <a:t>В медицине </a:t>
            </a:r>
            <a:r>
              <a:rPr lang="ru-RU" sz="2000" b="1" dirty="0" smtClean="0"/>
              <a:t>шалфей</a:t>
            </a:r>
            <a:r>
              <a:rPr lang="ru-RU" sz="2000" dirty="0" smtClean="0"/>
              <a:t> используют как сырьё для получения настоек, а также экстрактов, которые затем вводят в </a:t>
            </a:r>
            <a:r>
              <a:rPr lang="ru-RU" sz="2000" b="1" dirty="0" smtClean="0"/>
              <a:t>лекарственные</a:t>
            </a:r>
            <a:r>
              <a:rPr lang="ru-RU" sz="2000" dirty="0" smtClean="0"/>
              <a:t> препараты (</a:t>
            </a:r>
            <a:r>
              <a:rPr lang="ru-RU" sz="2000" dirty="0" err="1" smtClean="0"/>
              <a:t>Сальвин</a:t>
            </a:r>
            <a:r>
              <a:rPr lang="ru-RU" sz="2000" dirty="0" smtClean="0"/>
              <a:t>). Их рекомендуют при воспалении полости рта, зева и миндалин, катаре верхних дыхательных путей, зубной боли, как отхаркивающее средство, для укрепления дёсен.</a:t>
            </a:r>
            <a:endParaRPr lang="ru-RU" sz="2000" dirty="0"/>
          </a:p>
        </p:txBody>
      </p:sp>
      <p:pic>
        <p:nvPicPr>
          <p:cNvPr id="5" name="Содержимое 4" descr="шал.jpg"/>
          <p:cNvPicPr>
            <a:picLocks noGrp="1" noChangeAspect="1"/>
          </p:cNvPicPr>
          <p:nvPr>
            <p:ph sz="half" idx="1"/>
          </p:nvPr>
        </p:nvPicPr>
        <p:blipFill>
          <a:blip r:embed="rId2" cstate="print"/>
          <a:stretch>
            <a:fillRect/>
          </a:stretch>
        </p:blipFill>
        <p:spPr>
          <a:xfrm>
            <a:off x="5436096" y="3140968"/>
            <a:ext cx="3290487" cy="3010446"/>
          </a:xfrm>
        </p:spPr>
      </p:pic>
      <p:sp>
        <p:nvSpPr>
          <p:cNvPr id="6" name="TextBox 5"/>
          <p:cNvSpPr txBox="1"/>
          <p:nvPr/>
        </p:nvSpPr>
        <p:spPr>
          <a:xfrm>
            <a:off x="6156176" y="1412776"/>
            <a:ext cx="2257349" cy="646331"/>
          </a:xfrm>
          <a:prstGeom prst="rect">
            <a:avLst/>
          </a:prstGeom>
          <a:noFill/>
        </p:spPr>
        <p:txBody>
          <a:bodyPr wrap="none" rtlCol="0">
            <a:spAutoFit/>
          </a:bodyPr>
          <a:lstStyle/>
          <a:p>
            <a:r>
              <a:rPr lang="ru-RU" dirty="0" smtClean="0"/>
              <a:t> </a:t>
            </a:r>
            <a:r>
              <a:rPr lang="ru-RU" sz="3600" b="1" dirty="0" smtClean="0"/>
              <a:t>шалфей</a:t>
            </a:r>
            <a:endParaRPr lang="ru-RU"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Ядовитые растения</a:t>
            </a:r>
            <a:endParaRPr lang="ru-RU" dirty="0">
              <a:solidFill>
                <a:srgbClr val="FF0000"/>
              </a:solidFill>
            </a:endParaRPr>
          </a:p>
        </p:txBody>
      </p:sp>
      <p:pic>
        <p:nvPicPr>
          <p:cNvPr id="5" name="Рисунок 4" descr="лют.jpg"/>
          <p:cNvPicPr>
            <a:picLocks noGrp="1" noChangeAspect="1"/>
          </p:cNvPicPr>
          <p:nvPr>
            <p:ph type="pic" idx="1"/>
          </p:nvPr>
        </p:nvPicPr>
        <p:blipFill>
          <a:blip r:embed="rId2" cstate="print"/>
          <a:srcRect t="66" b="66"/>
          <a:stretch>
            <a:fillRect/>
          </a:stretch>
        </p:blipFill>
        <p:spPr>
          <a:xfrm>
            <a:off x="2627784" y="116632"/>
            <a:ext cx="5089947" cy="3807940"/>
          </a:xfrm>
        </p:spPr>
      </p:pic>
      <p:sp>
        <p:nvSpPr>
          <p:cNvPr id="4" name="Текст 3"/>
          <p:cNvSpPr>
            <a:spLocks noGrp="1"/>
          </p:cNvSpPr>
          <p:nvPr>
            <p:ph type="body" sz="half" idx="2"/>
          </p:nvPr>
        </p:nvSpPr>
        <p:spPr>
          <a:xfrm>
            <a:off x="1143000" y="4005064"/>
            <a:ext cx="7333488" cy="2548136"/>
          </a:xfrm>
        </p:spPr>
        <p:txBody>
          <a:bodyPr>
            <a:normAutofit/>
          </a:bodyPr>
          <a:lstStyle/>
          <a:p>
            <a:r>
              <a:rPr lang="ru-RU" sz="2000" dirty="0" smtClean="0"/>
              <a:t>Научное латинское название рода «</a:t>
            </a:r>
            <a:r>
              <a:rPr lang="ru-RU" sz="2000" dirty="0" err="1" smtClean="0"/>
              <a:t>Ranunculus</a:t>
            </a:r>
            <a:r>
              <a:rPr lang="ru-RU" sz="2000" dirty="0" smtClean="0"/>
              <a:t>» в переводе означает «маленькая лягушка» назван так за «лютый» </a:t>
            </a:r>
            <a:r>
              <a:rPr lang="ru-RU" sz="2000" b="1" dirty="0" smtClean="0"/>
              <a:t>ядовитый</a:t>
            </a:r>
            <a:r>
              <a:rPr lang="ru-RU" sz="2000" dirty="0" smtClean="0"/>
              <a:t> сок, разъедающий кожу. </a:t>
            </a:r>
            <a:r>
              <a:rPr lang="ru-RU" sz="2000" b="1" dirty="0" smtClean="0"/>
              <a:t>Лютик</a:t>
            </a:r>
            <a:r>
              <a:rPr lang="ru-RU" sz="2000" dirty="0" smtClean="0"/>
              <a:t> едкий является </a:t>
            </a:r>
            <a:r>
              <a:rPr lang="ru-RU" sz="2000" b="1" dirty="0" smtClean="0"/>
              <a:t>ядовитым</a:t>
            </a:r>
            <a:r>
              <a:rPr lang="ru-RU" sz="2000" dirty="0" smtClean="0"/>
              <a:t> растением, он способен вызывать раздражение кожи и слизистых оболочек. При приёме внутрь эта трава может привести к поносу и коликам.</a:t>
            </a:r>
            <a:endParaRPr lang="ru-RU"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Ядовитые растения</a:t>
            </a:r>
            <a:endParaRPr lang="ru-RU" dirty="0">
              <a:solidFill>
                <a:srgbClr val="FF0000"/>
              </a:solidFill>
            </a:endParaRPr>
          </a:p>
        </p:txBody>
      </p:sp>
      <p:pic>
        <p:nvPicPr>
          <p:cNvPr id="5" name="Рисунок 4" descr="лан.jpg"/>
          <p:cNvPicPr>
            <a:picLocks noGrp="1" noChangeAspect="1"/>
          </p:cNvPicPr>
          <p:nvPr>
            <p:ph type="pic" idx="1"/>
          </p:nvPr>
        </p:nvPicPr>
        <p:blipFill>
          <a:blip r:embed="rId2" cstate="print"/>
          <a:srcRect l="12569" r="12569"/>
          <a:stretch>
            <a:fillRect/>
          </a:stretch>
        </p:blipFill>
        <p:spPr>
          <a:xfrm>
            <a:off x="2699792" y="404664"/>
            <a:ext cx="4297859" cy="3215356"/>
          </a:xfrm>
        </p:spPr>
      </p:pic>
      <p:sp>
        <p:nvSpPr>
          <p:cNvPr id="4" name="Текст 3"/>
          <p:cNvSpPr>
            <a:spLocks noGrp="1"/>
          </p:cNvSpPr>
          <p:nvPr>
            <p:ph type="body" sz="half" idx="2"/>
          </p:nvPr>
        </p:nvSpPr>
        <p:spPr>
          <a:xfrm>
            <a:off x="1143000" y="3933056"/>
            <a:ext cx="7333488" cy="2620144"/>
          </a:xfrm>
        </p:spPr>
        <p:txBody>
          <a:bodyPr/>
          <a:lstStyle/>
          <a:p>
            <a:r>
              <a:rPr lang="ru-RU" sz="1600" dirty="0" smtClean="0"/>
              <a:t>Ландыш – растение очень ядовитое, поэтому при засушивании следите за тем, чтобы частички его не попали в какие-нибудь другие заготавливаемые вами травы. Потому что это может привести к очень неприятным последствиям.</a:t>
            </a:r>
          </a:p>
          <a:p>
            <a:r>
              <a:rPr lang="ru-RU" sz="1600" dirty="0" smtClean="0"/>
              <a:t>Будьте особенно внимательны, если вы прогуливаетесь с вашими детьми по лесу, особенно во второй половине лета. Потому что для маленького ребенка две – три ягоды ландыша могут оказаться смертельной дозой.</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Ядовитые растения</a:t>
            </a:r>
            <a:endParaRPr lang="ru-RU" dirty="0">
              <a:solidFill>
                <a:srgbClr val="FF0000"/>
              </a:solidFill>
            </a:endParaRPr>
          </a:p>
        </p:txBody>
      </p:sp>
      <p:pic>
        <p:nvPicPr>
          <p:cNvPr id="5" name="Рисунок 4" descr="вол.jpg"/>
          <p:cNvPicPr>
            <a:picLocks noGrp="1" noChangeAspect="1"/>
          </p:cNvPicPr>
          <p:nvPr>
            <p:ph type="pic" idx="1"/>
          </p:nvPr>
        </p:nvPicPr>
        <p:blipFill>
          <a:blip r:embed="rId2" cstate="print"/>
          <a:srcRect t="16018" b="16018"/>
          <a:stretch>
            <a:fillRect/>
          </a:stretch>
        </p:blipFill>
        <p:spPr>
          <a:xfrm>
            <a:off x="2771800" y="260648"/>
            <a:ext cx="5673775" cy="2952328"/>
          </a:xfrm>
        </p:spPr>
      </p:pic>
      <p:sp>
        <p:nvSpPr>
          <p:cNvPr id="4" name="Текст 3"/>
          <p:cNvSpPr>
            <a:spLocks noGrp="1"/>
          </p:cNvSpPr>
          <p:nvPr>
            <p:ph type="body" sz="half" idx="2"/>
          </p:nvPr>
        </p:nvSpPr>
        <p:spPr>
          <a:xfrm>
            <a:off x="1331640" y="3573016"/>
            <a:ext cx="7333488" cy="3024336"/>
          </a:xfrm>
        </p:spPr>
        <p:txBody>
          <a:bodyPr>
            <a:normAutofit fontScale="62500" lnSpcReduction="20000"/>
          </a:bodyPr>
          <a:lstStyle/>
          <a:p>
            <a:r>
              <a:rPr lang="ru-RU" sz="2600" dirty="0" smtClean="0"/>
              <a:t>Так как растение растет почти во всех российских лесах, каждый человек должен знать о ядовитости волчьего лыка. Для здоровья опасно все растение, особенно его кора, хотя чаще всего человек страдает от употребления ягод волчеягодника. Сок растения содержит такие вещества, которые негативно влияют на состояние организма человека. Они могут вызвать:</a:t>
            </a:r>
          </a:p>
          <a:p>
            <a:r>
              <a:rPr lang="ru-RU" sz="2600" dirty="0" smtClean="0"/>
              <a:t>покраснения кожных покровов;</a:t>
            </a:r>
          </a:p>
          <a:p>
            <a:r>
              <a:rPr lang="ru-RU" sz="2600" dirty="0" smtClean="0"/>
              <a:t>кровотечение;</a:t>
            </a:r>
          </a:p>
          <a:p>
            <a:r>
              <a:rPr lang="ru-RU" sz="2600" dirty="0" smtClean="0"/>
              <a:t>чувство жжения во рту;</a:t>
            </a:r>
          </a:p>
          <a:p>
            <a:r>
              <a:rPr lang="ru-RU" sz="2600" dirty="0" smtClean="0"/>
              <a:t>тошноту и рвоту;</a:t>
            </a:r>
          </a:p>
          <a:p>
            <a:r>
              <a:rPr lang="ru-RU" sz="2600" dirty="0" smtClean="0"/>
              <a:t>отеки кожи, пузыри и язвы.</a:t>
            </a:r>
          </a:p>
          <a:p>
            <a:r>
              <a:rPr lang="ru-RU" sz="2600" dirty="0" smtClean="0"/>
              <a:t>С повышенной осторожностью к растению должны относиться дети, так как симптомы отравления могут вызвать судороги, которые способны привести к летательному исходу.</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836712"/>
            <a:ext cx="7547259" cy="4832092"/>
          </a:xfrm>
          <a:prstGeom prst="rect">
            <a:avLst/>
          </a:prstGeom>
          <a:noFill/>
        </p:spPr>
        <p:txBody>
          <a:bodyPr wrap="none" rtlCol="0">
            <a:spAutoFit/>
          </a:bodyPr>
          <a:lstStyle/>
          <a:p>
            <a:r>
              <a:rPr lang="ru-RU" sz="2800" dirty="0" smtClean="0"/>
              <a:t>Вопросы для проверки:</a:t>
            </a:r>
          </a:p>
          <a:p>
            <a:endParaRPr lang="ru-RU" sz="2800" dirty="0" smtClean="0"/>
          </a:p>
          <a:p>
            <a:pPr>
              <a:buFont typeface="Wingdings" pitchFamily="2" charset="2"/>
              <a:buChar char="v"/>
            </a:pPr>
            <a:r>
              <a:rPr lang="ru-RU" sz="2800" dirty="0" smtClean="0"/>
              <a:t>Какое растение используют люди при </a:t>
            </a:r>
          </a:p>
          <a:p>
            <a:r>
              <a:rPr lang="ru-RU" sz="2800" dirty="0" smtClean="0"/>
              <a:t>простудных заболеваниях?</a:t>
            </a:r>
          </a:p>
          <a:p>
            <a:r>
              <a:rPr lang="ru-RU" sz="2800" dirty="0" smtClean="0"/>
              <a:t>а) Подорожник.</a:t>
            </a:r>
          </a:p>
          <a:p>
            <a:r>
              <a:rPr lang="ru-RU" sz="2800" dirty="0" smtClean="0"/>
              <a:t>б) Облепиху. </a:t>
            </a:r>
          </a:p>
          <a:p>
            <a:r>
              <a:rPr lang="ru-RU" sz="2800" dirty="0" smtClean="0"/>
              <a:t>в) Липу. </a:t>
            </a:r>
          </a:p>
          <a:p>
            <a:pPr>
              <a:buFont typeface="Wingdings" pitchFamily="2" charset="2"/>
              <a:buChar char="v"/>
            </a:pPr>
            <a:r>
              <a:rPr lang="ru-RU" sz="2800" dirty="0" smtClean="0"/>
              <a:t>У какого растения ягоды ядовиты?</a:t>
            </a:r>
          </a:p>
          <a:p>
            <a:r>
              <a:rPr lang="ru-RU" sz="2800" dirty="0" smtClean="0"/>
              <a:t>а) У черники. </a:t>
            </a:r>
          </a:p>
          <a:p>
            <a:r>
              <a:rPr lang="ru-RU" sz="2800" dirty="0" smtClean="0"/>
              <a:t>б) У ландыша. </a:t>
            </a:r>
          </a:p>
          <a:p>
            <a:r>
              <a:rPr lang="ru-RU" sz="2800" dirty="0" smtClean="0"/>
              <a:t>в) У облепихи.</a:t>
            </a:r>
            <a:endParaRPr lang="ru-RU"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560" y="1916832"/>
            <a:ext cx="7439857" cy="2308324"/>
          </a:xfrm>
          <a:prstGeom prst="rect">
            <a:avLst/>
          </a:prstGeom>
          <a:noFill/>
        </p:spPr>
        <p:txBody>
          <a:bodyPr wrap="none" rtlCol="0">
            <a:spAutoFit/>
          </a:bodyPr>
          <a:lstStyle/>
          <a:p>
            <a:pPr>
              <a:buFont typeface="Wingdings" pitchFamily="2" charset="2"/>
              <a:buChar char="v"/>
            </a:pPr>
            <a:endParaRPr lang="ru-RU" dirty="0" smtClean="0"/>
          </a:p>
          <a:p>
            <a:pPr>
              <a:buFont typeface="Wingdings" pitchFamily="2" charset="2"/>
              <a:buChar char="v"/>
            </a:pPr>
            <a:r>
              <a:rPr lang="ru-RU" dirty="0" smtClean="0"/>
              <a:t>обобщить знания учащихся о растениях, </a:t>
            </a:r>
          </a:p>
          <a:p>
            <a:pPr>
              <a:buFont typeface="Wingdings" pitchFamily="2" charset="2"/>
              <a:buChar char="v"/>
            </a:pPr>
            <a:r>
              <a:rPr lang="ru-RU" dirty="0" smtClean="0"/>
              <a:t>дополнить их сведениями о лекарственных растениях, </a:t>
            </a:r>
          </a:p>
          <a:p>
            <a:r>
              <a:rPr lang="ru-RU" dirty="0" smtClean="0"/>
              <a:t>их целебных свойствах,</a:t>
            </a:r>
          </a:p>
          <a:p>
            <a:pPr>
              <a:buFont typeface="Wingdings" pitchFamily="2" charset="2"/>
              <a:buChar char="v"/>
            </a:pPr>
            <a:r>
              <a:rPr lang="ru-RU" dirty="0" smtClean="0"/>
              <a:t> о ядовитых растениях; </a:t>
            </a:r>
          </a:p>
          <a:p>
            <a:pPr>
              <a:buFont typeface="Wingdings" pitchFamily="2" charset="2"/>
              <a:buChar char="v"/>
            </a:pPr>
            <a:r>
              <a:rPr lang="ru-RU" dirty="0" smtClean="0"/>
              <a:t>воспитывать экологически грамотное поведение в природе;</a:t>
            </a:r>
          </a:p>
          <a:p>
            <a:pPr>
              <a:buFont typeface="Wingdings" pitchFamily="2" charset="2"/>
              <a:buChar char="v"/>
            </a:pPr>
            <a:r>
              <a:rPr lang="ru-RU" dirty="0" smtClean="0"/>
              <a:t>  сопоставлять их описание и зрительный образ, </a:t>
            </a:r>
          </a:p>
          <a:p>
            <a:pPr>
              <a:buFont typeface="Wingdings" pitchFamily="2" charset="2"/>
              <a:buChar char="v"/>
            </a:pPr>
            <a:r>
              <a:rPr lang="ru-RU" dirty="0" smtClean="0"/>
              <a:t>умение работать с текстом</a:t>
            </a:r>
            <a:endParaRPr lang="ru-RU" dirty="0"/>
          </a:p>
        </p:txBody>
      </p:sp>
      <p:sp>
        <p:nvSpPr>
          <p:cNvPr id="3" name="TextBox 2"/>
          <p:cNvSpPr txBox="1"/>
          <p:nvPr/>
        </p:nvSpPr>
        <p:spPr>
          <a:xfrm>
            <a:off x="1259632" y="1412776"/>
            <a:ext cx="2411238" cy="461665"/>
          </a:xfrm>
          <a:prstGeom prst="rect">
            <a:avLst/>
          </a:prstGeom>
          <a:noFill/>
        </p:spPr>
        <p:txBody>
          <a:bodyPr wrap="none" rtlCol="0">
            <a:spAutoFit/>
          </a:bodyPr>
          <a:lstStyle/>
          <a:p>
            <a:r>
              <a:rPr lang="ru-RU" sz="2400" dirty="0" smtClean="0"/>
              <a:t>Задачи урока:</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700808"/>
            <a:ext cx="7912744" cy="4154984"/>
          </a:xfrm>
          <a:prstGeom prst="rect">
            <a:avLst/>
          </a:prstGeom>
          <a:noFill/>
        </p:spPr>
        <p:txBody>
          <a:bodyPr wrap="none" rtlCol="0">
            <a:spAutoFit/>
          </a:bodyPr>
          <a:lstStyle/>
          <a:p>
            <a:r>
              <a:rPr lang="ru-RU" sz="4400" dirty="0" smtClean="0"/>
              <a:t>Что такое растение?</a:t>
            </a:r>
          </a:p>
          <a:p>
            <a:r>
              <a:rPr lang="ru-RU" sz="4400" dirty="0" smtClean="0"/>
              <a:t>Что им нужно для жизни?</a:t>
            </a:r>
          </a:p>
          <a:p>
            <a:r>
              <a:rPr lang="ru-RU" sz="4400" dirty="0" smtClean="0"/>
              <a:t>Какие растения вы знаете?</a:t>
            </a:r>
          </a:p>
          <a:p>
            <a:r>
              <a:rPr lang="ru-RU" sz="4400" dirty="0" smtClean="0"/>
              <a:t>Какое значение имеют </a:t>
            </a:r>
          </a:p>
          <a:p>
            <a:r>
              <a:rPr lang="ru-RU" sz="4400" dirty="0" smtClean="0"/>
              <a:t>растения для жизни </a:t>
            </a:r>
          </a:p>
          <a:p>
            <a:r>
              <a:rPr lang="ru-RU" sz="4400" dirty="0" smtClean="0"/>
              <a:t>человека?</a:t>
            </a:r>
            <a:endParaRPr lang="ru-RU"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59632" y="1628800"/>
            <a:ext cx="7223452" cy="1754326"/>
          </a:xfrm>
          <a:prstGeom prst="rect">
            <a:avLst/>
          </a:prstGeom>
          <a:noFill/>
        </p:spPr>
        <p:txBody>
          <a:bodyPr wrap="none" rtlCol="0">
            <a:spAutoFit/>
          </a:bodyPr>
          <a:lstStyle/>
          <a:p>
            <a:pPr algn="ctr"/>
            <a:r>
              <a:rPr lang="ru-RU" sz="3600" i="1" u="sng" dirty="0" smtClean="0"/>
              <a:t>Лекарственные растения –</a:t>
            </a:r>
          </a:p>
          <a:p>
            <a:pPr algn="ctr"/>
            <a:r>
              <a:rPr lang="ru-RU" sz="3600" i="1" dirty="0" smtClean="0"/>
              <a:t> помогают человеку бороться </a:t>
            </a:r>
          </a:p>
          <a:p>
            <a:pPr algn="ctr"/>
            <a:r>
              <a:rPr lang="ru-RU" sz="3600" i="1" dirty="0" smtClean="0"/>
              <a:t>с болезнями </a:t>
            </a:r>
            <a:endParaRPr lang="ru-RU" sz="3600" i="1" dirty="0"/>
          </a:p>
        </p:txBody>
      </p:sp>
      <p:sp>
        <p:nvSpPr>
          <p:cNvPr id="3" name="TextBox 2"/>
          <p:cNvSpPr txBox="1"/>
          <p:nvPr/>
        </p:nvSpPr>
        <p:spPr>
          <a:xfrm>
            <a:off x="1403648" y="4077072"/>
            <a:ext cx="7561685" cy="1477328"/>
          </a:xfrm>
          <a:prstGeom prst="rect">
            <a:avLst/>
          </a:prstGeom>
          <a:noFill/>
        </p:spPr>
        <p:txBody>
          <a:bodyPr wrap="none" rtlCol="0">
            <a:spAutoFit/>
          </a:bodyPr>
          <a:lstStyle/>
          <a:p>
            <a:r>
              <a:rPr lang="ru-RU" dirty="0" smtClean="0"/>
              <a:t>В качестве </a:t>
            </a:r>
            <a:r>
              <a:rPr lang="ru-RU" b="1" dirty="0" smtClean="0"/>
              <a:t>лекарственных растений</a:t>
            </a:r>
            <a:r>
              <a:rPr lang="ru-RU" dirty="0" smtClean="0"/>
              <a:t> в начале XXI века широко</a:t>
            </a:r>
          </a:p>
          <a:p>
            <a:r>
              <a:rPr lang="ru-RU" dirty="0" smtClean="0"/>
              <a:t> используются аир, алоэ, брусника, девясил, зверобой, </a:t>
            </a:r>
          </a:p>
          <a:p>
            <a:r>
              <a:rPr lang="ru-RU" dirty="0" smtClean="0"/>
              <a:t>календула, </a:t>
            </a:r>
            <a:r>
              <a:rPr lang="ru-RU" dirty="0" err="1" smtClean="0"/>
              <a:t>каллизия</a:t>
            </a:r>
            <a:r>
              <a:rPr lang="ru-RU" dirty="0" smtClean="0"/>
              <a:t>, клюква, малина, мать-и-мачеха, мята, </a:t>
            </a:r>
          </a:p>
          <a:p>
            <a:r>
              <a:rPr lang="ru-RU" dirty="0" smtClean="0"/>
              <a:t>облепиха, подорожник, ромашка, солодка, тысячелистник,</a:t>
            </a:r>
          </a:p>
          <a:p>
            <a:r>
              <a:rPr lang="ru-RU" dirty="0" smtClean="0"/>
              <a:t> шалфей, шиповник и многие другие.</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2788072" cy="5943600"/>
          </a:xfrm>
        </p:spPr>
        <p:txBody>
          <a:bodyPr>
            <a:normAutofit/>
          </a:bodyPr>
          <a:lstStyle/>
          <a:p>
            <a:r>
              <a:rPr lang="ru-RU" sz="2000" b="1" dirty="0" smtClean="0"/>
              <a:t>Ромашка</a:t>
            </a:r>
            <a:r>
              <a:rPr lang="ru-RU" sz="2000" dirty="0" smtClean="0"/>
              <a:t> — одно из самых ценных </a:t>
            </a:r>
            <a:r>
              <a:rPr lang="ru-RU" sz="2000" b="1" dirty="0" smtClean="0"/>
              <a:t>лекарственных растений</a:t>
            </a:r>
            <a:r>
              <a:rPr lang="ru-RU" sz="2000" dirty="0" smtClean="0"/>
              <a:t>, которое используют при заболеваниях желудочно-кишечного тракта, мочевыводящих путей, органов дыхательной и репродуктивной системы. Внутренне принимают отвар, настой и настойку соцветий </a:t>
            </a:r>
            <a:r>
              <a:rPr lang="ru-RU" sz="2000" b="1" dirty="0" smtClean="0"/>
              <a:t>ромашки</a:t>
            </a:r>
            <a:r>
              <a:rPr lang="ru-RU" sz="2000" dirty="0" smtClean="0"/>
              <a:t>.</a:t>
            </a:r>
            <a:endParaRPr lang="ru-RU" sz="2000" dirty="0"/>
          </a:p>
        </p:txBody>
      </p:sp>
      <p:pic>
        <p:nvPicPr>
          <p:cNvPr id="5" name="Содержимое 4" descr="ром.jpg"/>
          <p:cNvPicPr>
            <a:picLocks noGrp="1" noChangeAspect="1"/>
          </p:cNvPicPr>
          <p:nvPr>
            <p:ph sz="half" idx="1"/>
          </p:nvPr>
        </p:nvPicPr>
        <p:blipFill>
          <a:blip r:embed="rId2" cstate="print"/>
          <a:stretch>
            <a:fillRect/>
          </a:stretch>
        </p:blipFill>
        <p:spPr>
          <a:xfrm>
            <a:off x="4355976" y="1700808"/>
            <a:ext cx="4053234" cy="3024336"/>
          </a:xfrm>
        </p:spPr>
      </p:pic>
      <p:sp>
        <p:nvSpPr>
          <p:cNvPr id="6" name="TextBox 5"/>
          <p:cNvSpPr txBox="1"/>
          <p:nvPr/>
        </p:nvSpPr>
        <p:spPr>
          <a:xfrm>
            <a:off x="5148064" y="620688"/>
            <a:ext cx="2465740" cy="646331"/>
          </a:xfrm>
          <a:prstGeom prst="rect">
            <a:avLst/>
          </a:prstGeom>
          <a:noFill/>
        </p:spPr>
        <p:txBody>
          <a:bodyPr wrap="none" rtlCol="0">
            <a:spAutoFit/>
          </a:bodyPr>
          <a:lstStyle/>
          <a:p>
            <a:r>
              <a:rPr lang="ru-RU" sz="3600" dirty="0" smtClean="0"/>
              <a:t>Ромашка</a:t>
            </a:r>
            <a:endParaRPr lang="ru-RU"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148112" cy="5943600"/>
          </a:xfrm>
        </p:spPr>
        <p:txBody>
          <a:bodyPr>
            <a:normAutofit/>
          </a:bodyPr>
          <a:lstStyle/>
          <a:p>
            <a:r>
              <a:rPr lang="ru-RU" sz="2000" b="1" dirty="0" smtClean="0"/>
              <a:t>Одуванчик</a:t>
            </a:r>
            <a:r>
              <a:rPr lang="ru-RU" sz="2000" dirty="0" smtClean="0"/>
              <a:t> употребляют для лечения гепатита, холецистита, жёлчнокаменной болезни, желтухи, гастрита, колита, цистита, для улучшения аппетита и пищеварения, при запоре, метеоризме, а также в качестве противоглистного средства.</a:t>
            </a:r>
            <a:endParaRPr lang="ru-RU" sz="2000" dirty="0"/>
          </a:p>
        </p:txBody>
      </p:sp>
      <p:pic>
        <p:nvPicPr>
          <p:cNvPr id="5" name="Содержимое 4" descr="оду.jpg"/>
          <p:cNvPicPr>
            <a:picLocks noGrp="1" noChangeAspect="1"/>
          </p:cNvPicPr>
          <p:nvPr>
            <p:ph sz="half" idx="1"/>
          </p:nvPr>
        </p:nvPicPr>
        <p:blipFill>
          <a:blip r:embed="rId2" cstate="print"/>
          <a:stretch>
            <a:fillRect/>
          </a:stretch>
        </p:blipFill>
        <p:spPr>
          <a:xfrm>
            <a:off x="4355976" y="1844824"/>
            <a:ext cx="4245723" cy="2694980"/>
          </a:xfrm>
        </p:spPr>
      </p:pic>
      <p:sp>
        <p:nvSpPr>
          <p:cNvPr id="6" name="TextBox 5"/>
          <p:cNvSpPr txBox="1"/>
          <p:nvPr/>
        </p:nvSpPr>
        <p:spPr>
          <a:xfrm>
            <a:off x="4860032" y="764704"/>
            <a:ext cx="2646878" cy="646331"/>
          </a:xfrm>
          <a:prstGeom prst="rect">
            <a:avLst/>
          </a:prstGeom>
          <a:noFill/>
        </p:spPr>
        <p:txBody>
          <a:bodyPr wrap="none" rtlCol="0">
            <a:spAutoFit/>
          </a:bodyPr>
          <a:lstStyle/>
          <a:p>
            <a:r>
              <a:rPr lang="ru-RU" sz="3600" dirty="0" smtClean="0"/>
              <a:t>Одуванчик</a:t>
            </a:r>
            <a:endParaRPr lang="ru-RU"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a:xfrm>
            <a:off x="1135856" y="367664"/>
            <a:ext cx="3076104" cy="5943600"/>
          </a:xfrm>
        </p:spPr>
        <p:txBody>
          <a:bodyPr/>
          <a:lstStyle/>
          <a:p>
            <a:r>
              <a:rPr lang="ru-RU" sz="2000" dirty="0" smtClean="0"/>
              <a:t>В медицине трава </a:t>
            </a:r>
            <a:r>
              <a:rPr lang="ru-RU" sz="2000" b="1" dirty="0" smtClean="0"/>
              <a:t>зверобоя</a:t>
            </a:r>
            <a:r>
              <a:rPr lang="ru-RU" sz="2000" dirty="0" smtClean="0"/>
              <a:t> применяется для лечения реактивных и эндогенных депрессий, тревожных состояний и нарушений сна. Благодаря витаминам группы B </a:t>
            </a:r>
            <a:r>
              <a:rPr lang="ru-RU" sz="2000" b="1" dirty="0" smtClean="0"/>
              <a:t>растение</a:t>
            </a:r>
            <a:r>
              <a:rPr lang="ru-RU" sz="2000" dirty="0" smtClean="0"/>
              <a:t> оказывает седативное действие, улучшает работу нервной системы, при этом </a:t>
            </a:r>
            <a:r>
              <a:rPr lang="ru-RU" sz="2000" dirty="0" err="1" smtClean="0"/>
              <a:t>гиперицин</a:t>
            </a:r>
            <a:r>
              <a:rPr lang="ru-RU" sz="2000" dirty="0" smtClean="0"/>
              <a:t> в его составе повышает уровень дофамина</a:t>
            </a:r>
            <a:r>
              <a:rPr lang="ru-RU" dirty="0" smtClean="0"/>
              <a:t>.</a:t>
            </a:r>
            <a:endParaRPr lang="ru-RU" dirty="0"/>
          </a:p>
        </p:txBody>
      </p:sp>
      <p:pic>
        <p:nvPicPr>
          <p:cNvPr id="5" name="Содержимое 4" descr="зве.jpg"/>
          <p:cNvPicPr>
            <a:picLocks noGrp="1" noChangeAspect="1"/>
          </p:cNvPicPr>
          <p:nvPr>
            <p:ph sz="half" idx="1"/>
          </p:nvPr>
        </p:nvPicPr>
        <p:blipFill>
          <a:blip r:embed="rId2" cstate="print"/>
          <a:stretch>
            <a:fillRect/>
          </a:stretch>
        </p:blipFill>
        <p:spPr>
          <a:xfrm>
            <a:off x="4716016" y="2276871"/>
            <a:ext cx="3816424" cy="2990033"/>
          </a:xfrm>
        </p:spPr>
      </p:pic>
      <p:sp>
        <p:nvSpPr>
          <p:cNvPr id="6" name="TextBox 5"/>
          <p:cNvSpPr txBox="1"/>
          <p:nvPr/>
        </p:nvSpPr>
        <p:spPr>
          <a:xfrm>
            <a:off x="5076056" y="1124744"/>
            <a:ext cx="2481770" cy="646331"/>
          </a:xfrm>
          <a:prstGeom prst="rect">
            <a:avLst/>
          </a:prstGeom>
          <a:noFill/>
        </p:spPr>
        <p:txBody>
          <a:bodyPr wrap="none" rtlCol="0">
            <a:spAutoFit/>
          </a:bodyPr>
          <a:lstStyle/>
          <a:p>
            <a:r>
              <a:rPr lang="ru-RU" sz="3600" dirty="0" smtClean="0"/>
              <a:t>Зверобой</a:t>
            </a:r>
            <a:endParaRPr lang="ru-RU"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p:txBody>
          <a:bodyPr>
            <a:noAutofit/>
          </a:bodyPr>
          <a:lstStyle/>
          <a:p>
            <a:r>
              <a:rPr lang="ru-RU" sz="2000" dirty="0" smtClean="0"/>
              <a:t>В медицине листья </a:t>
            </a:r>
            <a:r>
              <a:rPr lang="ru-RU" sz="2000" b="1" dirty="0" smtClean="0"/>
              <a:t>мяты</a:t>
            </a:r>
            <a:r>
              <a:rPr lang="ru-RU" sz="2000" dirty="0" smtClean="0"/>
              <a:t> входят в состав желудочных, ветрогонных, успокоительных и желчегонных чаёв, </a:t>
            </a:r>
            <a:r>
              <a:rPr lang="ru-RU" sz="2000" b="1" dirty="0" smtClean="0"/>
              <a:t>мятных</a:t>
            </a:r>
            <a:r>
              <a:rPr lang="ru-RU" sz="2000" dirty="0" smtClean="0"/>
              <a:t> капель от тошноты как средство, повышающее аппетит, и противоспазматическое желудочное средство. Из </a:t>
            </a:r>
            <a:r>
              <a:rPr lang="ru-RU" sz="2000" b="1" dirty="0" smtClean="0"/>
              <a:t>лекарственного</a:t>
            </a:r>
            <a:r>
              <a:rPr lang="ru-RU" sz="2000" dirty="0" smtClean="0"/>
              <a:t> сырья получают настойку и «мятную воду».</a:t>
            </a:r>
            <a:endParaRPr lang="ru-RU" sz="2000" dirty="0"/>
          </a:p>
        </p:txBody>
      </p:sp>
      <p:pic>
        <p:nvPicPr>
          <p:cNvPr id="5" name="Содержимое 4" descr="мят.jpg"/>
          <p:cNvPicPr>
            <a:picLocks noGrp="1" noChangeAspect="1"/>
          </p:cNvPicPr>
          <p:nvPr>
            <p:ph sz="half" idx="1"/>
          </p:nvPr>
        </p:nvPicPr>
        <p:blipFill>
          <a:blip r:embed="rId2" cstate="print"/>
          <a:stretch>
            <a:fillRect/>
          </a:stretch>
        </p:blipFill>
        <p:spPr>
          <a:xfrm>
            <a:off x="5056187" y="2390774"/>
            <a:ext cx="3597175" cy="2694409"/>
          </a:xfrm>
        </p:spPr>
      </p:pic>
      <p:sp>
        <p:nvSpPr>
          <p:cNvPr id="6" name="TextBox 5"/>
          <p:cNvSpPr txBox="1"/>
          <p:nvPr/>
        </p:nvSpPr>
        <p:spPr>
          <a:xfrm>
            <a:off x="5436096" y="764704"/>
            <a:ext cx="1431802" cy="707886"/>
          </a:xfrm>
          <a:prstGeom prst="rect">
            <a:avLst/>
          </a:prstGeom>
          <a:noFill/>
        </p:spPr>
        <p:txBody>
          <a:bodyPr wrap="none" rtlCol="0">
            <a:spAutoFit/>
          </a:bodyPr>
          <a:lstStyle/>
          <a:p>
            <a:r>
              <a:rPr lang="ru-RU" sz="4000" dirty="0" smtClean="0"/>
              <a:t>Мята</a:t>
            </a:r>
            <a:endParaRPr lang="ru-RU"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Зеленая аптека</a:t>
            </a:r>
            <a:endParaRPr lang="ru-RU" dirty="0"/>
          </a:p>
        </p:txBody>
      </p:sp>
      <p:sp>
        <p:nvSpPr>
          <p:cNvPr id="3" name="Текст 2"/>
          <p:cNvSpPr>
            <a:spLocks noGrp="1"/>
          </p:cNvSpPr>
          <p:nvPr>
            <p:ph type="body" idx="2"/>
          </p:nvPr>
        </p:nvSpPr>
        <p:spPr/>
        <p:txBody>
          <a:bodyPr>
            <a:normAutofit fontScale="92500"/>
          </a:bodyPr>
          <a:lstStyle/>
          <a:p>
            <a:r>
              <a:rPr lang="ru-RU" dirty="0" smtClean="0"/>
              <a:t>Настой календулы (цветков ноготков) — активное природное средство с антисептическими и противовоспалительными свойствами.</a:t>
            </a:r>
          </a:p>
          <a:p>
            <a:r>
              <a:rPr lang="ru-RU" dirty="0" smtClean="0"/>
              <a:t>Чаще всего его применяют в виде полосканий — полости рта при воспалениях десен и слизистых оболочек (гингивите, стоматите) — глотки при тонзиллите (ангине) и при боли в горле на фоне простуды и ОРВИ. Но это лекарственное растение имеет гораздо больше полезных свойств.</a:t>
            </a:r>
          </a:p>
          <a:p>
            <a:r>
              <a:rPr lang="ru-RU" dirty="0" smtClean="0"/>
              <a:t>Так, благодаря желчегонному эффекту настой календулы (цветков ноготков) рекомендуют пить в комплексном лечении хронического гастрита, холангита, холецистита и других заболеваний ЖКТ.</a:t>
            </a:r>
          </a:p>
          <a:p>
            <a:endParaRPr lang="ru-RU" dirty="0"/>
          </a:p>
        </p:txBody>
      </p:sp>
      <p:pic>
        <p:nvPicPr>
          <p:cNvPr id="5" name="Содержимое 4" descr="кале.jpg"/>
          <p:cNvPicPr>
            <a:picLocks noGrp="1" noChangeAspect="1"/>
          </p:cNvPicPr>
          <p:nvPr>
            <p:ph sz="half" idx="1"/>
          </p:nvPr>
        </p:nvPicPr>
        <p:blipFill>
          <a:blip r:embed="rId2" cstate="print"/>
          <a:stretch>
            <a:fillRect/>
          </a:stretch>
        </p:blipFill>
        <p:spPr>
          <a:xfrm>
            <a:off x="4572000" y="2564904"/>
            <a:ext cx="3772748" cy="2670597"/>
          </a:xfrm>
        </p:spPr>
      </p:pic>
      <p:sp>
        <p:nvSpPr>
          <p:cNvPr id="6" name="TextBox 5"/>
          <p:cNvSpPr txBox="1"/>
          <p:nvPr/>
        </p:nvSpPr>
        <p:spPr>
          <a:xfrm>
            <a:off x="4716016" y="1124744"/>
            <a:ext cx="2702984" cy="646331"/>
          </a:xfrm>
          <a:prstGeom prst="rect">
            <a:avLst/>
          </a:prstGeom>
          <a:noFill/>
        </p:spPr>
        <p:txBody>
          <a:bodyPr wrap="none" rtlCol="0">
            <a:spAutoFit/>
          </a:bodyPr>
          <a:lstStyle/>
          <a:p>
            <a:r>
              <a:rPr lang="ru-RU" sz="3600" dirty="0" smtClean="0"/>
              <a:t>Календула</a:t>
            </a:r>
            <a:endParaRPr lang="ru-RU"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Литейная">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460</Words>
  <Application>Microsoft Office PowerPoint</Application>
  <PresentationFormat>Экран (4:3)</PresentationFormat>
  <Paragraphs>79</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Яркая</vt:lpstr>
      <vt:lpstr>Зеленая аптека</vt:lpstr>
      <vt:lpstr>Слайд 2</vt:lpstr>
      <vt:lpstr>Слайд 3</vt:lpstr>
      <vt:lpstr>Слайд 4</vt:lpstr>
      <vt:lpstr>Зеленая аптека</vt:lpstr>
      <vt:lpstr>Зеленая аптека</vt:lpstr>
      <vt:lpstr>Зеленая аптека</vt:lpstr>
      <vt:lpstr>Зеленая аптека</vt:lpstr>
      <vt:lpstr>Зеленая аптека</vt:lpstr>
      <vt:lpstr>Зеленая аптека</vt:lpstr>
      <vt:lpstr>Зеленая аптека</vt:lpstr>
      <vt:lpstr>Зеленая аптека</vt:lpstr>
      <vt:lpstr>Зеленая аптека</vt:lpstr>
      <vt:lpstr>Ядовитые растения</vt:lpstr>
      <vt:lpstr>Ядовитые растения</vt:lpstr>
      <vt:lpstr>Ядовитые растения</vt:lpstr>
      <vt:lpstr>Слайд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Зеленая аптека</dc:title>
  <dc:creator>user</dc:creator>
  <cp:lastModifiedBy>user</cp:lastModifiedBy>
  <cp:revision>1</cp:revision>
  <dcterms:created xsi:type="dcterms:W3CDTF">2021-09-19T10:40:28Z</dcterms:created>
  <dcterms:modified xsi:type="dcterms:W3CDTF">2023-02-15T13:53:31Z</dcterms:modified>
</cp:coreProperties>
</file>