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4" r:id="rId3"/>
    <p:sldId id="278" r:id="rId4"/>
    <p:sldId id="279" r:id="rId5"/>
    <p:sldId id="277" r:id="rId6"/>
    <p:sldId id="275" r:id="rId7"/>
    <p:sldId id="27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59" r:id="rId19"/>
    <p:sldId id="273" r:id="rId20"/>
    <p:sldId id="276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60" d="100"/>
          <a:sy n="60" d="100"/>
        </p:scale>
        <p:origin x="-165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19.01.2022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19.01.2022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19.01.2022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19.01.2022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19.01.2022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19.01.2022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19.01.2022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19.01.2022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19.01.2022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19.01.2022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19.01.2022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19.01.2022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19.01.2022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19.01.2022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19.01.2022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19.01.2022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19.01.2022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19.01.2022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19.01.2022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19.01.2022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19.01.2022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19.01.2022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8336"/>
            <a:ext cx="9180512" cy="68675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pPr/>
              <a:t>19.01.2022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80512" cy="68675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19.01.2022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ru-RU" dirty="0" smtClean="0"/>
              <a:t>«Квадратные уравнения»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212976"/>
            <a:ext cx="8705056" cy="3384376"/>
          </a:xfrm>
        </p:spPr>
        <p:txBody>
          <a:bodyPr>
            <a:noAutofit/>
          </a:bodyPr>
          <a:lstStyle/>
          <a:p>
            <a:pPr algn="r"/>
            <a:r>
              <a:rPr lang="ru-RU" sz="3600" dirty="0" smtClean="0">
                <a:solidFill>
                  <a:schemeClr val="tx1"/>
                </a:solidFill>
              </a:rPr>
              <a:t>Класс: 8</a:t>
            </a:r>
          </a:p>
          <a:p>
            <a:pPr algn="r"/>
            <a:r>
              <a:rPr lang="ru-RU" sz="3600" dirty="0" smtClean="0">
                <a:solidFill>
                  <a:schemeClr val="tx1"/>
                </a:solidFill>
              </a:rPr>
              <a:t>Предмет: алгебра</a:t>
            </a:r>
          </a:p>
          <a:p>
            <a:pPr algn="r"/>
            <a:r>
              <a:rPr lang="ru-RU" sz="3600" dirty="0" smtClean="0">
                <a:solidFill>
                  <a:schemeClr val="tx1"/>
                </a:solidFill>
              </a:rPr>
              <a:t>Ф.И.О. учителя: Падафет </a:t>
            </a:r>
          </a:p>
          <a:p>
            <a:pPr algn="r"/>
            <a:r>
              <a:rPr lang="ru-RU" sz="3600" dirty="0" smtClean="0">
                <a:solidFill>
                  <a:schemeClr val="tx1"/>
                </a:solidFill>
              </a:rPr>
              <a:t>Наталья Николаевна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2022г.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0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Первое упражнение – приседание</a:t>
            </a:r>
            <a:endParaRPr lang="ru-RU" dirty="0"/>
          </a:p>
        </p:txBody>
      </p:sp>
      <p:pic>
        <p:nvPicPr>
          <p:cNvPr id="4" name="Содержимое 3" descr="025320155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955838"/>
            <a:ext cx="5010298" cy="4902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Второе упражнение – жим лежа</a:t>
            </a:r>
            <a:endParaRPr lang="ru-RU" dirty="0"/>
          </a:p>
        </p:txBody>
      </p:sp>
      <p:pic>
        <p:nvPicPr>
          <p:cNvPr id="4" name="Содержимое 3" descr="IMG_79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844824"/>
            <a:ext cx="678563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Третье упражнение – становая тяга</a:t>
            </a:r>
            <a:endParaRPr lang="ru-RU" dirty="0"/>
          </a:p>
        </p:txBody>
      </p:sp>
      <p:pic>
        <p:nvPicPr>
          <p:cNvPr id="4" name="Содержимое 3" descr="hq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9" y="1718811"/>
            <a:ext cx="6852252" cy="51391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Какой вес поднял Василий Алексеев?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66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6600" i="1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6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6600" i="1">
                        <a:latin typeface="Cambria Math"/>
                      </a:rPr>
                      <m:t>−280900=0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 descr="9558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50" y="3209925"/>
            <a:ext cx="4857750" cy="3648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Н</a:t>
            </a:r>
            <a:r>
              <a:rPr lang="ru-RU" sz="4000" dirty="0" smtClean="0"/>
              <a:t>айдите суммарный вес в троеборье, который стал рекордным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88840"/>
                <a:ext cx="8229600" cy="413732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6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6000" b="0" i="1" smtClean="0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6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6000" b="0" i="1" smtClean="0">
                        <a:latin typeface="Cambria Math"/>
                      </a:rPr>
                      <m:t>−615х=0</m:t>
                    </m:r>
                  </m:oMath>
                </a14:m>
                <a:endParaRPr lang="ru-RU" sz="6000" b="0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88840"/>
                <a:ext cx="8229600" cy="413732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 descr="16301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14732" y="4114800"/>
            <a:ext cx="6124575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Сколько килограмм составляет пятьсот фунтов, если один фунт приблизительно равен 0,454 кг?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Ответ. 227 кг</a:t>
            </a:r>
            <a:endParaRPr lang="ru-RU" sz="6600" dirty="0"/>
          </a:p>
        </p:txBody>
      </p:sp>
      <p:pic>
        <p:nvPicPr>
          <p:cNvPr id="4" name="Рисунок 3" descr="16303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53075" y="2333625"/>
            <a:ext cx="3590925" cy="452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Рекорды: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1973 год, Мадрид, – чемпион Европы. </a:t>
            </a:r>
          </a:p>
          <a:p>
            <a:r>
              <a:rPr lang="ru-RU" dirty="0" smtClean="0"/>
              <a:t>Тот же год Гавана – чемпион мира. </a:t>
            </a:r>
          </a:p>
          <a:p>
            <a:r>
              <a:rPr lang="ru-RU" dirty="0" smtClean="0"/>
              <a:t>1974 год – чемпион Европы, и в этом же году – чемпион мира. </a:t>
            </a:r>
          </a:p>
          <a:p>
            <a:r>
              <a:rPr lang="ru-RU" dirty="0" smtClean="0"/>
              <a:t>1975 год, Москва, – оба титула (чемпион Европы и мира) вновь пополнили копилку с «золотом» тяжелоатлета. </a:t>
            </a:r>
          </a:p>
          <a:p>
            <a:r>
              <a:rPr lang="ru-RU" dirty="0" smtClean="0"/>
              <a:t>1976 год, чемпионат СССР, – очередной мировой рекорд, и в этом же году русский штангист становится золотым призером Олимпиады в Монреале. </a:t>
            </a:r>
          </a:p>
          <a:p>
            <a:r>
              <a:rPr lang="ru-RU" dirty="0" smtClean="0"/>
              <a:t>1977 год – Алексеев получает восьмой титул чемпиона мира, установив при этом восьмидесятый рекорд.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Василий Алексеев</a:t>
            </a:r>
            <a:endParaRPr lang="uk-UA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615144"/>
            <a:ext cx="3183097" cy="3183097"/>
          </a:xfrm>
          <a:prstGeom prst="rect">
            <a:avLst/>
          </a:prstGeom>
        </p:spPr>
      </p:pic>
      <p:pic>
        <p:nvPicPr>
          <p:cNvPr id="5" name="Рисунок 4" descr="16303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575380"/>
            <a:ext cx="3275856" cy="42826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одзаголовок 3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98852" y="1268760"/>
                <a:ext cx="8665636" cy="1306620"/>
              </a:xfrm>
            </p:spPr>
            <p:txBody>
              <a:bodyPr>
                <a:normAutofit fontScale="77500" lnSpcReduction="20000"/>
              </a:bodyPr>
              <a:lstStyle/>
              <a:p>
                <a:pPr algn="l"/>
                <a:r>
                  <a:rPr lang="ru-RU" sz="3800" dirty="0" smtClean="0">
                    <a:solidFill>
                      <a:schemeClr val="tx1"/>
                    </a:solidFill>
                  </a:rPr>
                  <a:t>Решив уравнение, мы узнаем, сколько раз становился </a:t>
                </a:r>
                <a:r>
                  <a:rPr lang="ru-RU" sz="3800" dirty="0" err="1">
                    <a:solidFill>
                      <a:schemeClr val="tx1"/>
                    </a:solidFill>
                  </a:rPr>
                  <a:t>В.Алексеев</a:t>
                </a:r>
                <a:r>
                  <a:rPr lang="ru-RU" sz="3800" dirty="0">
                    <a:solidFill>
                      <a:schemeClr val="tx1"/>
                    </a:solidFill>
                  </a:rPr>
                  <a:t> чемпионом </a:t>
                </a:r>
                <a:r>
                  <a:rPr lang="ru-RU" sz="3800" dirty="0" smtClean="0">
                    <a:solidFill>
                      <a:schemeClr val="tx1"/>
                    </a:solidFill>
                  </a:rPr>
                  <a:t>Олимпийских </a:t>
                </a:r>
                <a:r>
                  <a:rPr lang="ru-RU" sz="3800" dirty="0">
                    <a:solidFill>
                      <a:schemeClr val="tx1"/>
                    </a:solidFill>
                  </a:rPr>
                  <a:t>игр.</a:t>
                </a:r>
              </a:p>
              <a:p>
                <a:pPr algn="l"/>
                <a:r>
                  <a:rPr lang="ru-RU" sz="3800" dirty="0">
                    <a:solidFill>
                      <a:schemeClr val="tx1"/>
                    </a:solidFill>
                  </a:rPr>
                  <a:t>7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3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3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3800" i="1">
                        <a:solidFill>
                          <a:schemeClr val="tx1"/>
                        </a:solidFill>
                        <a:latin typeface="Cambria Math"/>
                      </a:rPr>
                      <m:t>+3х=34</m:t>
                    </m:r>
                  </m:oMath>
                </a14:m>
                <a:endParaRPr lang="ru-RU" sz="3800" dirty="0">
                  <a:solidFill>
                    <a:schemeClr val="tx1"/>
                  </a:solidFill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4" name="Подзаголовок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98852" y="1268760"/>
                <a:ext cx="8665636" cy="1306620"/>
              </a:xfrm>
              <a:blipFill rotWithShape="1">
                <a:blip r:embed="rId4"/>
                <a:stretch>
                  <a:fillRect l="-1477" t="-10748" r="-703" b="-93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Самостоятельная работа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sz="4000" dirty="0" smtClean="0"/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000" i="1">
                            <a:latin typeface="Cambria Math"/>
                          </a:rPr>
                          <m:t>у</m:t>
                        </m:r>
                      </m:e>
                      <m:sup>
                        <m:r>
                          <a:rPr lang="ru-RU" sz="4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4000" i="1">
                        <a:latin typeface="Cambria Math"/>
                      </a:rPr>
                      <m:t>−9у+10=0</m:t>
                    </m:r>
                  </m:oMath>
                </a14:m>
                <a:r>
                  <a:rPr lang="ru-RU" sz="4000" dirty="0"/>
                  <a:t>                   </a:t>
                </a:r>
                <a:r>
                  <a:rPr lang="ru-RU" sz="4000" dirty="0" smtClean="0"/>
                  <a:t>0,5;0,4</a:t>
                </a:r>
                <a:endParaRPr lang="ru-RU" sz="4000" dirty="0"/>
              </a:p>
              <a:p>
                <a:r>
                  <a:rPr lang="ru-RU" sz="4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000" i="1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4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4000" i="1">
                        <a:latin typeface="Cambria Math"/>
                      </a:rPr>
                      <m:t>−2,56=0</m:t>
                    </m:r>
                  </m:oMath>
                </a14:m>
                <a:r>
                  <a:rPr lang="ru-RU" sz="4000" dirty="0"/>
                  <a:t>                          1,6;-1,6</a:t>
                </a:r>
              </a:p>
              <a:p>
                <a:r>
                  <a:rPr lang="ru-RU" sz="4000" dirty="0"/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000" i="1">
                            <a:latin typeface="Cambria Math"/>
                          </a:rPr>
                          <m:t>у</m:t>
                        </m:r>
                      </m:e>
                      <m:sup>
                        <m:r>
                          <a:rPr lang="ru-RU" sz="4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4000" i="1">
                        <a:latin typeface="Cambria Math"/>
                      </a:rPr>
                      <m:t>−27у=0</m:t>
                    </m:r>
                  </m:oMath>
                </a14:m>
                <a:r>
                  <a:rPr lang="ru-RU" sz="4000" dirty="0"/>
                  <a:t>                           0; 6,75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96" t="-2291" r="-16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946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Шахтах следующий год объявлен Годом имени Василия Алексеева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10953"/>
            <a:ext cx="8712968" cy="4356484"/>
          </a:xfrm>
        </p:spPr>
      </p:pic>
    </p:spTree>
    <p:extLst>
      <p:ext uri="{BB962C8B-B14F-4D97-AF65-F5344CB8AC3E}">
        <p14:creationId xmlns:p14="http://schemas.microsoft.com/office/powerpoint/2010/main" val="201698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260648"/>
                <a:ext cx="8352928" cy="612068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ru-RU" sz="4300" dirty="0" smtClean="0"/>
                  <a:t>Возвести в степень </a:t>
                </a:r>
              </a:p>
              <a:p>
                <a:pPr marL="0" indent="0" algn="ctr">
                  <a:buNone/>
                </a:pPr>
                <a:r>
                  <a:rPr lang="ru-RU" sz="4300" dirty="0" smtClean="0"/>
                  <a:t>6; 4,2; 0,2; 1,1.</a:t>
                </a:r>
              </a:p>
              <a:p>
                <a:r>
                  <a:rPr lang="ru-RU" sz="4300" dirty="0"/>
                  <a:t>Найти значение выражения.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43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4300" i="1">
                              <a:latin typeface="Cambria Math"/>
                            </a:rPr>
                            <m:t>9</m:t>
                          </m:r>
                        </m:e>
                      </m:rad>
                      <m:r>
                        <a:rPr lang="ru-RU" sz="4300" i="1">
                          <a:latin typeface="Cambria Math"/>
                        </a:rPr>
                        <m:t>, </m:t>
                      </m:r>
                      <m:rad>
                        <m:radPr>
                          <m:degHide m:val="on"/>
                          <m:ctrlPr>
                            <a:rPr lang="ru-RU" sz="43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4300" i="1">
                              <a:latin typeface="Cambria Math"/>
                            </a:rPr>
                            <m:t>2500</m:t>
                          </m:r>
                        </m:e>
                      </m:rad>
                      <m:r>
                        <a:rPr lang="ru-RU" sz="4300" i="1">
                          <a:latin typeface="Cambria Math"/>
                        </a:rPr>
                        <m:t>, </m:t>
                      </m:r>
                      <m:rad>
                        <m:radPr>
                          <m:degHide m:val="on"/>
                          <m:ctrlPr>
                            <a:rPr lang="ru-RU" sz="43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4300" i="1">
                              <a:latin typeface="Cambria Math"/>
                            </a:rPr>
                            <m:t>0,64</m:t>
                          </m:r>
                        </m:e>
                      </m:rad>
                      <m:r>
                        <a:rPr lang="ru-RU" sz="4300" i="1">
                          <a:latin typeface="Cambria Math"/>
                        </a:rPr>
                        <m:t>,</m:t>
                      </m:r>
                      <m:rad>
                        <m:radPr>
                          <m:degHide m:val="on"/>
                          <m:ctrlPr>
                            <a:rPr lang="ru-RU" sz="43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4300" i="1">
                              <a:latin typeface="Cambria Math"/>
                            </a:rPr>
                            <m:t>100</m:t>
                          </m:r>
                        </m:e>
                      </m:rad>
                      <m:r>
                        <a:rPr lang="ru-RU" sz="43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4300" dirty="0"/>
              </a:p>
              <a:p>
                <a:r>
                  <a:rPr lang="ru-RU" sz="4300" dirty="0"/>
                  <a:t>Разложить на </a:t>
                </a:r>
                <a:r>
                  <a:rPr lang="ru-RU" sz="4300" dirty="0" smtClean="0"/>
                  <a:t>множители.</a:t>
                </a:r>
                <a:endParaRPr lang="ru-RU" sz="43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43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300" i="1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43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4300" i="1">
                        <a:latin typeface="Cambria Math"/>
                      </a:rPr>
                      <m:t>−9</m:t>
                    </m:r>
                  </m:oMath>
                </a14:m>
                <a:endParaRPr lang="ru-RU" sz="4300" i="1" dirty="0" smtClean="0"/>
              </a:p>
              <a:p>
                <a14:m>
                  <m:oMath xmlns:m="http://schemas.openxmlformats.org/officeDocument/2006/math">
                    <m:r>
                      <a:rPr lang="ru-RU" sz="43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ru-RU" sz="43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300" i="1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43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4300" i="1">
                        <a:latin typeface="Cambria Math"/>
                      </a:rPr>
                      <m:t>−81</m:t>
                    </m:r>
                  </m:oMath>
                </a14:m>
                <a:endParaRPr lang="ru-RU" sz="4300" i="1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43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300" i="1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43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4300" i="1">
                        <a:latin typeface="Cambria Math"/>
                      </a:rPr>
                      <m:t>−16.</m:t>
                    </m:r>
                  </m:oMath>
                </a14:m>
                <a:endParaRPr lang="ru-RU" sz="43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260648"/>
                <a:ext cx="8352928" cy="6120680"/>
              </a:xfrm>
              <a:blipFill rotWithShape="1">
                <a:blip r:embed="rId2"/>
                <a:stretch>
                  <a:fillRect l="-2628" t="-30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82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Найти корни уравнения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800" i="1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4800" i="1">
                        <a:latin typeface="Cambria Math"/>
                      </a:rPr>
                      <m:t>=9</m:t>
                    </m:r>
                  </m:oMath>
                </a14:m>
                <a:endParaRPr lang="ru-RU" sz="48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800" i="1">
                            <a:latin typeface="Cambria Math"/>
                          </a:rPr>
                          <m:t>у</m:t>
                        </m:r>
                      </m:e>
                      <m:sup>
                        <m:r>
                          <a:rPr lang="ru-RU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4800" i="1">
                        <a:latin typeface="Cambria Math"/>
                      </a:rPr>
                      <m:t>=25</m:t>
                    </m:r>
                  </m:oMath>
                </a14:m>
                <a:endParaRPr lang="ru-RU" sz="48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800" i="1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4800" i="1">
                        <a:latin typeface="Cambria Math"/>
                      </a:rPr>
                      <m:t>=1</m:t>
                    </m:r>
                  </m:oMath>
                </a14:m>
                <a:endParaRPr lang="ru-RU" sz="4800" dirty="0"/>
              </a:p>
              <a:p>
                <a:r>
                  <a:rPr lang="ru-RU" sz="4800" dirty="0"/>
                  <a:t>Х+5=2</a:t>
                </a:r>
              </a:p>
              <a:p>
                <a:r>
                  <a:rPr lang="ru-RU" sz="4800" dirty="0"/>
                  <a:t>2х=8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3037" b="-41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34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404664"/>
                <a:ext cx="8496944" cy="5544616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43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300" i="1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43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4300" i="1">
                        <a:latin typeface="Cambria Math"/>
                      </a:rPr>
                      <m:t>+2х−12=0</m:t>
                    </m:r>
                  </m:oMath>
                </a14:m>
                <a:endParaRPr lang="ru-RU" sz="43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43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300" b="0" i="1" smtClean="0">
                            <a:latin typeface="Cambria Math"/>
                          </a:rPr>
                          <m:t>у</m:t>
                        </m:r>
                      </m:e>
                      <m:sup>
                        <m:r>
                          <a:rPr lang="ru-RU" sz="43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4300" b="0" i="1" smtClean="0">
                        <a:latin typeface="Cambria Math"/>
                      </a:rPr>
                      <m:t>+4=0</m:t>
                    </m:r>
                  </m:oMath>
                </a14:m>
                <a:endParaRPr lang="ru-RU" sz="4300" b="0" dirty="0" smtClean="0"/>
              </a:p>
              <a:p>
                <a:r>
                  <a:rPr lang="ru-RU" sz="4300" dirty="0" smtClean="0"/>
                  <a:t>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3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300" b="0" i="1" smtClean="0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43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4300" b="0" i="1" smtClean="0">
                        <a:latin typeface="Cambria Math"/>
                      </a:rPr>
                      <m:t>−6х=</m:t>
                    </m:r>
                  </m:oMath>
                </a14:m>
                <a:r>
                  <a:rPr lang="ru-RU" sz="4300" b="0" dirty="0" smtClean="0"/>
                  <a:t>0</a:t>
                </a:r>
                <a:endParaRPr lang="ru-RU" sz="4300" dirty="0"/>
              </a:p>
              <a:p>
                <a:r>
                  <a:rPr lang="ru-RU" sz="4300" dirty="0"/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3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300" i="1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43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4300" i="1">
                        <a:latin typeface="Cambria Math"/>
                      </a:rPr>
                      <m:t>−4х+7=</m:t>
                    </m:r>
                  </m:oMath>
                </a14:m>
                <a:r>
                  <a:rPr lang="ru-RU" sz="4300" dirty="0"/>
                  <a:t>0</a:t>
                </a:r>
                <a:endParaRPr lang="ru-RU" sz="43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43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300" b="0" i="1" smtClean="0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43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4300" b="0" i="1" smtClean="0">
                        <a:latin typeface="Cambria Math"/>
                      </a:rPr>
                      <m:t>−9=0</m:t>
                    </m:r>
                  </m:oMath>
                </a14:m>
                <a:endParaRPr lang="ru-RU" sz="4300" b="0" dirty="0" smtClean="0"/>
              </a:p>
              <a:p>
                <a:r>
                  <a:rPr lang="ru-RU" sz="4300" dirty="0" smtClean="0"/>
                  <a:t>7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3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300" b="0" i="1" smtClean="0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43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4300" b="0" i="1" smtClean="0">
                        <a:latin typeface="Cambria Math"/>
                      </a:rPr>
                      <m:t>−х=0</m:t>
                    </m:r>
                  </m:oMath>
                </a14:m>
                <a:endParaRPr lang="ru-RU" sz="4300" dirty="0"/>
              </a:p>
              <a:p>
                <a:r>
                  <a:rPr lang="ru-RU" sz="4300" dirty="0"/>
                  <a:t>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3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300" i="1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43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4300" i="1">
                        <a:latin typeface="Cambria Math"/>
                      </a:rPr>
                      <m:t>+11х−7=0</m:t>
                    </m:r>
                  </m:oMath>
                </a14:m>
                <a:endParaRPr lang="ru-RU" sz="4300" dirty="0" smtClean="0"/>
              </a:p>
              <a:p>
                <a:r>
                  <a:rPr lang="ru-RU" sz="4300" dirty="0" smtClean="0"/>
                  <a:t>25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3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300" b="0" i="1" smtClean="0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43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4300" b="0" i="1" smtClean="0">
                        <a:latin typeface="Cambria Math"/>
                      </a:rPr>
                      <m:t>−6х=0</m:t>
                    </m:r>
                  </m:oMath>
                </a14:m>
                <a:endParaRPr lang="ru-RU" sz="4300" dirty="0"/>
              </a:p>
              <a:p>
                <a:pPr marL="0" indent="0">
                  <a:buNone/>
                </a:pPr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404664"/>
                <a:ext cx="8496944" cy="5544616"/>
              </a:xfrm>
              <a:blipFill rotWithShape="1">
                <a:blip r:embed="rId2"/>
                <a:stretch>
                  <a:fillRect l="-22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724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ком пойдет речь?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5112521"/>
              </p:ext>
            </p:extLst>
          </p:nvPr>
        </p:nvGraphicFramePr>
        <p:xfrm>
          <a:off x="0" y="1600200"/>
          <a:ext cx="9144000" cy="2306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11163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4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4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4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4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4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4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4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4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й</a:t>
                      </a:r>
                      <a:endParaRPr lang="ru-RU" sz="4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4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0724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28,4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50,1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30,6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10,2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11,3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14,5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3,27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2,5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4365105"/>
            <a:ext cx="7992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Василий Алексеев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a5f5750a922e49d994fdbb2d3f33e7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579050"/>
            <a:ext cx="4355976" cy="327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6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1956 был создан Шахтинский дворец спорта</a:t>
            </a:r>
            <a:endParaRPr lang="ru-RU" dirty="0"/>
          </a:p>
        </p:txBody>
      </p:sp>
      <p:pic>
        <p:nvPicPr>
          <p:cNvPr id="4" name="Содержимое 3" descr="1406136645ef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195272"/>
            <a:ext cx="4788024" cy="2662728"/>
          </a:xfrm>
        </p:spPr>
      </p:pic>
      <p:pic>
        <p:nvPicPr>
          <p:cNvPr id="1026" name="Picture 2" descr="Дворец спорта, Шахты: лучшие советы перед посещением - Tripadvis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4355976" cy="326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14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Когда родился Василий Алексеев?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5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5400" b="0" i="1" smtClean="0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5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5400" b="0" i="1" smtClean="0">
                        <a:latin typeface="Cambria Math"/>
                      </a:rPr>
                      <m:t>−7х=0</m:t>
                    </m:r>
                  </m:oMath>
                </a14:m>
                <a:endParaRPr lang="ru-RU" sz="5400" b="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5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5400" b="0" i="1" smtClean="0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5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5400" b="0" i="1" smtClean="0">
                        <a:latin typeface="Cambria Math"/>
                      </a:rPr>
                      <m:t>+5х−6=0</m:t>
                    </m:r>
                  </m:oMath>
                </a14:m>
                <a:endParaRPr lang="ru-RU" sz="5400" b="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5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5400" b="0" i="1" smtClean="0">
                            <a:latin typeface="Cambria Math"/>
                          </a:rPr>
                          <m:t>х</m:t>
                        </m:r>
                      </m:e>
                      <m:sup>
                        <m:r>
                          <a:rPr lang="ru-RU" sz="5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5400" b="0" i="1" smtClean="0">
                        <a:latin typeface="Cambria Math"/>
                      </a:rPr>
                      <m:t>−1942х=0</m:t>
                    </m:r>
                  </m:oMath>
                </a14:m>
                <a:endParaRPr lang="ru-RU" sz="5400" b="0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71600" y="4869160"/>
            <a:ext cx="73448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7 января 1942 года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Самый сильный человек планеты. Заслуженный мастер спорта по тяжёлой атлетике.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aleksee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26909"/>
            <a:ext cx="3419872" cy="5131091"/>
          </a:xfrm>
        </p:spPr>
      </p:pic>
      <p:pic>
        <p:nvPicPr>
          <p:cNvPr id="5" name="Рисунок 4" descr="Vasily-Aleksey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573082"/>
            <a:ext cx="5724129" cy="4284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же такое троеборье?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Троеборье очень серьезный вид спорта. Он подходит не для всех. Состоит из трех упражнений.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480</Words>
  <Application>Microsoft Office PowerPoint</Application>
  <PresentationFormat>Экран (4:3)</PresentationFormat>
  <Paragraphs>83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Специальное оформление</vt:lpstr>
      <vt:lpstr>«Квадратные уравнения»</vt:lpstr>
      <vt:lpstr>Презентация PowerPoint</vt:lpstr>
      <vt:lpstr>Найти корни уравнения </vt:lpstr>
      <vt:lpstr>Презентация PowerPoint</vt:lpstr>
      <vt:lpstr>О ком пойдет речь?</vt:lpstr>
      <vt:lpstr>В 1956 был создан Шахтинский дворец спорта</vt:lpstr>
      <vt:lpstr>Когда родился Василий Алексеев?</vt:lpstr>
      <vt:lpstr>Самый сильный человек планеты. Заслуженный мастер спорта по тяжёлой атлетике.  </vt:lpstr>
      <vt:lpstr>Что же такое троеборье?</vt:lpstr>
      <vt:lpstr>Первое упражнение – приседание</vt:lpstr>
      <vt:lpstr>Второе упражнение – жим лежа</vt:lpstr>
      <vt:lpstr>Третье упражнение – становая тяга</vt:lpstr>
      <vt:lpstr>Какой вес поднял Василий Алексеев?</vt:lpstr>
      <vt:lpstr>Найдите суммарный вес в троеборье, который стал рекордным </vt:lpstr>
      <vt:lpstr>Сколько килограмм составляет пятьсот фунтов, если один фунт приблизительно равен 0,454 кг?  </vt:lpstr>
      <vt:lpstr>Рекорды:</vt:lpstr>
      <vt:lpstr>Василий Алексеев</vt:lpstr>
      <vt:lpstr>Самостоятельная работа</vt:lpstr>
      <vt:lpstr>В Шахтах следующий год объявлен Годом имени Василия Алексеева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user</cp:lastModifiedBy>
  <cp:revision>22</cp:revision>
  <dcterms:created xsi:type="dcterms:W3CDTF">2009-01-08T12:15:48Z</dcterms:created>
  <dcterms:modified xsi:type="dcterms:W3CDTF">2022-01-19T05:28:50Z</dcterms:modified>
</cp:coreProperties>
</file>