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9" r:id="rId7"/>
    <p:sldId id="270" r:id="rId8"/>
    <p:sldId id="260" r:id="rId9"/>
    <p:sldId id="268" r:id="rId10"/>
    <p:sldId id="265" r:id="rId11"/>
    <p:sldId id="277" r:id="rId12"/>
    <p:sldId id="266" r:id="rId13"/>
    <p:sldId id="281" r:id="rId14"/>
    <p:sldId id="283" r:id="rId15"/>
    <p:sldId id="284" r:id="rId16"/>
    <p:sldId id="279" r:id="rId17"/>
    <p:sldId id="282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9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0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0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5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9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6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8331-67B3-4DBC-80CA-DF4C5A01E21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2D3F-737A-4BE1-ACCC-1E3B22916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Потренируемся в орфоэпии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https://visper.tech/public-video/8a89045e-d2fd-11ee-8e8c-0242c0a8400e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Алгоритм действия при выборе гласной в корне -</a:t>
            </a:r>
            <a:r>
              <a:rPr lang="ru-RU" sz="5400" b="1" dirty="0" err="1" smtClean="0"/>
              <a:t>гар</a:t>
            </a:r>
            <a:r>
              <a:rPr lang="ru-RU" sz="5400" b="1" dirty="0" smtClean="0"/>
              <a:t>- / -гор-.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1.Определить лексическое значение (значение изменения температуры). </a:t>
            </a:r>
          </a:p>
          <a:p>
            <a:pPr marL="0" indent="0">
              <a:buNone/>
            </a:pPr>
            <a:r>
              <a:rPr lang="ru-RU" sz="4800" dirty="0" smtClean="0"/>
              <a:t>2.Не  </a:t>
            </a:r>
            <a:r>
              <a:rPr lang="ru-RU" sz="4800" dirty="0"/>
              <a:t>слово ли исключение перед нами?</a:t>
            </a:r>
          </a:p>
          <a:p>
            <a:pPr marL="0" indent="0">
              <a:buNone/>
            </a:pPr>
            <a:r>
              <a:rPr lang="ru-RU" sz="4800" dirty="0"/>
              <a:t>3</a:t>
            </a:r>
            <a:r>
              <a:rPr lang="ru-RU" sz="4800" dirty="0" smtClean="0"/>
              <a:t>.Смотрим</a:t>
            </a:r>
            <a:r>
              <a:rPr lang="ru-RU" sz="4800" dirty="0"/>
              <a:t>, куда падает ударение. </a:t>
            </a:r>
            <a:r>
              <a:rPr lang="ru-RU" sz="4800" dirty="0" smtClean="0"/>
              <a:t>Под ударением – а, без ударения – о.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74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Спасибо, ребята! Теперь я понял: в русском языке есть корни с проверяемой, непроверяемой  и чередующейся гласной!</a:t>
            </a:r>
            <a:endParaRPr lang="ru-RU" dirty="0"/>
          </a:p>
        </p:txBody>
      </p:sp>
      <p:pic>
        <p:nvPicPr>
          <p:cNvPr id="4" name="АНИМЕ ШКОЛЬНИК  kandinsky-video-170879730303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4796" y="2329241"/>
            <a:ext cx="4351337" cy="4351338"/>
          </a:xfrm>
        </p:spPr>
      </p:pic>
    </p:spTree>
    <p:extLst>
      <p:ext uri="{BB962C8B-B14F-4D97-AF65-F5344CB8AC3E}">
        <p14:creationId xmlns:p14="http://schemas.microsoft.com/office/powerpoint/2010/main" val="30076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Сергей Есенин</a:t>
            </a:r>
            <a:endParaRPr lang="ru-RU" sz="5400" b="1" dirty="0"/>
          </a:p>
        </p:txBody>
      </p:sp>
      <p:pic>
        <p:nvPicPr>
          <p:cNvPr id="4" name="Picture 4" descr="684739_esenin_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85" y="1690687"/>
            <a:ext cx="4514275" cy="506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3773" y="0"/>
            <a:ext cx="5833802" cy="7178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1.За</a:t>
            </a:r>
            <a:r>
              <a:rPr lang="ru-RU" dirty="0"/>
              <a:t> рекой </a:t>
            </a:r>
            <a:r>
              <a:rPr lang="ru-RU" b="1" dirty="0" smtClean="0"/>
              <a:t>горят</a:t>
            </a:r>
            <a:r>
              <a:rPr lang="ru-RU" dirty="0" smtClean="0"/>
              <a:t> огни,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Погорают</a:t>
            </a:r>
            <a:r>
              <a:rPr lang="ru-RU" dirty="0" smtClean="0"/>
              <a:t>  </a:t>
            </a:r>
            <a:r>
              <a:rPr lang="ru-RU" dirty="0"/>
              <a:t>мох и пни.</a:t>
            </a:r>
            <a:br>
              <a:rPr lang="ru-RU" dirty="0"/>
            </a:br>
            <a:r>
              <a:rPr lang="ru-RU" dirty="0" smtClean="0"/>
              <a:t>   Ой</a:t>
            </a:r>
            <a:r>
              <a:rPr lang="ru-RU" dirty="0"/>
              <a:t>, купало, ой, купало,</a:t>
            </a:r>
            <a:br>
              <a:rPr lang="ru-RU" dirty="0"/>
            </a:br>
            <a:r>
              <a:rPr lang="ru-RU" dirty="0" smtClean="0"/>
              <a:t>   </a:t>
            </a:r>
            <a:r>
              <a:rPr lang="ru-RU" b="1" dirty="0" smtClean="0"/>
              <a:t>Погорают</a:t>
            </a:r>
            <a:r>
              <a:rPr lang="ru-RU" dirty="0" smtClean="0"/>
              <a:t> мох </a:t>
            </a:r>
            <a:r>
              <a:rPr lang="ru-RU" dirty="0"/>
              <a:t>и пни.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С.Есенин</a:t>
            </a:r>
            <a:r>
              <a:rPr lang="ru-RU" dirty="0"/>
              <a:t> «За рекой горят огни»)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2.</a:t>
            </a:r>
            <a:r>
              <a:rPr lang="ru-RU" b="1" dirty="0" smtClean="0"/>
              <a:t>Загорятся</a:t>
            </a:r>
            <a:r>
              <a:rPr lang="ru-RU" dirty="0" smtClean="0"/>
              <a:t>, </a:t>
            </a:r>
            <a:r>
              <a:rPr lang="ru-RU" dirty="0"/>
              <a:t>как черна смородина</a:t>
            </a:r>
            <a:r>
              <a:rPr lang="ru-RU" dirty="0" smtClean="0"/>
              <a:t>,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Угли-очи </a:t>
            </a:r>
            <a:r>
              <a:rPr lang="ru-RU" dirty="0"/>
              <a:t>в подковах бровей.</a:t>
            </a:r>
          </a:p>
          <a:p>
            <a:pPr marL="0" indent="0">
              <a:buNone/>
            </a:pPr>
            <a:r>
              <a:rPr lang="ru-RU" dirty="0" smtClean="0"/>
              <a:t>   Ой </a:t>
            </a:r>
            <a:r>
              <a:rPr lang="ru-RU" dirty="0"/>
              <a:t>ты, Русь моя, милая родина,</a:t>
            </a:r>
          </a:p>
          <a:p>
            <a:pPr marL="0" indent="0">
              <a:buNone/>
            </a:pPr>
            <a:r>
              <a:rPr lang="ru-RU" dirty="0" smtClean="0"/>
              <a:t>   Сладкий </a:t>
            </a:r>
            <a:r>
              <a:rPr lang="ru-RU" dirty="0"/>
              <a:t>отдых в шелку купырей.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С.Есенин</a:t>
            </a:r>
            <a:r>
              <a:rPr lang="ru-RU" dirty="0"/>
              <a:t>, «Русь»)</a:t>
            </a:r>
          </a:p>
          <a:p>
            <a:pPr marL="0" indent="0">
              <a:buNone/>
            </a:pPr>
            <a:r>
              <a:rPr lang="ru-RU" dirty="0" smtClean="0"/>
              <a:t> 3.Не </a:t>
            </a:r>
            <a:r>
              <a:rPr lang="ru-RU" dirty="0"/>
              <a:t>жаль мне лет, растраченных </a:t>
            </a:r>
            <a:r>
              <a:rPr lang="ru-RU" dirty="0" smtClean="0"/>
              <a:t>  напрасно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 smtClean="0"/>
              <a:t>    Не </a:t>
            </a:r>
            <a:r>
              <a:rPr lang="ru-RU" dirty="0"/>
              <a:t>жаль души сиреневую </a:t>
            </a:r>
            <a:r>
              <a:rPr lang="ru-RU" dirty="0" err="1"/>
              <a:t>цветь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В </a:t>
            </a:r>
            <a:r>
              <a:rPr lang="ru-RU" dirty="0"/>
              <a:t>саду </a:t>
            </a:r>
            <a:r>
              <a:rPr lang="ru-RU" b="1" dirty="0" smtClean="0"/>
              <a:t>горит</a:t>
            </a:r>
            <a:r>
              <a:rPr lang="ru-RU" dirty="0" smtClean="0"/>
              <a:t> костер </a:t>
            </a:r>
            <a:r>
              <a:rPr lang="ru-RU" dirty="0"/>
              <a:t>рябины красной,</a:t>
            </a:r>
          </a:p>
          <a:p>
            <a:pPr marL="0" indent="0">
              <a:buNone/>
            </a:pPr>
            <a:r>
              <a:rPr lang="ru-RU" dirty="0" smtClean="0"/>
              <a:t>    Но </a:t>
            </a:r>
            <a:r>
              <a:rPr lang="ru-RU" dirty="0"/>
              <a:t>никого не может он согреть.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С.Есенин</a:t>
            </a:r>
            <a:r>
              <a:rPr lang="ru-RU" dirty="0"/>
              <a:t> «Отговорила роща золотая»)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2297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</a:t>
            </a:r>
            <a:r>
              <a:rPr lang="ru-RU" b="1" dirty="0"/>
              <a:t> </a:t>
            </a:r>
            <a:r>
              <a:rPr lang="ru-RU" dirty="0"/>
              <a:t>Ведь радость бывает редко,</a:t>
            </a:r>
          </a:p>
          <a:p>
            <a:pPr marL="0" indent="0">
              <a:buNone/>
            </a:pPr>
            <a:r>
              <a:rPr lang="ru-RU" dirty="0"/>
              <a:t>Как вешняя </a:t>
            </a:r>
            <a:r>
              <a:rPr lang="ru-RU" dirty="0" err="1"/>
              <a:t>звень</a:t>
            </a:r>
            <a:r>
              <a:rPr lang="ru-RU" dirty="0"/>
              <a:t> поутру,</a:t>
            </a:r>
          </a:p>
          <a:p>
            <a:pPr marL="0" indent="0">
              <a:buNone/>
            </a:pPr>
            <a:r>
              <a:rPr lang="ru-RU" dirty="0"/>
              <a:t>И мне — чем сгнивать на ветках —</a:t>
            </a:r>
          </a:p>
          <a:p>
            <a:pPr marL="0" indent="0">
              <a:buNone/>
            </a:pPr>
            <a:r>
              <a:rPr lang="ru-RU" dirty="0"/>
              <a:t>Уж лучше </a:t>
            </a:r>
            <a:r>
              <a:rPr lang="ru-RU" b="1" dirty="0" smtClean="0"/>
              <a:t>сгореть</a:t>
            </a:r>
            <a:r>
              <a:rPr lang="ru-RU" dirty="0" smtClean="0"/>
              <a:t> на </a:t>
            </a:r>
            <a:r>
              <a:rPr lang="ru-RU" dirty="0"/>
              <a:t>ветру.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С.Есенин</a:t>
            </a:r>
            <a:r>
              <a:rPr lang="ru-RU" dirty="0"/>
              <a:t> «Заря окликает другую...»)</a:t>
            </a:r>
          </a:p>
          <a:p>
            <a:pPr marL="0" indent="0">
              <a:buNone/>
            </a:pPr>
            <a:r>
              <a:rPr lang="ru-RU" dirty="0"/>
              <a:t>5. Коль </a:t>
            </a:r>
            <a:r>
              <a:rPr lang="ru-RU" dirty="0" smtClean="0"/>
              <a:t>гореть, </a:t>
            </a:r>
            <a:r>
              <a:rPr lang="ru-RU" dirty="0"/>
              <a:t>так уж </a:t>
            </a:r>
            <a:r>
              <a:rPr lang="ru-RU" dirty="0" smtClean="0"/>
              <a:t>гореть сгорая,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недаром в липовую </a:t>
            </a:r>
            <a:r>
              <a:rPr lang="ru-RU" dirty="0" err="1"/>
              <a:t>цветь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Вынул я кольцо у попугая – </a:t>
            </a:r>
          </a:p>
          <a:p>
            <a:pPr marL="0" indent="0">
              <a:buNone/>
            </a:pPr>
            <a:r>
              <a:rPr lang="ru-RU" dirty="0"/>
              <a:t>Знак того, что вместе </a:t>
            </a:r>
            <a:r>
              <a:rPr lang="ru-RU" dirty="0" smtClean="0"/>
              <a:t>нам сгореть.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С.Есенин</a:t>
            </a:r>
            <a:r>
              <a:rPr lang="ru-RU" dirty="0"/>
              <a:t>, «Видно, так заведено навеки…»)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6" y="-110662"/>
            <a:ext cx="6989224" cy="6982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/>
          <a:stretch/>
        </p:blipFill>
        <p:spPr>
          <a:xfrm>
            <a:off x="6960358" y="0"/>
            <a:ext cx="5446742" cy="6858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0"/>
            <a:ext cx="6896669" cy="68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https://learningapps.org/display?v=pt00zirx219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/>
              <a:t>https://resh.edu.ru/subject/lesson/6951/train/259866/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Продолжи фразу: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Сегодня </a:t>
            </a:r>
            <a:r>
              <a:rPr lang="ru-RU" sz="4800" dirty="0"/>
              <a:t>на уроке я узнал(а)... </a:t>
            </a:r>
          </a:p>
          <a:p>
            <a:r>
              <a:rPr lang="ru-RU" sz="4800" dirty="0"/>
              <a:t>Интереснее всего мне показалась работа...</a:t>
            </a:r>
          </a:p>
          <a:p>
            <a:r>
              <a:rPr lang="ru-RU" sz="4800" dirty="0"/>
              <a:t>Трудности были связаны с ...</a:t>
            </a:r>
          </a:p>
          <a:p>
            <a:r>
              <a:rPr lang="ru-RU" sz="4800" dirty="0"/>
              <a:t>Для меня был новым…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АНИМЕ ШКОЛЬНИК  kandinsky-video-17087973030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7668" y="3275462"/>
            <a:ext cx="3215398" cy="32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671" y="2967335"/>
            <a:ext cx="107544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работу!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3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Привет, я Петя </a:t>
            </a:r>
            <a:r>
              <a:rPr lang="ru-RU" dirty="0" err="1" smtClean="0"/>
              <a:t>Теплячков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Помоги разобраться с заданием!</a:t>
            </a:r>
            <a:endParaRPr lang="ru-RU" dirty="0"/>
          </a:p>
        </p:txBody>
      </p:sp>
      <p:pic>
        <p:nvPicPr>
          <p:cNvPr id="4" name="АНИМЕ ШКОЛЬНИК  kandinsky-video-170879730303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9538" y="1825625"/>
            <a:ext cx="4351337" cy="4351338"/>
          </a:xfrm>
        </p:spPr>
      </p:pic>
    </p:spTree>
    <p:extLst>
      <p:ext uri="{BB962C8B-B14F-4D97-AF65-F5344CB8AC3E}">
        <p14:creationId xmlns:p14="http://schemas.microsoft.com/office/powerpoint/2010/main" val="35486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365125"/>
            <a:ext cx="11790218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Распредели слова по столбикам</a:t>
            </a:r>
            <a:r>
              <a:rPr lang="ru-RU" sz="66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66999"/>
            <a:ext cx="10515600" cy="350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г</a:t>
            </a:r>
            <a:r>
              <a:rPr lang="ru-RU" sz="5400" dirty="0" smtClean="0"/>
              <a:t>орьковатый, </a:t>
            </a:r>
            <a:r>
              <a:rPr lang="ru-RU" sz="5400" dirty="0"/>
              <a:t>горизонт, пригорел, </a:t>
            </a:r>
            <a:r>
              <a:rPr lang="ru-RU" sz="5400" dirty="0" smtClean="0"/>
              <a:t>водянистый, загорел</a:t>
            </a:r>
            <a:r>
              <a:rPr lang="ru-RU" sz="5400"/>
              <a:t>, </a:t>
            </a:r>
            <a:r>
              <a:rPr lang="ru-RU" sz="5400" smtClean="0"/>
              <a:t>вокзал.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411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Правописание чередующихся гласных в корне -</a:t>
            </a:r>
            <a:r>
              <a:rPr lang="ru-RU" sz="5400" b="1" dirty="0" err="1" smtClean="0"/>
              <a:t>гар</a:t>
            </a:r>
            <a:r>
              <a:rPr lang="ru-RU" sz="5400" b="1" dirty="0" smtClean="0"/>
              <a:t>-/-гор-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8612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Найди лишнее слово: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364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i="1" dirty="0"/>
              <a:t>загар, </a:t>
            </a:r>
            <a:r>
              <a:rPr lang="ru-RU" sz="5400" i="1" dirty="0" smtClean="0"/>
              <a:t>угарный, </a:t>
            </a:r>
            <a:r>
              <a:rPr lang="ru-RU" sz="5400" i="1" dirty="0"/>
              <a:t>пригорел, </a:t>
            </a:r>
            <a:r>
              <a:rPr lang="ru-RU" sz="5400" i="1" dirty="0" smtClean="0"/>
              <a:t>выгорел, </a:t>
            </a:r>
            <a:r>
              <a:rPr lang="ru-RU" sz="5400" i="1" dirty="0"/>
              <a:t>горный</a:t>
            </a:r>
            <a:r>
              <a:rPr lang="ru-RU" sz="5400" dirty="0"/>
              <a:t> 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04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Выдели корни, расставь ударение: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364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i="1" dirty="0"/>
              <a:t>загар, </a:t>
            </a:r>
            <a:r>
              <a:rPr lang="ru-RU" sz="5400" i="1" dirty="0" smtClean="0"/>
              <a:t>угарный, </a:t>
            </a:r>
            <a:r>
              <a:rPr lang="ru-RU" sz="5400" i="1" dirty="0"/>
              <a:t>пригорел, </a:t>
            </a:r>
            <a:r>
              <a:rPr lang="ru-RU" sz="5400" i="1" dirty="0" smtClean="0"/>
              <a:t>выгорел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810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Выдели корни, расставь ударение: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3648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i="1" dirty="0"/>
              <a:t>загар, </a:t>
            </a:r>
            <a:r>
              <a:rPr lang="ru-RU" sz="5400" i="1" dirty="0" smtClean="0"/>
              <a:t>угарный, </a:t>
            </a:r>
            <a:r>
              <a:rPr lang="ru-RU" sz="5400" i="1" dirty="0"/>
              <a:t>пригорел, </a:t>
            </a:r>
            <a:r>
              <a:rPr lang="ru-RU" sz="5400" i="1" dirty="0" smtClean="0"/>
              <a:t>выгорел</a:t>
            </a:r>
            <a:endParaRPr lang="ru-RU" sz="5400" dirty="0"/>
          </a:p>
        </p:txBody>
      </p:sp>
      <p:sp>
        <p:nvSpPr>
          <p:cNvPr id="4" name="Дуга 3"/>
          <p:cNvSpPr/>
          <p:nvPr/>
        </p:nvSpPr>
        <p:spPr>
          <a:xfrm rot="18656604">
            <a:off x="1554481" y="1878448"/>
            <a:ext cx="914400" cy="9144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18656604">
            <a:off x="4297681" y="1954648"/>
            <a:ext cx="914400" cy="9144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656604">
            <a:off x="8854441" y="1954648"/>
            <a:ext cx="914400" cy="9144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656604">
            <a:off x="1600201" y="2579488"/>
            <a:ext cx="914400" cy="9144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996442" y="1825624"/>
            <a:ext cx="259080" cy="27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953000" y="1812610"/>
            <a:ext cx="259080" cy="27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106560" y="1825624"/>
            <a:ext cx="259080" cy="27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364" y="2664028"/>
            <a:ext cx="259080" cy="27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Слова-исключения: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/>
              <a:t>изгарь</a:t>
            </a:r>
            <a:r>
              <a:rPr lang="ru-RU" sz="5400" dirty="0"/>
              <a:t>, </a:t>
            </a:r>
            <a:r>
              <a:rPr lang="ru-RU" sz="5400" dirty="0" smtClean="0"/>
              <a:t>выгарки, пригарь, гаревой (гаревый). </a:t>
            </a:r>
            <a:endParaRPr lang="ru-RU" sz="5400" dirty="0"/>
          </a:p>
          <a:p>
            <a:pPr algn="just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83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21" t="6568" r="5536" b="5378"/>
          <a:stretch/>
        </p:blipFill>
        <p:spPr>
          <a:xfrm>
            <a:off x="0" y="0"/>
            <a:ext cx="12192000" cy="67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197</Words>
  <Application>Microsoft Office PowerPoint</Application>
  <PresentationFormat>Широкоэкранный</PresentationFormat>
  <Paragraphs>58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Потренируемся в орфоэпии</vt:lpstr>
      <vt:lpstr>Привет, я Петя Теплячков.  Помоги разобраться с заданием!</vt:lpstr>
      <vt:lpstr>Распредели слова по столбикам:</vt:lpstr>
      <vt:lpstr>Презентация PowerPoint</vt:lpstr>
      <vt:lpstr>Найди лишнее слово:</vt:lpstr>
      <vt:lpstr>Выдели корни, расставь ударение:</vt:lpstr>
      <vt:lpstr>Выдели корни, расставь ударение:</vt:lpstr>
      <vt:lpstr>Слова-исключения: </vt:lpstr>
      <vt:lpstr>Презентация PowerPoint</vt:lpstr>
      <vt:lpstr>Алгоритм действия при выборе гласной в корне -гар- / -гор-.</vt:lpstr>
      <vt:lpstr>Спасибо, ребята! Теперь я понял: в русском языке есть корни с проверяемой, непроверяемой  и чередующейся гласной!</vt:lpstr>
      <vt:lpstr>Сергей Есенин</vt:lpstr>
      <vt:lpstr>Презентация PowerPoint</vt:lpstr>
      <vt:lpstr>Презентация PowerPoint</vt:lpstr>
      <vt:lpstr>Презентация PowerPoint</vt:lpstr>
      <vt:lpstr>https://learningapps.org/display?v=pt00zirx219</vt:lpstr>
      <vt:lpstr>Продолжи фразу: </vt:lpstr>
      <vt:lpstr>Презентация PowerPoint</vt:lpstr>
    </vt:vector>
  </TitlesOfParts>
  <Company>зпа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44</cp:revision>
  <dcterms:created xsi:type="dcterms:W3CDTF">2024-02-25T08:56:04Z</dcterms:created>
  <dcterms:modified xsi:type="dcterms:W3CDTF">2024-04-02T05:33:47Z</dcterms:modified>
</cp:coreProperties>
</file>