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6" r:id="rId2"/>
    <p:sldId id="304" r:id="rId3"/>
    <p:sldId id="290" r:id="rId4"/>
    <p:sldId id="305" r:id="rId5"/>
    <p:sldId id="264" r:id="rId6"/>
    <p:sldId id="287" r:id="rId7"/>
    <p:sldId id="288" r:id="rId8"/>
    <p:sldId id="260" r:id="rId9"/>
    <p:sldId id="316" r:id="rId10"/>
    <p:sldId id="317" r:id="rId11"/>
    <p:sldId id="318" r:id="rId12"/>
    <p:sldId id="272" r:id="rId13"/>
    <p:sldId id="319" r:id="rId14"/>
    <p:sldId id="265" r:id="rId15"/>
    <p:sldId id="266" r:id="rId16"/>
    <p:sldId id="256" r:id="rId17"/>
    <p:sldId id="267" r:id="rId18"/>
    <p:sldId id="26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95CE-548B-4E07-A9D9-E76946A8757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A3C1-F0C3-418F-8349-DC02B39B4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B71-4BD4-4B97-811B-B8C2F75277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0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вами имена знаменитых, талантливых  людей и причина их смерти: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115328" cy="4125923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Тиф – Франц Шуберт, композитор  (1797-1828)</a:t>
            </a:r>
          </a:p>
          <a:p>
            <a:pPr algn="just"/>
            <a:r>
              <a:rPr lang="ru-RU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Туберкулез – Генрих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Гейне, поэт  (1797-1856)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Тиф –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Гауф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писатель ( 1802 – 1827)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Холера – Чайковский, композитор  (1840-1893)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Лихорадка – Рафаэль, живописец (1483-1520)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Туберкулез –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Эмилия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Бронте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  писательница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( 1818 – 1840)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лекарственных препаратов по фармакологическим свойствам и терапевтическому применению</a:t>
            </a:r>
            <a:endParaRPr lang="ru-RU" sz="2400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17912"/>
            <a:ext cx="6768752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иммунитет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метаболизм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психику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свертываемость крови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тонус сосудов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функцию бронхов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функции желудочно-кишечного тракта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функции миокарда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функцию почек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Противовирусные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Противовоспалительные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обезболивающие препараты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Противогрибковые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Противоопухолевые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Противопаразитарные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противоглистные препараты</a:t>
            </a:r>
          </a:p>
        </p:txBody>
      </p:sp>
      <p:pic>
        <p:nvPicPr>
          <p:cNvPr id="2050" name="Picture 2" descr="http://tvojlor.com/wp-content/uploads/2016/12/12-1024x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14" y="980728"/>
            <a:ext cx="2235390" cy="195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vropharm.ru/Storage/13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25" t="10603" r="11330" b="11089"/>
          <a:stretch/>
        </p:blipFill>
        <p:spPr bwMode="auto">
          <a:xfrm>
            <a:off x="6873114" y="3068960"/>
            <a:ext cx="2235390" cy="2830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290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лекарственных препаратов по лекарственной форме</a:t>
            </a:r>
            <a:endParaRPr lang="ru-RU" sz="2400" dirty="0"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4789" y="4727959"/>
            <a:ext cx="520921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Лекарственная форма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придаваемое лекарственному препарату состояние, соответствующее пути его введения и способу применения и обеспечивающее достижение необходимого лечебного эффекта.</a:t>
            </a:r>
          </a:p>
        </p:txBody>
      </p:sp>
      <p:pic>
        <p:nvPicPr>
          <p:cNvPr id="3074" name="Picture 2" descr="https://im0-tub-ru.yandex.net/i?id=5db9d77951e234e1423d4e6cba134275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66" b="-750"/>
          <a:stretch/>
        </p:blipFill>
        <p:spPr bwMode="auto">
          <a:xfrm>
            <a:off x="4283968" y="978463"/>
            <a:ext cx="4392488" cy="3740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myshared.ru/10/994062/slide_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" y="3863313"/>
            <a:ext cx="3915451" cy="299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myshared.ru/6/758482/slide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0" t="7565" r="4193" b="8808"/>
          <a:stretch/>
        </p:blipFill>
        <p:spPr bwMode="auto">
          <a:xfrm>
            <a:off x="18888" y="978463"/>
            <a:ext cx="4186990" cy="2810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1160" y="6211669"/>
            <a:ext cx="52092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зачем нужны столь разнообразные лекарственные формы?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8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Ацетилсалици́ловая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кислота́ (салициловый эфир уксусной кислоты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Аспирин.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2-ацетилоксибензойная кислота,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лекарственное средство, оказывающее анальгезирующее (обезболивающее), жаропонижающее, противовоспалительное  действие.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- карбоксильная группа 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1148"/>
          <a:stretch>
            <a:fillRect/>
          </a:stretch>
        </p:blipFill>
        <p:spPr bwMode="auto">
          <a:xfrm>
            <a:off x="3167062" y="3200400"/>
            <a:ext cx="2809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115344" cy="60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15344" cy="608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solidFill>
                  <a:srgbClr val="0070C0"/>
                </a:solidFill>
              </a:rPr>
              <a:t>Правила приема лекарственных препаратов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b="1" i="1" dirty="0" smtClean="0"/>
              <a:t>Для того чтобы назначения врача были не пустыми, а имели эффект каждому нужно знать правила приема лекарств: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1. Принимать столько раз в день сколько вам назначил врач  </a:t>
            </a:r>
            <a:br>
              <a:rPr lang="ru-RU" sz="2400" dirty="0" smtClean="0"/>
            </a:br>
            <a:r>
              <a:rPr lang="ru-RU" sz="2400" dirty="0" smtClean="0"/>
              <a:t>	2. Любое лекарство нужно принимать правильно, то есть ДО, ПОСЛЕ или ВО ВРЕМЯ ЕДЫ.</a:t>
            </a:r>
          </a:p>
          <a:p>
            <a:pPr lvl="1"/>
            <a:r>
              <a:rPr lang="ru-RU" sz="2400" dirty="0" smtClean="0"/>
              <a:t>  3. Курс приема должен быть полным, а не брошенным на пол пути </a:t>
            </a:r>
            <a:br>
              <a:rPr lang="ru-RU" sz="2400" dirty="0" smtClean="0"/>
            </a:br>
            <a:r>
              <a:rPr lang="ru-RU" sz="2400" dirty="0" smtClean="0"/>
              <a:t>  4. Запивать нужно только водой или тем, чем написано в инструкции. </a:t>
            </a:r>
          </a:p>
          <a:p>
            <a:r>
              <a:rPr lang="ru-RU" sz="2400" dirty="0" smtClean="0"/>
              <a:t>       5. Не разгрызайте таблетки  </a:t>
            </a:r>
            <a:br>
              <a:rPr lang="ru-RU" sz="2400" dirty="0" smtClean="0"/>
            </a:br>
            <a:r>
              <a:rPr lang="ru-RU" sz="2400" dirty="0" smtClean="0"/>
              <a:t>       6. Следите за сроком годности и не принимайте просроченные таблетки, так этим вы сами себе навредите 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3571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Помните: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64360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Лекарственные препараты –</a:t>
            </a:r>
            <a:r>
              <a:rPr lang="ru-RU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сильнодействующие</a:t>
            </a:r>
          </a:p>
          <a:p>
            <a:pPr>
              <a:buNone/>
            </a:pPr>
            <a:r>
              <a:rPr lang="ru-RU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средства, ими надо пользоваться осмотрительно. Необходимо внимательно относиться к назначениям врача, читать инструкцию к применению того или иного 	препарата, разделы: «Показания», 	«Противопоказания», «Дозировка и способ применения».</a:t>
            </a:r>
          </a:p>
          <a:p>
            <a:pPr>
              <a:buNone/>
            </a:pPr>
            <a:endParaRPr lang="ru-RU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Неверное применение,  высокая доза могут превратить лекарство в  ЯД!!!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5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Рецепт «идеального лекарства»: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синеву  неба, тихий шелест ветра, добавьте пение жаворонка, бабочку на цветке. Разбавьте водой чистого  озера, подогрейте на лучах солнца, дайте настояться в течение всех времен года. Принимайте вместе со свежим воздухом и хорошим настроением 3 раза в день курсом 365 дней.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Крепкое здоровье в этом случае гарантируется. И вам не нужны никакие лекарства!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>
                <a:solidFill>
                  <a:srgbClr val="336600"/>
                </a:solidFill>
              </a:rPr>
              <a:t/>
            </a:r>
            <a:br>
              <a:rPr lang="ru-RU" sz="2000" b="1">
                <a:solidFill>
                  <a:srgbClr val="336600"/>
                </a:solidFill>
              </a:rPr>
            </a:br>
            <a:r>
              <a:rPr lang="ru-RU" sz="2000" b="1">
                <a:solidFill>
                  <a:srgbClr val="336600"/>
                </a:solidFill>
              </a:rPr>
              <a:t>Я думаю, что полученная информация из данного источника будет для вас полезной и пригодится вам в будущей жизни.</a:t>
            </a:r>
            <a:r>
              <a:rPr lang="ru-RU" sz="2000" b="1">
                <a:solidFill>
                  <a:srgbClr val="993366"/>
                </a:solidFill>
              </a:rPr>
              <a:t/>
            </a:r>
            <a:br>
              <a:rPr lang="ru-RU" sz="2000" b="1">
                <a:solidFill>
                  <a:srgbClr val="993366"/>
                </a:solidFill>
              </a:rPr>
            </a:br>
            <a:r>
              <a:rPr lang="ru-RU" sz="1800" b="1">
                <a:solidFill>
                  <a:srgbClr val="993366"/>
                </a:solidFill>
              </a:rPr>
              <a:t>В предложении вставьте пропущенные слова или словосочетания.</a:t>
            </a:r>
            <a:r>
              <a:rPr lang="ru-RU" sz="400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006600"/>
                </a:solidFill>
              </a:rPr>
              <a:t>Лекарства – _____________ помогающие победить или _____________. Лекарства могут иметь _____________ или _______________ происхождение. Используя __________, необходимо строго следовать рекомендациям __________ и прилагаемой к лекарству ___________. При __________ использовании лекарство становиться ________.</a:t>
            </a:r>
          </a:p>
          <a:p>
            <a:pPr>
              <a:lnSpc>
                <a:spcPct val="90000"/>
              </a:lnSpc>
            </a:pPr>
            <a:endParaRPr lang="ru-RU" sz="2400" b="1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>
                <a:solidFill>
                  <a:srgbClr val="CC0000"/>
                </a:solidFill>
              </a:rPr>
              <a:t>Слова для справок :</a:t>
            </a:r>
            <a:r>
              <a:rPr lang="ru-RU" sz="2400" b="1">
                <a:solidFill>
                  <a:srgbClr val="993366"/>
                </a:solidFill>
              </a:rPr>
              <a:t> предотвратить, инструкции, природное, лекарства, болезни, синтетическое, неверном, химические соединения, ядом, врача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3366"/>
                </a:solidFill>
              </a:rPr>
              <a:t>Заключение.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006600"/>
                </a:solidFill>
              </a:rPr>
              <a:t>"Здоровье гораздо более зависит от наших привычек и питания, чем от врачебного искусства и лекарств".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006600"/>
                </a:solidFill>
              </a:rPr>
              <a:t>       </a:t>
            </a:r>
            <a:r>
              <a:rPr lang="ru-RU" sz="3600" b="1" dirty="0" smtClean="0">
                <a:solidFill>
                  <a:srgbClr val="006600"/>
                </a:solidFill>
              </a:rPr>
              <a:t>                                                 Д</a:t>
            </a:r>
            <a:r>
              <a:rPr lang="ru-RU" sz="3600" b="1" dirty="0">
                <a:solidFill>
                  <a:srgbClr val="006600"/>
                </a:solidFill>
              </a:rPr>
              <a:t>. </a:t>
            </a:r>
            <a:r>
              <a:rPr lang="ru-RU" sz="3600" b="1" dirty="0" err="1">
                <a:solidFill>
                  <a:srgbClr val="006600"/>
                </a:solidFill>
              </a:rPr>
              <a:t>Леббок</a:t>
            </a:r>
            <a:endParaRPr lang="ru-RU" sz="3600" b="1" i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i="1" dirty="0">
                <a:solidFill>
                  <a:srgbClr val="006600"/>
                </a:solidFill>
              </a:rPr>
              <a:t>"Здоровье так же заразительно, как и болезнь". </a:t>
            </a:r>
            <a:endParaRPr lang="ru-RU" sz="3600" b="1" i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3600" b="1" i="1" dirty="0" smtClean="0">
                <a:solidFill>
                  <a:srgbClr val="006600"/>
                </a:solidFill>
              </a:rPr>
              <a:t>                                                          </a:t>
            </a:r>
            <a:r>
              <a:rPr lang="ru-RU" sz="3600" b="1" dirty="0" smtClean="0">
                <a:solidFill>
                  <a:srgbClr val="006600"/>
                </a:solidFill>
              </a:rPr>
              <a:t>Р.Роллан</a:t>
            </a:r>
            <a:endParaRPr lang="ru-RU" sz="3600" b="1" dirty="0">
              <a:solidFill>
                <a:srgbClr val="0066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006600"/>
                </a:solidFill>
              </a:rPr>
              <a:t>          </a:t>
            </a:r>
            <a:r>
              <a:rPr lang="ru-RU" sz="4800" b="1" i="1" dirty="0">
                <a:solidFill>
                  <a:srgbClr val="006600"/>
                </a:solidFill>
              </a:rPr>
              <a:t>Будьте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 descr="C:\Users\Admin\Desktop\Слайд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534" y="-88900"/>
            <a:ext cx="9262534" cy="6946900"/>
          </a:xfrm>
          <a:prstGeom prst="rect">
            <a:avLst/>
          </a:prstGeom>
          <a:noFill/>
        </p:spPr>
      </p:pic>
      <p:pic>
        <p:nvPicPr>
          <p:cNvPr id="5" name="Picture 1" descr="C:\Users\Admin\Desktop\Слайд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900"/>
            <a:ext cx="9262534" cy="694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41692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 урока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Цель урока: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- изучить классификацию лекарственных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  препаратов и их формы,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- выявить влияние лекарственных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препаратов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на организм человека,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- изучить правила приема лекарств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143536" cy="7072313"/>
          </a:xfrm>
        </p:spPr>
        <p:txBody>
          <a:bodyPr>
            <a:norm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    	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Лекарственные средства начали применять еще в глубокой древности. 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ту пору люди использовали для лечения болезней растения в разных видах (настойки , отвары, и др.) высушенных насекомых, органы животных . </a:t>
            </a:r>
            <a:r>
              <a:rPr lang="ru-RU" sz="2400" b="1" dirty="0" smtClean="0"/>
              <a:t>	</a:t>
            </a:r>
            <a:endParaRPr lang="ru-RU" sz="24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1433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357562"/>
            <a:ext cx="52387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428604"/>
            <a:ext cx="8358215" cy="628652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		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Разведи порошок из высушенной и растертой водяной змеи, порошок из корней колючего кустарника, пихтового скипидара и смой этой жидкостью больное место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</a:p>
          <a:p>
            <a:endParaRPr lang="ru-RU" dirty="0"/>
          </a:p>
        </p:txBody>
      </p:sp>
      <p:pic>
        <p:nvPicPr>
          <p:cNvPr id="4" name="Рисунок 3" descr="1288462004_image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0"/>
            <a:ext cx="6572296" cy="478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                                                                                                                                                            </a:t>
            </a:r>
            <a:r>
              <a:rPr lang="ru-RU" sz="3800" b="1" dirty="0" smtClean="0"/>
              <a:t>Абу  Али Ибн Сина</a:t>
            </a:r>
          </a:p>
          <a:p>
            <a:pPr>
              <a:buNone/>
            </a:pPr>
            <a:r>
              <a:rPr lang="ru-RU" sz="3800" b="1" dirty="0" smtClean="0"/>
              <a:t> Авиценна (980-1037)                                                           Авиценна (98</a:t>
            </a:r>
            <a:r>
              <a:rPr lang="ru-RU" sz="3800" dirty="0" smtClean="0"/>
              <a:t>0-1037) </a:t>
            </a:r>
          </a:p>
          <a:p>
            <a:pPr>
              <a:buNone/>
            </a:pPr>
            <a:r>
              <a:rPr lang="ru-RU" sz="3800" dirty="0" smtClean="0"/>
              <a:t>        </a:t>
            </a:r>
          </a:p>
          <a:p>
            <a:pPr>
              <a:buNone/>
            </a:pPr>
            <a:r>
              <a:rPr lang="ru-RU" sz="3800" dirty="0" smtClean="0"/>
              <a:t>         </a:t>
            </a:r>
            <a:r>
              <a:rPr lang="ru-RU" sz="3800" b="1" dirty="0" smtClean="0"/>
              <a:t>Гиппократ</a:t>
            </a:r>
          </a:p>
          <a:p>
            <a:pPr>
              <a:buNone/>
            </a:pPr>
            <a:r>
              <a:rPr lang="ru-RU" sz="3800" b="1" dirty="0" smtClean="0"/>
              <a:t>    (460-377 до н.э.)</a:t>
            </a:r>
          </a:p>
          <a:p>
            <a:pPr>
              <a:buNone/>
            </a:pPr>
            <a:r>
              <a:rPr lang="ru-RU" sz="2400" b="1" dirty="0" smtClean="0"/>
              <a:t>                      </a:t>
            </a:r>
          </a:p>
          <a:p>
            <a:pPr>
              <a:buNone/>
            </a:pPr>
            <a:r>
              <a:rPr lang="ru-RU" sz="2400" dirty="0" smtClean="0"/>
              <a:t>			                            </a:t>
            </a:r>
            <a:r>
              <a:rPr lang="ru-RU" sz="3800" b="1" dirty="0" smtClean="0"/>
              <a:t>Клавдий Гален (129-201)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ippokrat-24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2786050" cy="3500418"/>
          </a:xfrm>
          <a:prstGeom prst="rect">
            <a:avLst/>
          </a:prstGeom>
        </p:spPr>
      </p:pic>
      <p:pic>
        <p:nvPicPr>
          <p:cNvPr id="5" name="Рисунок 4" descr="гал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357298"/>
            <a:ext cx="2786082" cy="3595692"/>
          </a:xfrm>
          <a:prstGeom prst="rect">
            <a:avLst/>
          </a:prstGeom>
        </p:spPr>
      </p:pic>
      <p:pic>
        <p:nvPicPr>
          <p:cNvPr id="6" name="Рисунок 5" descr="AVICENNE-21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0"/>
            <a:ext cx="278605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hrl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928670"/>
            <a:ext cx="2451399" cy="3036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3786190"/>
            <a:ext cx="3500461" cy="22860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ПАУЛЬ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ЭРЛИХ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hrli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7833" y="404665"/>
            <a:ext cx="2396779" cy="3195705"/>
          </a:xfrm>
          <a:prstGeom prst="rect">
            <a:avLst/>
          </a:prstGeom>
        </p:spPr>
      </p:pic>
      <p:pic>
        <p:nvPicPr>
          <p:cNvPr id="6" name="Содержимое 3" descr="post-3616-1143732370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714488"/>
            <a:ext cx="2786082" cy="38105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3504" y="5429263"/>
            <a:ext cx="30559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err="1" smtClean="0">
                <a:ln w="12700" cmpd="sng">
                  <a:solidFill>
                    <a:srgbClr val="968C8C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rgbClr val="968C8C">
                      <a:satMod val="180000"/>
                      <a:alpha val="30000"/>
                    </a:srgbClr>
                  </a:glow>
                </a:effectLst>
              </a:rPr>
              <a:t>пастер</a:t>
            </a:r>
            <a:endParaRPr lang="ru-RU" sz="4000" b="1" spc="50" dirty="0">
              <a:ln w="12700" cmpd="sng">
                <a:solidFill>
                  <a:srgbClr val="968C8C">
                    <a:satMod val="120000"/>
                    <a:shade val="8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rgbClr val="968C8C">
                    <a:satMod val="180000"/>
                    <a:alpha val="30000"/>
                  </a:srgb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7" y="4786322"/>
            <a:ext cx="4000527" cy="114300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Флеминг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03629_7373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3357554" cy="4087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868" y="1000106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Нобелевская премия по физиологии и медицине 1945 года была присуждена совместно Флемингу,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Чейну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Флори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«за открытие пенициллина и его целебного воздействия при различных инфекционных болезнях».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1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Лекарства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группа веществ, направленных на устранение признаков заболевания, </a:t>
            </a:r>
          </a:p>
          <a:p>
            <a:pPr algn="just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Фармакология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наука, которая занимается изучением лекарственных средств, влияющих на симптомы болезни. </a:t>
            </a:r>
            <a:endParaRPr lang="ru-RU" sz="3600" b="1" i="1" u="sng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ступка и пест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053" y="4959060"/>
            <a:ext cx="2283947" cy="18989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00438"/>
            <a:ext cx="78581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</a:rPr>
              <a:t>	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Химиотерапия</a:t>
            </a:r>
            <a:r>
              <a:rPr lang="ru-RU" sz="2000" b="1" i="1" dirty="0" smtClean="0">
                <a:solidFill>
                  <a:srgbClr val="C00000"/>
                </a:solidFill>
              </a:rPr>
              <a:t> -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лечение инфекционных, паразитарных заболеваний и опухолей лекарствами, подавляющими жизнедеятельность   возбудителя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болезни  или  опухолевых клеток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-10544"/>
            <a:ext cx="9144000" cy="775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лекарственных препаратов по химическому строению и функциональным группам</a:t>
            </a:r>
            <a:endParaRPr lang="ru-RU" sz="2400" dirty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42839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неорганической природы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232" y="836712"/>
            <a:ext cx="428396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средства органической природы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1184" y="3919696"/>
            <a:ext cx="4841232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СОЕДИНЕНИЯ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08012" y="1916832"/>
            <a:ext cx="4067944" cy="89171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0" y="2808548"/>
            <a:ext cx="2699792" cy="10801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347508" y="2880556"/>
            <a:ext cx="2208145" cy="10081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12" y="5157192"/>
            <a:ext cx="4248472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для инъекций;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 раствор;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магния;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Оксиды цинка, алюминия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Борная кислота и др.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220072" y="1722298"/>
            <a:ext cx="3744416" cy="115212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имидазола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2924944"/>
            <a:ext cx="129614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Бендазол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616" y="2927315"/>
            <a:ext cx="207984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Клотримазол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3388930"/>
            <a:ext cx="220345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220072" y="3861048"/>
            <a:ext cx="3744416" cy="73344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Салицилаты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5" y="4698434"/>
            <a:ext cx="129614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Аспирин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9475" y="4682465"/>
            <a:ext cx="182898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Салициламид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6562" y="5219721"/>
            <a:ext cx="23114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Метилсалицилат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356484" y="5733256"/>
            <a:ext cx="4787516" cy="9729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Спирты, альдегиды, кетоны и др.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7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440</Words>
  <Application>Microsoft Office PowerPoint</Application>
  <PresentationFormat>Экран (4:3)</PresentationFormat>
  <Paragraphs>134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Перед вами имена знаменитых, талантливых  людей и причина их смерти: </vt:lpstr>
      <vt:lpstr>Слайд 2</vt:lpstr>
      <vt:lpstr>Слайд 3</vt:lpstr>
      <vt:lpstr>Слайд 4</vt:lpstr>
      <vt:lpstr>Слайд 5</vt:lpstr>
      <vt:lpstr>ПАУЛЬ ЭРЛИХ</vt:lpstr>
      <vt:lpstr>А. Флеминг</vt:lpstr>
      <vt:lpstr>Слайд 8</vt:lpstr>
      <vt:lpstr>Слайд 9</vt:lpstr>
      <vt:lpstr>Слайд 10</vt:lpstr>
      <vt:lpstr>Слайд 11</vt:lpstr>
      <vt:lpstr>Ацетилсалици́ловая кислота́ (салициловый эфир уксусной кислоты). Аспирин.</vt:lpstr>
      <vt:lpstr>Слайд 13</vt:lpstr>
      <vt:lpstr> Правила приема лекарственных препаратов </vt:lpstr>
      <vt:lpstr>Помните:</vt:lpstr>
      <vt:lpstr>Слайд 16</vt:lpstr>
      <vt:lpstr> Я думаю, что полученная информация из данного источника будет для вас полезной и пригодится вам в будущей жизни. В предложении вставьте пропущенные слова или словосочетания. </vt:lpstr>
      <vt:lpstr>Заключение.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Л  Лекарства                                                                                   </dc:title>
  <dc:creator>Домашний</dc:creator>
  <cp:lastModifiedBy>Home</cp:lastModifiedBy>
  <cp:revision>47</cp:revision>
  <dcterms:created xsi:type="dcterms:W3CDTF">2018-03-16T13:41:54Z</dcterms:created>
  <dcterms:modified xsi:type="dcterms:W3CDTF">2023-06-16T11:35:56Z</dcterms:modified>
</cp:coreProperties>
</file>