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5" r:id="rId3"/>
    <p:sldId id="262" r:id="rId4"/>
    <p:sldId id="264" r:id="rId5"/>
    <p:sldId id="270" r:id="rId6"/>
    <p:sldId id="271" r:id="rId7"/>
    <p:sldId id="256" r:id="rId8"/>
    <p:sldId id="272" r:id="rId9"/>
    <p:sldId id="263" r:id="rId10"/>
    <p:sldId id="273" r:id="rId11"/>
    <p:sldId id="277" r:id="rId12"/>
    <p:sldId id="274" r:id="rId13"/>
    <p:sldId id="278" r:id="rId14"/>
    <p:sldId id="279" r:id="rId15"/>
    <p:sldId id="280" r:id="rId16"/>
    <p:sldId id="281" r:id="rId17"/>
    <p:sldId id="282" r:id="rId18"/>
    <p:sldId id="283" r:id="rId19"/>
    <p:sldId id="269" r:id="rId20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78A200"/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>
      <p:cViewPr>
        <p:scale>
          <a:sx n="66" d="100"/>
          <a:sy n="66" d="100"/>
        </p:scale>
        <p:origin x="-87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595" y="2852936"/>
            <a:ext cx="8401611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812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  <a:pPr/>
              <a:t>03.03.2024</a:t>
            </a:fld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692697"/>
            <a:ext cx="7728181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43339" y="1772816"/>
            <a:ext cx="1180931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7"/>
            <a:ext cx="7728181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339" y="1772816"/>
            <a:ext cx="1180931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22376"/>
            <a:ext cx="1219200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688">
                <a:srgbClr val="FFC000"/>
              </a:gs>
              <a:gs pos="24000">
                <a:schemeClr val="accent6">
                  <a:lumMod val="40000"/>
                  <a:lumOff val="60000"/>
                </a:schemeClr>
              </a:gs>
              <a:gs pos="34305">
                <a:schemeClr val="accent6"/>
              </a:gs>
              <a:gs pos="45000">
                <a:schemeClr val="accent6">
                  <a:lumMod val="40000"/>
                  <a:lumOff val="60000"/>
                </a:schemeClr>
              </a:gs>
              <a:gs pos="54025">
                <a:srgbClr val="FFC000"/>
              </a:gs>
              <a:gs pos="70000">
                <a:schemeClr val="accent6">
                  <a:lumMod val="60000"/>
                  <a:lumOff val="40000"/>
                </a:schemeClr>
              </a:gs>
              <a:gs pos="8395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raznogolosoe-bezmyatejnoe-nejnoe-penie-ptits.mp3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908721"/>
            <a:ext cx="7944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9900"/>
                </a:solidFill>
                <a:latin typeface="Arial Black" pitchFamily="34" charset="0"/>
                <a:cs typeface="Aharoni" pitchFamily="2" charset="-79"/>
              </a:rPr>
              <a:t>«ЖИВОТНЫЙ И РАСТИТЕЛЬНЫЙ МИР ПРИРОДНЫХ ЗОН РОССИИ»</a:t>
            </a:r>
            <a:r>
              <a:rPr lang="ru-RU" sz="4000" dirty="0" smtClean="0">
                <a:solidFill>
                  <a:srgbClr val="33CC33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33CC33"/>
                </a:solidFill>
                <a:latin typeface="Arial Black" pitchFamily="34" charset="0"/>
                <a:cs typeface="Aharoni" pitchFamily="2" charset="-79"/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5680" y="458112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ПРЕЗЕНТАЦИЯ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для учащихся 8 класса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92344" y="5301208"/>
            <a:ext cx="2999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Учитель географии 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Привольской</a:t>
            </a:r>
            <a:r>
              <a:rPr lang="ru-RU" dirty="0" smtClean="0">
                <a:solidFill>
                  <a:srgbClr val="00B050"/>
                </a:solidFill>
              </a:rPr>
              <a:t> СШ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Вихрук</a:t>
            </a:r>
            <a:r>
              <a:rPr lang="ru-RU" dirty="0" smtClean="0">
                <a:solidFill>
                  <a:srgbClr val="00B050"/>
                </a:solidFill>
              </a:rPr>
              <a:t> В.В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0" y="260649"/>
            <a:ext cx="772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Какие факторы влияют на разнообразие растительного и животного  мира России?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6625" name="Picture 1" descr="C:\Users\Пользователь\Downloads\17.jpg"/>
          <p:cNvPicPr>
            <a:picLocks noChangeAspect="1" noChangeArrowheads="1"/>
          </p:cNvPicPr>
          <p:nvPr/>
        </p:nvPicPr>
        <p:blipFill>
          <a:blip r:embed="rId2" cstate="print"/>
          <a:srcRect r="11413" b="31100"/>
          <a:stretch>
            <a:fillRect/>
          </a:stretch>
        </p:blipFill>
        <p:spPr bwMode="auto">
          <a:xfrm>
            <a:off x="1487488" y="1484784"/>
            <a:ext cx="8100392" cy="482453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4365104"/>
            <a:ext cx="1597717" cy="2217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66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bigslide.ru/images/41/40104/960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331" y="4941168"/>
            <a:ext cx="1225669" cy="1700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oddoo.ru/wp-content/uploads/2016/06/%D0%B1%D0%B0%D0%B9%D0%BA%D0%B0%D0%BB-%D0%B2%D0%B5%D1%81%D0%BD%D0%B0-Baikal-spring-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06" y="0"/>
            <a:ext cx="12211806" cy="690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5600" y="26064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Природные зоны России отличаются не только климатом. Различия имеются и в растительном, и в животном мире. Каждая природная зона характеризуется уникальными представителями флоры и фауны.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Упражнение на релаксацию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namonitore.ru/uploads/catalog/nature/neglubokaya_rechonka_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aznogolosoe-bezmyatejnoe-nejnoe-penie-pti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352584" y="5917278"/>
            <a:ext cx="432049" cy="696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67408" y="-727109"/>
            <a:ext cx="91450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Географический диктант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Главное в живой природе -….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Богаче видовой состав -….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растений богаче видовой состав -….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животного мира преобладают -….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Искусственно привнесенные в флору и фауну -…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разнообразие флоры и фауны влияют -….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Закономерности в размещении видов растений и животных -…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ownloads\phpAdyyu7_didakticheskij-priyom-sinkvejn_html_26c66c9e74bb6f3c.jpg"/>
          <p:cNvPicPr>
            <a:picLocks noChangeAspect="1" noChangeArrowheads="1"/>
          </p:cNvPicPr>
          <p:nvPr/>
        </p:nvPicPr>
        <p:blipFill>
          <a:blip r:embed="rId2" cstate="print"/>
          <a:srcRect t="6951" b="15350"/>
          <a:stretch>
            <a:fillRect/>
          </a:stretch>
        </p:blipFill>
        <p:spPr bwMode="auto">
          <a:xfrm>
            <a:off x="1523999" y="476672"/>
            <a:ext cx="9885405" cy="576064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51384" y="921830"/>
            <a:ext cx="102971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1Тайга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2Хвойная. зеленая, необъятная.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3Растет,окружает, дарит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4Щедрая,красивая дальневосточная тайга.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5Берегите!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ользователь\Downloads\16979770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980728"/>
            <a:ext cx="7128073" cy="52857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78912"/>
            <a:ext cx="7608168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Чтобы беречь Землю, природу, надо её полюбить, чтобы полюбить, надо узнать, узнав – невозможно не полюбить.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ользователь\Desktop\ФОТО семья\фото печать\IMG_20190505_140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613" y="188640"/>
            <a:ext cx="4659387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ФОТО семья\0-02-05-d6afcb3c9d9e71077b462b5bd0a8097744bbc52c2a2e028b7f9e77122426ba07_c0c77da3a74fdc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2348880"/>
            <a:ext cx="3384376" cy="420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P5190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4" y="3789040"/>
            <a:ext cx="3429000" cy="253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040216" y="5238476"/>
            <a:ext cx="3744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любите и берегите природу!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55840" y="991700"/>
            <a:ext cx="6624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 ЗАДАНИЕ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«Визитную карточку природной зоны своей местности».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Пользователь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2132856"/>
            <a:ext cx="3431172" cy="35398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871864" y="2708920"/>
            <a:ext cx="6408712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chemeClr val="accent3"/>
                </a:solidFill>
                <a:latin typeface="Astra" pitchFamily="2" charset="0"/>
              </a:rPr>
              <a:t>Молодцы!</a:t>
            </a:r>
            <a:endParaRPr lang="ru-RU" sz="9600" b="1" dirty="0">
              <a:solidFill>
                <a:schemeClr val="accent3"/>
              </a:solidFill>
              <a:latin typeface="Astra" pitchFamily="2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528838" y="6140784"/>
            <a:ext cx="632602" cy="378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6" t="2995" r="9608" b="4907"/>
          <a:stretch/>
        </p:blipFill>
        <p:spPr>
          <a:xfrm>
            <a:off x="263352" y="188640"/>
            <a:ext cx="5277646" cy="4994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63" y="0"/>
            <a:ext cx="2379337" cy="1429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26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1464" y="548680"/>
            <a:ext cx="4608512" cy="62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Широкие, привольные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Родимые края...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Берёзка белоствольная.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Любимица моя,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Стоит, как свечка, белая,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Глядит она вокруг: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Ей рожь кивает спелая,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Ей кланяется луг.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Кругом так славно, солнечно,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Куда ни поглядишь,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Над озером тихонечко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Колышется камыш.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Плывут протокой узкою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Утята чередой.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Люби природу русскую,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Храни, читатель мой!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764704"/>
            <a:ext cx="4201890" cy="544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519936" cy="93610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/>
                </a:solidFill>
                <a:latin typeface="Astra" pitchFamily="2" charset="0"/>
              </a:rPr>
              <a:t> </a:t>
            </a:r>
            <a:endParaRPr lang="ru-RU" sz="5400" b="1" dirty="0">
              <a:solidFill>
                <a:schemeClr val="accent3"/>
              </a:solidFill>
              <a:latin typeface="Astr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22376"/>
            <a:ext cx="1219200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1688">
                <a:srgbClr val="FFC000"/>
              </a:gs>
              <a:gs pos="24000">
                <a:schemeClr val="accent6">
                  <a:lumMod val="40000"/>
                  <a:lumOff val="60000"/>
                </a:schemeClr>
              </a:gs>
              <a:gs pos="34305">
                <a:schemeClr val="accent6"/>
              </a:gs>
              <a:gs pos="45000">
                <a:schemeClr val="accent6">
                  <a:lumMod val="40000"/>
                  <a:lumOff val="60000"/>
                </a:schemeClr>
              </a:gs>
              <a:gs pos="54025">
                <a:srgbClr val="FFC000"/>
              </a:gs>
              <a:gs pos="70000">
                <a:schemeClr val="accent6">
                  <a:lumMod val="60000"/>
                  <a:lumOff val="40000"/>
                </a:schemeClr>
              </a:gs>
              <a:gs pos="8395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softEdge rad="0"/>
          </a:effectLst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7408" y="1412776"/>
            <a:ext cx="1087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987550"/>
            <a:ext cx="120006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b="1" dirty="0" smtClean="0"/>
              <a:t>Верхний плодовитый слой земли</a:t>
            </a:r>
            <a:endParaRPr lang="ru-RU" sz="2000" b="1" dirty="0"/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Совокупность неровностей земной поверхности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Совокупность </a:t>
            </a:r>
            <a:r>
              <a:rPr lang="ru-RU" sz="2000" b="1" dirty="0" err="1" smtClean="0">
                <a:solidFill>
                  <a:srgbClr val="0070C0"/>
                </a:solidFill>
              </a:rPr>
              <a:t>погод,повторяющих</a:t>
            </a:r>
            <a:r>
              <a:rPr lang="ru-RU" sz="2000" b="1" dirty="0" smtClean="0">
                <a:solidFill>
                  <a:srgbClr val="0070C0"/>
                </a:solidFill>
              </a:rPr>
              <a:t> в данной местности из года в год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Линия, соединяющая точки с одинаковыми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 </a:t>
            </a:r>
            <a:endParaRPr lang="ru-RU" sz="20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Полюс холода России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Кратковременный подъём уровня воды в реке из-за обильных осадков 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Самые плодородные почвы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Самое глубокое озеро России 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Самая высокая вершина России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Самая полноводная река России 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. </a:t>
            </a:r>
            <a:r>
              <a:rPr lang="ru-RU" sz="2000" b="1" dirty="0" smtClean="0">
                <a:solidFill>
                  <a:srgbClr val="00B050"/>
                </a:solidFill>
              </a:rPr>
              <a:t>Самый большой остров России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768" y="2250298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ПОЧВА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968" y="2527485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Рельеф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2264" y="2825032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 Климат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3149797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 Изотерма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3892" y="3461229"/>
            <a:ext cx="212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Оймякон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0296" y="3707450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Паводок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4071596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Чернозем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5042" y="4355604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Байкал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0096" y="4639612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Эльбрус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1003" y="4979845"/>
            <a:ext cx="33923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Енисей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7152" y="5249981"/>
            <a:ext cx="2197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Сахалин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11528838" y="6140784"/>
            <a:ext cx="632602" cy="378422"/>
          </a:xfrm>
          <a:prstGeom prst="rect">
            <a:avLst/>
          </a:prstGeom>
        </p:spPr>
      </p:pic>
      <p:sp>
        <p:nvSpPr>
          <p:cNvPr id="18" name="Блок-схема: перфолента 17"/>
          <p:cNvSpPr/>
          <p:nvPr/>
        </p:nvSpPr>
        <p:spPr>
          <a:xfrm>
            <a:off x="5646025" y="6296519"/>
            <a:ext cx="1091293" cy="47667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ответ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63" y="0"/>
            <a:ext cx="2379337" cy="1429506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7408" y="1155240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вспомним определения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67608" y="0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Самый главный багаж в жизни  - это ЗНАНИЯ!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519936" cy="93610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/>
                </a:solidFill>
                <a:latin typeface="Astra" pitchFamily="2" charset="0"/>
              </a:rPr>
              <a:t> </a:t>
            </a:r>
            <a:endParaRPr lang="ru-RU" sz="5400" b="1" dirty="0">
              <a:solidFill>
                <a:schemeClr val="accent3"/>
              </a:solidFill>
              <a:latin typeface="Astr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495612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664" y="357301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5800" y="3861048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5880" y="448831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5727" y="4288264"/>
            <a:ext cx="3548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60296" y="55841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528838" y="6140784"/>
            <a:ext cx="632602" cy="37842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83432" y="889361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Откуда начинается Россия?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Курил, с Камчатки, с Командор?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чём грустят глаза её степные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камышами всех её озёр?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начинается с пристрастья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труду, терпенью, к правде, к доброте.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в чём её звезда. Она прекрасна!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горит и светит в темноте.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Отсюда все дела её большие,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 неповторимая судьба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если ты причастен к ней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не с гор берёт начало, а с тебя!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216" y="188640"/>
            <a:ext cx="376808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517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64" y="0"/>
            <a:ext cx="3347864" cy="279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88" y="0"/>
            <a:ext cx="4159672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2996952"/>
            <a:ext cx="4464496" cy="347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903" y="4149080"/>
            <a:ext cx="4004097" cy="239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http://s1.fotokto.ru/photo/full/201/20152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260648"/>
            <a:ext cx="2771799" cy="249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rasfokus.ru/images/photos/medium/3c8c37b8585ab67ccecab51453a60c5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3645024"/>
            <a:ext cx="288032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312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177" y="4149080"/>
            <a:ext cx="2987823" cy="249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818" r="18745"/>
          <a:stretch>
            <a:fillRect/>
          </a:stretch>
        </p:blipFill>
        <p:spPr bwMode="auto">
          <a:xfrm>
            <a:off x="0" y="3140968"/>
            <a:ext cx="472784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030" y="0"/>
            <a:ext cx="332397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4" y="2204864"/>
            <a:ext cx="2430640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72" y="4149080"/>
            <a:ext cx="3995938" cy="228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894" b="11905"/>
          <a:stretch>
            <a:fillRect/>
          </a:stretch>
        </p:blipFill>
        <p:spPr bwMode="auto">
          <a:xfrm>
            <a:off x="2783632" y="404664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4" y="1412776"/>
            <a:ext cx="3207994" cy="256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648" y="1412777"/>
            <a:ext cx="9264352" cy="21602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28575">
                  <a:solidFill>
                    <a:schemeClr val="bg1"/>
                  </a:solidFill>
                </a:ln>
                <a:solidFill>
                  <a:srgbClr val="78A200"/>
                </a:solidFill>
                <a:latin typeface="Astra" pitchFamily="2" charset="0"/>
              </a:rPr>
              <a:t> </a:t>
            </a:r>
            <a:br>
              <a:rPr lang="ru-RU" sz="8000" b="1" dirty="0" smtClean="0">
                <a:ln w="28575">
                  <a:solidFill>
                    <a:schemeClr val="bg1"/>
                  </a:solidFill>
                </a:ln>
                <a:solidFill>
                  <a:srgbClr val="78A200"/>
                </a:solidFill>
                <a:latin typeface="Astra" pitchFamily="2" charset="0"/>
              </a:rPr>
            </a:br>
            <a:r>
              <a:rPr lang="ru-RU" sz="8000" dirty="0" smtClean="0">
                <a:ln w="28575">
                  <a:solidFill>
                    <a:schemeClr val="bg1"/>
                  </a:solidFill>
                </a:ln>
                <a:solidFill>
                  <a:srgbClr val="78A200"/>
                </a:solidFill>
                <a:latin typeface="Astra" pitchFamily="2" charset="0"/>
              </a:rPr>
              <a:t/>
            </a:r>
            <a:br>
              <a:rPr lang="ru-RU" sz="8000" dirty="0" smtClean="0">
                <a:ln w="28575">
                  <a:solidFill>
                    <a:schemeClr val="bg1"/>
                  </a:solidFill>
                </a:ln>
                <a:solidFill>
                  <a:srgbClr val="78A200"/>
                </a:solidFill>
                <a:latin typeface="Astra" pitchFamily="2" charset="0"/>
              </a:rPr>
            </a:br>
            <a:endParaRPr lang="ru-RU" sz="8000" b="1" dirty="0">
              <a:ln w="28575">
                <a:solidFill>
                  <a:schemeClr val="bg1"/>
                </a:solidFill>
              </a:ln>
              <a:solidFill>
                <a:srgbClr val="78A200"/>
              </a:solidFill>
              <a:latin typeface="Astr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1774" y="105273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3"/>
                </a:solidFill>
                <a:latin typeface="+mn-lt"/>
              </a:rPr>
              <a:t> </a:t>
            </a:r>
            <a:endParaRPr lang="ru-RU" sz="1200" b="1" i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0652" y="6269650"/>
            <a:ext cx="437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Elzevir" panose="020B0603050302020204" pitchFamily="34" charset="0"/>
              </a:rPr>
              <a:t> </a:t>
            </a:r>
            <a:endParaRPr lang="ru-RU" sz="1400" dirty="0">
              <a:latin typeface="Elzevir" panose="020B0603050302020204" pitchFamily="34" charset="0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528838" y="6140784"/>
            <a:ext cx="632602" cy="378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349700"/>
            <a:ext cx="2304256" cy="3197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72264" y="234888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«Любить Родину,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значит знать её»   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9536" y="908720"/>
            <a:ext cx="7207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ТЕМА УРОКА:</a:t>
            </a:r>
          </a:p>
          <a:p>
            <a:r>
              <a:rPr lang="ru-RU" sz="4400" dirty="0" smtClean="0">
                <a:solidFill>
                  <a:srgbClr val="0000FF"/>
                </a:solidFill>
                <a:latin typeface="Arial Black" pitchFamily="34" charset="0"/>
              </a:rPr>
              <a:t> «Растительный и животный мир России»</a:t>
            </a: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392" y="476672"/>
            <a:ext cx="852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Цель нашего урока</a:t>
            </a:r>
            <a:r>
              <a:rPr lang="ru-RU" sz="2400" b="1" dirty="0" smtClean="0">
                <a:solidFill>
                  <a:srgbClr val="0000FF"/>
                </a:solidFill>
              </a:rPr>
              <a:t>: сформировать представление о растительном и животном мире России, выявить закономерности его распространения по территории страны и определить как климатические условия влияют на растительный и животный мир России</a:t>
            </a:r>
            <a:r>
              <a:rPr lang="ru-RU" sz="2400" b="1" i="1" dirty="0" smtClean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57" t="5407" r="12001" b="11037"/>
          <a:stretch/>
        </p:blipFill>
        <p:spPr>
          <a:xfrm>
            <a:off x="8760296" y="764704"/>
            <a:ext cx="3744416" cy="42240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2492896"/>
            <a:ext cx="5400600" cy="359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35960" y="263691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>
                <a:solidFill>
                  <a:srgbClr val="0000FF"/>
                </a:solidFill>
              </a:rPr>
              <a:t>                      </a:t>
            </a:r>
            <a:r>
              <a:rPr lang="ru-RU" b="1" dirty="0" smtClean="0">
                <a:solidFill>
                  <a:srgbClr val="0000FF"/>
                </a:solidFill>
              </a:rPr>
              <a:t>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Указать краткую характеристику природных зон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Изучить разнообразие животного и растительного мира природных зон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Любить и ценить природные богатства нашей страны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5137"/>
            <a:ext cx="12192000" cy="936105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stra" pitchFamily="2" charset="0"/>
              </a:rPr>
              <a:t>План урока</a:t>
            </a:r>
            <a:endParaRPr lang="ru-RU" sz="5400" dirty="0">
              <a:ln w="28575">
                <a:solidFill>
                  <a:schemeClr val="bg1"/>
                </a:solidFill>
              </a:ln>
              <a:solidFill>
                <a:schemeClr val="accent3"/>
              </a:solidFill>
              <a:latin typeface="Astra" pitchFamily="2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959696" y="50181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675534" y="444192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731097" y="44847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959696" y="25035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675534" y="192732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4943872" y="1700808"/>
            <a:ext cx="5457813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Выявить закономерности размещения</a:t>
            </a:r>
          </a:p>
          <a:p>
            <a:pPr lvl="0" eaLnBrk="0" hangingPunct="0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природных зон России</a:t>
            </a:r>
          </a:p>
          <a:p>
            <a:pPr eaLnBrk="0" hangingPunct="0"/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731097" y="19701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959696" y="334179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675534" y="2765528"/>
            <a:ext cx="479425" cy="520700"/>
          </a:xfrm>
          <a:prstGeom prst="rect">
            <a:avLst/>
          </a:prstGeom>
          <a:gradFill rotWithShape="1">
            <a:gsLst>
              <a:gs pos="21902">
                <a:srgbClr val="645C50"/>
              </a:gs>
              <a:gs pos="76655">
                <a:srgbClr val="423D35"/>
              </a:gs>
              <a:gs pos="46700">
                <a:srgbClr val="554E44"/>
              </a:gs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731097" y="28083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961284" y="4178404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675534" y="360372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731097" y="36465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959696" y="587861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3675534" y="530235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731097" y="534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5026497" y="2636913"/>
            <a:ext cx="66861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Выявить причины разнообразия </a:t>
            </a:r>
          </a:p>
          <a:p>
            <a:pPr lvl="0" eaLnBrk="0" hangingPunct="0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растительного и животного мира России</a:t>
            </a:r>
          </a:p>
          <a:p>
            <a:pPr eaLnBrk="0" hangingPunct="0"/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5026496" y="3716440"/>
            <a:ext cx="521008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Роль растений и животных в природе </a:t>
            </a:r>
          </a:p>
          <a:p>
            <a:pPr eaLnBrk="0" hangingPunct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5026496" y="4293097"/>
            <a:ext cx="469070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Определить значение охраны </a:t>
            </a:r>
          </a:p>
          <a:p>
            <a:pPr lvl="0" eaLnBrk="0" hangingPunct="0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растительного  и животного мира </a:t>
            </a:r>
          </a:p>
          <a:p>
            <a:pPr eaLnBrk="0" hangingPunct="0"/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5026496" y="5408715"/>
            <a:ext cx="3430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Флора и фауна своего края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6" t="2995" r="9608" b="4907"/>
          <a:stretch/>
        </p:blipFill>
        <p:spPr>
          <a:xfrm>
            <a:off x="100316" y="620688"/>
            <a:ext cx="3387276" cy="494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ec1478d473574f99a70b4c2793af5d4ab2"/>
</p:tagLst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433</Words>
  <Application>Microsoft Office PowerPoint</Application>
  <PresentationFormat>Произвольный</PresentationFormat>
  <Paragraphs>129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</vt:lpstr>
      <vt:lpstr> </vt:lpstr>
      <vt:lpstr>Слайд 5</vt:lpstr>
      <vt:lpstr>Слайд 6</vt:lpstr>
      <vt:lpstr>   </vt:lpstr>
      <vt:lpstr>Слайд 8</vt:lpstr>
      <vt:lpstr>План урока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subject>Занимательная география</dc:subject>
  <dc:creator>КЕВ</dc:creator>
  <cp:lastModifiedBy>Пользователь</cp:lastModifiedBy>
  <cp:revision>46</cp:revision>
  <dcterms:created xsi:type="dcterms:W3CDTF">2018-02-25T09:09:03Z</dcterms:created>
  <dcterms:modified xsi:type="dcterms:W3CDTF">2024-03-03T15:54:36Z</dcterms:modified>
</cp:coreProperties>
</file>