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72" r:id="rId4"/>
    <p:sldId id="274" r:id="rId5"/>
    <p:sldId id="273" r:id="rId6"/>
    <p:sldId id="279" r:id="rId7"/>
    <p:sldId id="283" r:id="rId8"/>
    <p:sldId id="276" r:id="rId9"/>
    <p:sldId id="284" r:id="rId10"/>
    <p:sldId id="278" r:id="rId11"/>
    <p:sldId id="277" r:id="rId12"/>
    <p:sldId id="280" r:id="rId13"/>
    <p:sldId id="275" r:id="rId14"/>
    <p:sldId id="281" r:id="rId15"/>
    <p:sldId id="282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52B91"/>
    <a:srgbClr val="BD0364"/>
    <a:srgbClr val="009242"/>
    <a:srgbClr val="D6A300"/>
    <a:srgbClr val="FFD85B"/>
    <a:srgbClr val="F9D087"/>
    <a:srgbClr val="EA8B00"/>
    <a:srgbClr val="E2005B"/>
    <a:srgbClr val="FF0066"/>
    <a:srgbClr val="5C03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82" d="100"/>
          <a:sy n="82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7ED2D-6BAE-4147-94F2-AEDD4EA975D7}" type="datetimeFigureOut">
              <a:rPr lang="ru-RU" smtClean="0"/>
              <a:pPr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AEF6-2748-4E43-BFE1-7D6F12C49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921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03.11.2022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04" y="764704"/>
            <a:ext cx="9144000" cy="1224136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Муниципальное бюджетное дошкольное образовательное учреждение "Детский сад компенсирующего вида №34" городского округа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Кинешма</a:t>
            </a:r>
            <a:b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</a:br>
            <a:endParaRPr lang="uk-UA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970" y="1628800"/>
            <a:ext cx="9096026" cy="29322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n/>
                <a:solidFill>
                  <a:srgbClr val="FF6D09"/>
                </a:solidFill>
              </a:rPr>
              <a:t>«</a:t>
            </a:r>
            <a:r>
              <a:rPr lang="ru-RU" sz="3200" b="1" dirty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коммуникативных способностей </a:t>
            </a: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3200" b="1" dirty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дошкольного возраста </a:t>
            </a: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задержкой психического развития </a:t>
            </a:r>
            <a:br>
              <a:rPr lang="ru-RU" sz="3200" b="1" dirty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</a:t>
            </a:r>
            <a:r>
              <a:rPr lang="ru-RU" sz="3200" b="1" dirty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песочной </a:t>
            </a:r>
            <a:r>
              <a:rPr lang="ru-RU" sz="3200" b="1" dirty="0" smtClean="0">
                <a:solidFill>
                  <a:srgbClr val="FF6D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арт-терапии»</a:t>
            </a:r>
            <a:endParaRPr lang="ru-RU" sz="3200" b="1" dirty="0">
              <a:solidFill>
                <a:srgbClr val="FF6D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b="1" dirty="0">
              <a:ln/>
              <a:solidFill>
                <a:srgbClr val="FF6D0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507" y="3429000"/>
            <a:ext cx="8568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pPr algn="r"/>
            <a:endParaRPr lang="ru-RU" sz="2800" dirty="0" smtClean="0"/>
          </a:p>
          <a:p>
            <a:pPr algn="r"/>
            <a:r>
              <a:rPr lang="ru-RU" sz="2800" dirty="0" smtClean="0"/>
              <a:t>учитель-дефектолог </a:t>
            </a:r>
            <a:br>
              <a:rPr lang="ru-RU" sz="2800" dirty="0" smtClean="0"/>
            </a:br>
            <a:r>
              <a:rPr lang="ru-RU" sz="2800" dirty="0" smtClean="0"/>
              <a:t>Гасанова Ольга Сергеевна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121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есочная арт-терапия помогает научить ребёнка </a:t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выражать своё эмоциональное состояние и понимать эмоциональное состояние других людей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53384">
            <a:off x="4646176" y="1932348"/>
            <a:ext cx="4381842" cy="28419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4756087" y="4465628"/>
            <a:ext cx="3591945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Создание настроения </a:t>
            </a:r>
            <a:r>
              <a:rPr lang="ru-RU" b="1" dirty="0" smtClean="0">
                <a:solidFill>
                  <a:srgbClr val="C00000"/>
                </a:solidFill>
              </a:rPr>
              <a:t>«Я обижен»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9608" y="4931735"/>
            <a:ext cx="3168352" cy="17562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2605591" y="6136383"/>
            <a:ext cx="3167277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«Зверь, на которого я похож»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0124">
            <a:off x="195605" y="2387615"/>
            <a:ext cx="4481851" cy="28171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 rot="169884">
            <a:off x="635299" y="4976456"/>
            <a:ext cx="3540128" cy="646331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Преображение «Гадкого утёнка»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в прекрасного лебедя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16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20" y="305813"/>
            <a:ext cx="884116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Посредством песочной арт-терапии у детей развивается зрительный контроль, мышление, восприятие, увеличивается объём внимания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5395">
            <a:off x="376923" y="2091968"/>
            <a:ext cx="5342234" cy="39232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0271">
            <a:off x="5784022" y="2571794"/>
            <a:ext cx="2920384" cy="20921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157" y="4755994"/>
            <a:ext cx="2566114" cy="19005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2508865" y="5856630"/>
            <a:ext cx="3452292" cy="646331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BD0364"/>
                </a:solidFill>
              </a:rPr>
              <a:t>Рисование по лексической теме </a:t>
            </a:r>
            <a:r>
              <a:rPr lang="ru-RU" b="1" dirty="0" smtClean="0">
                <a:solidFill>
                  <a:srgbClr val="BD0364"/>
                </a:solidFill>
              </a:rPr>
              <a:t/>
            </a:r>
            <a:br>
              <a:rPr lang="ru-RU" b="1" dirty="0" smtClean="0">
                <a:solidFill>
                  <a:srgbClr val="BD0364"/>
                </a:solidFill>
              </a:rPr>
            </a:br>
            <a:r>
              <a:rPr lang="ru-RU" b="1" dirty="0" smtClean="0">
                <a:solidFill>
                  <a:srgbClr val="BD0364"/>
                </a:solidFill>
              </a:rPr>
              <a:t>                      «Птицы»</a:t>
            </a:r>
            <a:endParaRPr lang="ru-RU" b="1" dirty="0">
              <a:solidFill>
                <a:srgbClr val="BD0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87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643" y="1408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Одновременное рисование двумя руками способствует развитию межполушарных связей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66234">
            <a:off x="6297687" y="4603096"/>
            <a:ext cx="2747797" cy="20608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957" y="1571547"/>
            <a:ext cx="5354085" cy="38566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5283">
            <a:off x="322117" y="4677294"/>
            <a:ext cx="2729332" cy="1912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61" y="2325110"/>
            <a:ext cx="1470129" cy="1540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99800">
                        <a14:foregroundMark x1="38600" y1="46947" x2="46200" y2="44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4423" flipH="1">
            <a:off x="7384803" y="2619536"/>
            <a:ext cx="1627398" cy="1760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609" y="4898453"/>
            <a:ext cx="2523668" cy="184134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9111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Песочная арт-терапия </a:t>
            </a:r>
            <a:r>
              <a:rPr lang="ru-RU" sz="33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3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3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снимает </a:t>
            </a:r>
            <a:r>
              <a:rPr lang="ru-RU" sz="33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эмоциональное </a:t>
            </a:r>
            <a:r>
              <a:rPr lang="ru-RU" sz="33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напряжение, успокаивает, позволяет стать </a:t>
            </a:r>
            <a:r>
              <a:rPr lang="ru-RU" sz="33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увереннее в </a:t>
            </a:r>
            <a:r>
              <a:rPr lang="ru-RU" sz="33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себе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7551" flipH="1">
            <a:off x="7422776" y="1973600"/>
            <a:ext cx="1536171" cy="11521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4890">
            <a:off x="260942" y="2106402"/>
            <a:ext cx="5741227" cy="27898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4167">
            <a:off x="5895061" y="2203990"/>
            <a:ext cx="1633346" cy="12250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915">
            <a:off x="4427306" y="4102944"/>
            <a:ext cx="4431991" cy="2630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6102" flipH="1">
            <a:off x="7120266" y="3093516"/>
            <a:ext cx="1430933" cy="1073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4169">
            <a:off x="1318678" y="4966207"/>
            <a:ext cx="2668151" cy="17043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92040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Спасибо за внимание!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7298">
            <a:off x="3452648" y="2793798"/>
            <a:ext cx="4836368" cy="30402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0510">
            <a:off x="459657" y="1182067"/>
            <a:ext cx="4077639" cy="42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15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D09"/>
                </a:solidFill>
              </a:rPr>
              <a:t>Столы для песочной арт-терапии </a:t>
            </a:r>
            <a:r>
              <a:rPr lang="ru-RU" dirty="0" smtClean="0">
                <a:solidFill>
                  <a:srgbClr val="FF6D09"/>
                </a:solidFill>
              </a:rPr>
              <a:t/>
            </a:r>
            <a:br>
              <a:rPr lang="ru-RU" dirty="0" smtClean="0">
                <a:solidFill>
                  <a:srgbClr val="FF6D09"/>
                </a:solidFill>
              </a:rPr>
            </a:br>
            <a:r>
              <a:rPr lang="ru-RU" dirty="0" smtClean="0">
                <a:solidFill>
                  <a:srgbClr val="FF6D09"/>
                </a:solidFill>
              </a:rPr>
              <a:t>с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ц</a:t>
            </a:r>
            <a:r>
              <a:rPr lang="ru-RU" dirty="0" smtClean="0">
                <a:solidFill>
                  <a:srgbClr val="BD0364"/>
                </a:solidFill>
              </a:rPr>
              <a:t>в</a:t>
            </a:r>
            <a:r>
              <a:rPr lang="ru-RU" dirty="0" smtClean="0">
                <a:solidFill>
                  <a:srgbClr val="FFC000"/>
                </a:solidFill>
              </a:rPr>
              <a:t>е</a:t>
            </a:r>
            <a:r>
              <a:rPr lang="ru-RU" dirty="0" smtClean="0">
                <a:solidFill>
                  <a:srgbClr val="00B050"/>
                </a:solidFill>
              </a:rPr>
              <a:t>т</a:t>
            </a:r>
            <a:r>
              <a:rPr lang="ru-RU" dirty="0" smtClean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0070C0"/>
                </a:solidFill>
              </a:rPr>
              <a:t>в</a:t>
            </a:r>
            <a:r>
              <a:rPr lang="ru-RU" dirty="0" smtClean="0">
                <a:solidFill>
                  <a:srgbClr val="FF6D09"/>
                </a:solidFill>
              </a:rPr>
              <a:t>о</a:t>
            </a:r>
            <a:r>
              <a:rPr lang="ru-RU" dirty="0" smtClean="0">
                <a:solidFill>
                  <a:srgbClr val="92D050"/>
                </a:solidFill>
              </a:rPr>
              <a:t>й</a:t>
            </a:r>
            <a:r>
              <a:rPr lang="ru-RU" dirty="0" smtClean="0">
                <a:solidFill>
                  <a:srgbClr val="FF6D09"/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7030A0"/>
                </a:solidFill>
              </a:rPr>
              <a:t>с</a:t>
            </a:r>
            <a:r>
              <a:rPr lang="ru-RU" dirty="0" smtClean="0">
                <a:solidFill>
                  <a:srgbClr val="92D050"/>
                </a:solidFill>
              </a:rPr>
              <a:t>в</a:t>
            </a:r>
            <a:r>
              <a:rPr lang="ru-RU" dirty="0" smtClean="0">
                <a:solidFill>
                  <a:srgbClr val="FFFF00"/>
                </a:solidFill>
              </a:rPr>
              <a:t>е</a:t>
            </a:r>
            <a:r>
              <a:rPr lang="ru-RU" dirty="0" smtClean="0">
                <a:solidFill>
                  <a:srgbClr val="FF6D09"/>
                </a:solidFill>
              </a:rPr>
              <a:t>т</a:t>
            </a:r>
            <a:r>
              <a:rPr lang="ru-RU" dirty="0" smtClean="0">
                <a:solidFill>
                  <a:schemeClr val="accent4"/>
                </a:solidFill>
              </a:rPr>
              <a:t>к</a:t>
            </a:r>
            <a:r>
              <a:rPr lang="ru-RU" dirty="0" smtClean="0">
                <a:solidFill>
                  <a:srgbClr val="C00000"/>
                </a:solidFill>
              </a:rPr>
              <a:t>о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705" y="1916278"/>
            <a:ext cx="4571429" cy="3942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11" y="1196752"/>
            <a:ext cx="5030649" cy="1768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5107">
            <a:off x="5144134" y="1834767"/>
            <a:ext cx="2607220" cy="195541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2222">
            <a:off x="5994477" y="3389626"/>
            <a:ext cx="3007769" cy="225582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2535">
            <a:off x="3730887" y="4650584"/>
            <a:ext cx="2817013" cy="207682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154073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0704"/>
            <a:ext cx="7581528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Этапы коррекционно-развивающей работы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использованием песочной арт-терапии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389556">
            <a:off x="1178461" y="1160180"/>
            <a:ext cx="628063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BD0364"/>
                </a:solidFill>
                <a:latin typeface="+mj-lt"/>
                <a:ea typeface="Calibri" panose="020F0502020204030204" pitchFamily="34" charset="0"/>
              </a:rPr>
              <a:t>1. Демонстрация песочного мира.</a:t>
            </a:r>
            <a:r>
              <a:rPr lang="ru-RU" sz="2800" dirty="0" smtClean="0">
                <a:latin typeface="+mj-lt"/>
                <a:ea typeface="Calibri" panose="020F0502020204030204" pitchFamily="34" charset="0"/>
              </a:rPr>
              <a:t> </a:t>
            </a:r>
          </a:p>
          <a:p>
            <a:r>
              <a:rPr lang="ru-RU" sz="2800" dirty="0">
                <a:solidFill>
                  <a:srgbClr val="FFC000"/>
                </a:solidFill>
                <a:latin typeface="+mj-lt"/>
              </a:rPr>
              <a:t>2. Напоминание правил </a:t>
            </a:r>
            <a:r>
              <a:rPr lang="ru-RU" sz="2800" dirty="0" smtClean="0">
                <a:solidFill>
                  <a:srgbClr val="FFC000"/>
                </a:solidFill>
                <a:latin typeface="+mj-lt"/>
              </a:rPr>
              <a:t>игры </a:t>
            </a:r>
            <a:r>
              <a:rPr lang="ru-RU" sz="2800" dirty="0">
                <a:solidFill>
                  <a:srgbClr val="FFC000"/>
                </a:solidFill>
                <a:latin typeface="+mj-lt"/>
              </a:rPr>
              <a:t>с </a:t>
            </a:r>
            <a:r>
              <a:rPr lang="ru-RU" sz="2800" dirty="0" smtClean="0">
                <a:solidFill>
                  <a:srgbClr val="FFC000"/>
                </a:solidFill>
                <a:latin typeface="+mj-lt"/>
              </a:rPr>
              <a:t>песком, </a:t>
            </a:r>
            <a:br>
              <a:rPr lang="ru-RU" sz="2800" dirty="0" smtClean="0">
                <a:solidFill>
                  <a:srgbClr val="FFC000"/>
                </a:solidFill>
                <a:latin typeface="+mj-lt"/>
              </a:rPr>
            </a:br>
            <a:r>
              <a:rPr lang="ru-RU" sz="2800" dirty="0" smtClean="0">
                <a:solidFill>
                  <a:srgbClr val="FFC000"/>
                </a:solidFill>
                <a:latin typeface="+mj-lt"/>
              </a:rPr>
              <a:t>                    ритуал вхождения. </a:t>
            </a:r>
          </a:p>
          <a:p>
            <a:r>
              <a:rPr lang="ru-RU" sz="2800" dirty="0">
                <a:solidFill>
                  <a:srgbClr val="00B050"/>
                </a:solidFill>
                <a:latin typeface="+mj-lt"/>
              </a:rPr>
              <a:t>3. Основное содержание занятия. </a:t>
            </a:r>
          </a:p>
          <a:p>
            <a:r>
              <a:rPr lang="ru-RU" sz="2800" dirty="0">
                <a:solidFill>
                  <a:srgbClr val="0070C0"/>
                </a:solidFill>
                <a:latin typeface="+mj-lt"/>
              </a:rPr>
              <a:t>4. 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Рефлексия,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ритуал выхода.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4863" y="3410039"/>
            <a:ext cx="5328592" cy="34441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54337">
            <a:off x="359624" y="4261394"/>
            <a:ext cx="4024076" cy="2188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26498">
            <a:off x="182799" y="3269085"/>
            <a:ext cx="4072858" cy="2290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4113" y="6407617"/>
            <a:ext cx="4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6342812"/>
            <a:ext cx="3877728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Коллективная работа </a:t>
            </a:r>
            <a:r>
              <a:rPr lang="ru-RU" b="1" dirty="0" smtClean="0">
                <a:solidFill>
                  <a:srgbClr val="002060"/>
                </a:solidFill>
              </a:rPr>
              <a:t>«Весна в лесу»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46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2554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5C0393"/>
                </a:solidFill>
              </a:rPr>
              <a:t>Занятия с использованием </a:t>
            </a:r>
            <a:br>
              <a:rPr lang="ru-RU" sz="3200" dirty="0" smtClean="0">
                <a:solidFill>
                  <a:srgbClr val="5C0393"/>
                </a:solidFill>
              </a:rPr>
            </a:br>
            <a:r>
              <a:rPr lang="ru-RU" sz="3200" dirty="0" smtClean="0">
                <a:solidFill>
                  <a:srgbClr val="5C0393"/>
                </a:solidFill>
              </a:rPr>
              <a:t>песочной арт-терапии проходят </a:t>
            </a:r>
            <a:br>
              <a:rPr lang="ru-RU" sz="3200" dirty="0" smtClean="0">
                <a:solidFill>
                  <a:srgbClr val="5C0393"/>
                </a:solidFill>
              </a:rPr>
            </a:br>
            <a:r>
              <a:rPr lang="ru-RU" sz="3200" dirty="0" smtClean="0">
                <a:solidFill>
                  <a:srgbClr val="5C0393"/>
                </a:solidFill>
              </a:rPr>
              <a:t>в подгрупповой и индивидуальной форме</a:t>
            </a:r>
            <a:endParaRPr lang="ru-RU" sz="3200" dirty="0">
              <a:solidFill>
                <a:srgbClr val="5C039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2366">
            <a:off x="342112" y="1855167"/>
            <a:ext cx="2232796" cy="3504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4888" y="4607758"/>
            <a:ext cx="2577589" cy="19674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 rot="393870">
            <a:off x="246126" y="5860597"/>
            <a:ext cx="2752420" cy="646331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   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Рисование на тему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«Дом, в котором я живу»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0614">
            <a:off x="4741041" y="4728442"/>
            <a:ext cx="2078413" cy="17260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8876">
            <a:off x="6581599" y="4033774"/>
            <a:ext cx="2464538" cy="19138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6278211" y="5712711"/>
            <a:ext cx="2716797" cy="923330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242"/>
                </a:solidFill>
              </a:rPr>
              <a:t>Индивидуальное занятие </a:t>
            </a:r>
            <a:br>
              <a:rPr lang="ru-RU" dirty="0" smtClean="0">
                <a:solidFill>
                  <a:srgbClr val="009242"/>
                </a:solidFill>
              </a:rPr>
            </a:br>
            <a:r>
              <a:rPr lang="ru-RU" dirty="0" smtClean="0">
                <a:solidFill>
                  <a:srgbClr val="009242"/>
                </a:solidFill>
              </a:rPr>
              <a:t>                 по ФЭМП</a:t>
            </a:r>
            <a:br>
              <a:rPr lang="ru-RU" dirty="0" smtClean="0">
                <a:solidFill>
                  <a:srgbClr val="009242"/>
                </a:solidFill>
              </a:rPr>
            </a:br>
            <a:r>
              <a:rPr lang="ru-RU" dirty="0" smtClean="0">
                <a:solidFill>
                  <a:srgbClr val="009242"/>
                </a:solidFill>
              </a:rPr>
              <a:t>     </a:t>
            </a:r>
            <a:r>
              <a:rPr lang="ru-RU" b="1" dirty="0" smtClean="0">
                <a:solidFill>
                  <a:srgbClr val="009242"/>
                </a:solidFill>
              </a:rPr>
              <a:t>«Овощи на грядке»</a:t>
            </a:r>
            <a:endParaRPr lang="ru-RU" b="1" dirty="0">
              <a:solidFill>
                <a:srgbClr val="00924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7456">
            <a:off x="3469904" y="1767059"/>
            <a:ext cx="2204189" cy="2895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278">
            <a:off x="5779263" y="1648676"/>
            <a:ext cx="3099645" cy="19327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 rot="404672">
            <a:off x="5625742" y="3457053"/>
            <a:ext cx="3237730" cy="646331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Подгрупповое занятие  по ПДД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b="1" dirty="0" smtClean="0">
                <a:solidFill>
                  <a:srgbClr val="FF0000"/>
                </a:solidFill>
              </a:rPr>
              <a:t>«Миша потерялся»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2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52B91"/>
                </a:solidFill>
              </a:rPr>
              <a:t>Песочная арт-терапия способствует развитию коммуникативных навыков</a:t>
            </a:r>
            <a:endParaRPr lang="ru-RU" dirty="0">
              <a:solidFill>
                <a:srgbClr val="652B9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2948">
            <a:off x="227827" y="1648156"/>
            <a:ext cx="5167287" cy="33017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9315">
            <a:off x="4130824" y="3782215"/>
            <a:ext cx="4764021" cy="2835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823928"/>
            <a:ext cx="2163905" cy="1864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2960">
            <a:off x="6167154" y="1995746"/>
            <a:ext cx="2466703" cy="1480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319032">
            <a:off x="5176445" y="1644190"/>
            <a:ext cx="1875530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«На стройке»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319032">
            <a:off x="3326136" y="6163885"/>
            <a:ext cx="1339597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«Колобок»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38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652B91"/>
                </a:solidFill>
              </a:rPr>
              <a:t>Система игр с песком позволяет научить детей устанавливать вербальные и невербальные контакты</a:t>
            </a:r>
            <a:endParaRPr lang="ru-RU" sz="3200" dirty="0">
              <a:solidFill>
                <a:srgbClr val="652B9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4634">
            <a:off x="397865" y="1574086"/>
            <a:ext cx="2594714" cy="49417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 rot="21319032">
            <a:off x="403742" y="6075275"/>
            <a:ext cx="1337674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«Теремок»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3531" y="1821042"/>
            <a:ext cx="3419872" cy="24655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972109" y="4194910"/>
            <a:ext cx="3115401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«Добрый доктор Айболит»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9121">
            <a:off x="6431556" y="1818741"/>
            <a:ext cx="2463760" cy="3968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 rot="465331">
            <a:off x="6260770" y="5331737"/>
            <a:ext cx="2637645" cy="369332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«Львёнок и его друзья»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9586">
            <a:off x="4607586" y="5381724"/>
            <a:ext cx="1256555" cy="11394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4045" flipH="1">
            <a:off x="3539240" y="4946693"/>
            <a:ext cx="1304655" cy="11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06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E2005B"/>
                </a:solidFill>
                <a:latin typeface="Comic Sans MS" panose="030F0702030302020204" pitchFamily="66" charset="0"/>
              </a:rPr>
              <a:t>Использование атрибутов </a:t>
            </a:r>
            <a:br>
              <a:rPr lang="ru-RU" sz="3600" dirty="0" smtClean="0">
                <a:solidFill>
                  <a:srgbClr val="E2005B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E2005B"/>
                </a:solidFill>
                <a:latin typeface="Comic Sans MS" panose="030F0702030302020204" pitchFamily="66" charset="0"/>
              </a:rPr>
              <a:t>расширяет простор для творчества</a:t>
            </a:r>
            <a:endParaRPr lang="ru-RU" sz="3600" dirty="0">
              <a:solidFill>
                <a:srgbClr val="E2005B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0815" y="1328077"/>
            <a:ext cx="1961548" cy="1308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9312">
            <a:off x="6341220" y="2580627"/>
            <a:ext cx="2303865" cy="1240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6418">
            <a:off x="3871599" y="4077072"/>
            <a:ext cx="5000046" cy="24297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483768" y="6043721"/>
            <a:ext cx="4320480" cy="646331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52B91"/>
                </a:solidFill>
              </a:rPr>
              <a:t>    Коллективная работа по стихотворению</a:t>
            </a:r>
            <a:r>
              <a:rPr lang="ru-RU" b="1" dirty="0" smtClean="0">
                <a:solidFill>
                  <a:srgbClr val="652B91"/>
                </a:solidFill>
              </a:rPr>
              <a:t/>
            </a:r>
            <a:br>
              <a:rPr lang="ru-RU" b="1" dirty="0" smtClean="0">
                <a:solidFill>
                  <a:srgbClr val="652B91"/>
                </a:solidFill>
              </a:rPr>
            </a:br>
            <a:r>
              <a:rPr lang="ru-RU" b="1" dirty="0" smtClean="0">
                <a:solidFill>
                  <a:srgbClr val="652B91"/>
                </a:solidFill>
              </a:rPr>
              <a:t>          «Дом, который построил Джек»</a:t>
            </a:r>
            <a:endParaRPr lang="ru-RU" b="1" dirty="0">
              <a:solidFill>
                <a:srgbClr val="652B9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0946">
            <a:off x="516340" y="1610662"/>
            <a:ext cx="5547684" cy="26958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9799">
            <a:off x="-424508" y="4508819"/>
            <a:ext cx="3999395" cy="23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922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Опытно-исследовательская деятельность помогает детям познать свойства песка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557439"/>
            <a:ext cx="4032448" cy="30243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5859">
            <a:off x="6419188" y="3367749"/>
            <a:ext cx="2432529" cy="32433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5609">
            <a:off x="232381" y="2007901"/>
            <a:ext cx="3037202" cy="36446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619672" y="5373216"/>
            <a:ext cx="4968551" cy="1200329"/>
          </a:xfrm>
          <a:prstGeom prst="rect">
            <a:avLst/>
          </a:prstGeom>
          <a:solidFill>
            <a:srgbClr val="FFD85B"/>
          </a:solidFill>
          <a:ln>
            <a:solidFill>
              <a:srgbClr val="D6A3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52B91"/>
                </a:solidFill>
              </a:rPr>
              <a:t>   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Оживить и разнообразить игры помогают всевозможные подручные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средства. </a:t>
            </a:r>
          </a:p>
          <a:p>
            <a:pPr algn="ctr"/>
            <a:r>
              <a:rPr lang="ru-RU" dirty="0" smtClean="0">
                <a:solidFill>
                  <a:srgbClr val="652B91"/>
                </a:solidFill>
              </a:rPr>
              <a:t>Дети пересыпают песок с помощью мельниц, воронок, ситечек, трубочек</a:t>
            </a:r>
            <a:r>
              <a:rPr lang="ru-RU" b="1" dirty="0">
                <a:solidFill>
                  <a:srgbClr val="652B91"/>
                </a:solidFill>
              </a:rPr>
              <a:t>.</a:t>
            </a:r>
            <a:endParaRPr lang="ru-RU" dirty="0" smtClean="0">
              <a:solidFill>
                <a:srgbClr val="652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28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091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есок благотворно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воздействует 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тактильные ощущения и стимулирует нервные окончания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6875">
            <a:off x="321408" y="1369789"/>
            <a:ext cx="2718717" cy="34482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88829">
            <a:off x="3016243" y="1520882"/>
            <a:ext cx="2729647" cy="36440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7276">
            <a:off x="5666118" y="1386460"/>
            <a:ext cx="3165283" cy="23739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2107">
            <a:off x="5201730" y="4263969"/>
            <a:ext cx="3579346" cy="23054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6309">
            <a:off x="1370264" y="4704013"/>
            <a:ext cx="2693879" cy="19888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9426083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208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Специальное оформление</vt:lpstr>
      <vt:lpstr>Муниципальное бюджетное дошкольное образовательное учреждение "Детский сад компенсирующего вида №34" городского округа Кинешма  </vt:lpstr>
      <vt:lpstr>Столы для песочной арт-терапии  с цветовой подсветкой</vt:lpstr>
      <vt:lpstr>Этапы коррекционно-развивающей работы с использованием песочной арт-терапии </vt:lpstr>
      <vt:lpstr>Занятия с использованием  песочной арт-терапии проходят  в подгрупповой и индивидуальной форме</vt:lpstr>
      <vt:lpstr>Песочная арт-терапия способствует развитию коммуникативных навыков</vt:lpstr>
      <vt:lpstr>Система игр с песком позволяет научить детей устанавливать вербальные и невербальные контакты</vt:lpstr>
      <vt:lpstr>Использование атрибутов  расширяет простор для творчества</vt:lpstr>
      <vt:lpstr>Опытно-исследовательская деятельность помогает детям познать свойства песка</vt:lpstr>
      <vt:lpstr>Песок благотворно воздействует  на тактильные ощущения и стимулирует нервные окончания</vt:lpstr>
      <vt:lpstr>Песочная арт-терапия помогает научить ребёнка  выражать своё эмоциональное состояние и понимать эмоциональное состояние других людей</vt:lpstr>
      <vt:lpstr>Посредством песочной арт-терапии у детей развивается зрительный контроль, мышление, восприятие, увеличивается объём внимания</vt:lpstr>
      <vt:lpstr>Одновременное рисование двумя руками способствует развитию межполушарных связей</vt:lpstr>
      <vt:lpstr>Песочная арт-терапия  снимает эмоциональное напряжение, успокаивает, позволяет стать увереннее в себе. 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Admin</cp:lastModifiedBy>
  <cp:revision>215</cp:revision>
  <dcterms:created xsi:type="dcterms:W3CDTF">2009-01-08T12:15:48Z</dcterms:created>
  <dcterms:modified xsi:type="dcterms:W3CDTF">2022-11-03T11:40:04Z</dcterms:modified>
</cp:coreProperties>
</file>