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9" r:id="rId11"/>
    <p:sldId id="270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374404-16D3-4E7F-B1A2-E9AC895BA3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F513EF0-7D28-446E-8F80-14225A73D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3684BC4-ECA5-4949-8970-A94732D60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A266-AB5B-4A85-98F3-558B8234BBF3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DAA0095-CA7E-47F2-B605-8C6CA634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D4A00E6-4C2B-4954-8806-DE2EE1898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566E-D68C-4952-8952-DAB0FE5F920B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8693E7C-D715-45A7-A2E7-BE206D76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29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ABE84F-E743-4FD6-B650-0422D0900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60C55DD-345C-4B92-870E-E99A801B8F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17E110E-B1DA-4854-AC79-4B5856153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A266-AB5B-4A85-98F3-558B8234BBF3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FF5FEFC-6690-433D-A78B-CD2434E8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94D3997-7C6C-4C48-930B-991B84693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566E-D68C-4952-8952-DAB0FE5F92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054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899CAC4-80E9-452F-82A2-E4F5F3F58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DE4D7C9-98A8-4B14-94BC-393181EF5A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ED2F7E4-CF88-4016-B4B3-829DE0578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A266-AB5B-4A85-98F3-558B8234BBF3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77C98F-CA7E-4134-9701-F437F709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9FA819-89E9-4A74-A1BC-17991E8F4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566E-D68C-4952-8952-DAB0FE5F92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7916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C4BFFE1-E872-4391-BA84-714548758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14851B2-66E3-4786-9D5F-D855E97F6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BD770B9-3E0E-432E-A626-1A0E4F0C3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A266-AB5B-4A85-98F3-558B8234BBF3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2A2045F-614C-4C38-992A-FF50D5A9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284E75F-621D-4D1C-9129-33C448DAF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566E-D68C-4952-8952-DAB0FE5F92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741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82E07D-3611-4016-9CE1-3ED325A33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92ED7CC-16DB-45B2-9633-AAC49D580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2A17418-DD4C-42EC-B0A8-5E1E58BB3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A266-AB5B-4A85-98F3-558B8234BBF3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D97622D-421B-4320-BADA-806D596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BC0836E-C8E6-48B8-A994-55A911C7F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566E-D68C-4952-8952-DAB0FE5F92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2113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6271AE-B34D-4FF7-85BB-507B91D67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47FBBD8-9515-491A-95DE-3B7996A063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CA221FB-98CE-473B-A94B-22F6B3EFE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5A42615-888D-4554-B482-3A9B72510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A266-AB5B-4A85-98F3-558B8234BBF3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793EE4A-3906-43F9-83F4-43982D5CD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161DAAC-E27D-45C5-8FAF-C217BE6F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566E-D68C-4952-8952-DAB0FE5F92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8179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F73746-D173-45BF-BA1E-160550D39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7DE0DF3-535F-4FBB-A93D-A2B4D579B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563EDC2-F822-4040-8017-A2A4B1DD6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00A758F-4568-4F91-840A-8B182D4EC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99B099A6-9C11-492F-9DDD-04805B3A47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A46A7DF-9805-4EAA-BB9B-1BDA58691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A266-AB5B-4A85-98F3-558B8234BBF3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977A09C0-9CEC-4EFF-AC84-BDF0C3C5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0ABC0298-0533-4295-AB91-DD99665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566E-D68C-4952-8952-DAB0FE5F92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7486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1BA869-80E9-4B74-9FE6-F4CE73483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17DB19E-B167-4B4B-A2CE-304CCBF0B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A266-AB5B-4A85-98F3-558B8234BBF3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BBA854F-A74C-4421-99E2-771303CC4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CC776E5-5708-4EDF-AE35-4E5FA926E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566E-D68C-4952-8952-DAB0FE5F92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729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1F24BE30-676C-40E3-90A5-4BBB1706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A266-AB5B-4A85-98F3-558B8234BBF3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FE2C93B-EAE0-4C5E-9CD0-763930CF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D247DBD-04F8-4D34-A883-E2DEA9317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566E-D68C-4952-8952-DAB0FE5F92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3587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CFFF74-EA66-4FF6-A80D-689738C9C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5B5C80B-A14C-4C2D-B7EB-A01ECC7B8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3E828F6-1FE0-4EDE-8EBC-295E53CC5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3DF3F12-F980-4782-9120-2BA36A1B9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A266-AB5B-4A85-98F3-558B8234BBF3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2BBB72E-7C20-4337-974D-0A3FBD3A6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D89070F-FFAF-4874-A96A-F39423551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566E-D68C-4952-8952-DAB0FE5F92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0517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88D322-E04C-4FD2-8452-AA1E3AFFB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2F8E757-C158-44EA-9909-88A3BD164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D6C4BCB-3473-4FD3-96E1-E04F10BDB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0E8A8A8-5B8B-43A4-979C-9630C02D8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A266-AB5B-4A85-98F3-558B8234BBF3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FB7A014-0ECA-43EF-BBCF-27FC913E2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72FF14C-9923-4799-9705-C3605C9A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566E-D68C-4952-8952-DAB0FE5F92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8270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2BE3D-382C-4825-9ADC-7B886DC3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7F100A0-D59D-43D3-9D28-D50225555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36FDBEB-32D0-4F7F-AC34-7AAA77C52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9A266-AB5B-4A85-98F3-558B8234BBF3}" type="datetimeFigureOut">
              <a:rPr lang="ru-RU" smtClean="0"/>
              <a:t>20.11.2023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863CE89-B746-4B6A-9EB3-97981A5BA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5870E53-1169-4CBE-B250-02992F0FA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E566E-D68C-4952-8952-DAB0FE5F920B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C81A5D3-E49B-4354-9298-D9FD5888CD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8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5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010837-4E60-4227-A580-2A195AA72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0043" y="1728207"/>
            <a:ext cx="8100204" cy="23876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80808"/>
                </a:solidFill>
              </a:rPr>
              <a:t>Пластилинотерапия как </a:t>
            </a:r>
            <a:r>
              <a:rPr lang="ru-RU" sz="3600" b="1" dirty="0">
                <a:solidFill>
                  <a:srgbClr val="212529"/>
                </a:solidFill>
              </a:rPr>
              <a:t>инновационная логопедическая технология в работе с детьми с ТНР</a:t>
            </a:r>
            <a:endParaRPr lang="ru-RU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502A0C4-338C-446F-8D64-779C015C3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3239" y="4014574"/>
            <a:ext cx="5805577" cy="1655762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>
                <a:solidFill>
                  <a:srgbClr val="080808"/>
                </a:solidFill>
              </a:rPr>
              <a:t>Подготовил</a:t>
            </a:r>
            <a:r>
              <a:rPr lang="ru-RU" sz="2000" dirty="0">
                <a:solidFill>
                  <a:srgbClr val="080808"/>
                </a:solidFill>
              </a:rPr>
              <a:t>и</a:t>
            </a:r>
            <a:r>
              <a:rPr lang="en-US" sz="2000" dirty="0">
                <a:solidFill>
                  <a:srgbClr val="080808"/>
                </a:solidFill>
              </a:rPr>
              <a:t> </a:t>
            </a:r>
            <a:r>
              <a:rPr lang="en-US" sz="2000" dirty="0" err="1">
                <a:solidFill>
                  <a:srgbClr val="080808"/>
                </a:solidFill>
              </a:rPr>
              <a:t>студен</a:t>
            </a:r>
            <a:r>
              <a:rPr lang="ru-RU" sz="2000" dirty="0">
                <a:solidFill>
                  <a:srgbClr val="080808"/>
                </a:solidFill>
              </a:rPr>
              <a:t>ты КГУ им. К.Э. Циолковского 4 курса очной формы обучения </a:t>
            </a:r>
            <a:r>
              <a:rPr lang="en-US" sz="2000" dirty="0">
                <a:solidFill>
                  <a:srgbClr val="080808"/>
                </a:solidFill>
              </a:rPr>
              <a:t>группы </a:t>
            </a:r>
            <a:r>
              <a:rPr lang="ru-RU" sz="2000" dirty="0">
                <a:solidFill>
                  <a:srgbClr val="080808"/>
                </a:solidFill>
              </a:rPr>
              <a:t>Б</a:t>
            </a:r>
            <a:r>
              <a:rPr lang="en-US" sz="2000" dirty="0">
                <a:solidFill>
                  <a:srgbClr val="080808"/>
                </a:solidFill>
              </a:rPr>
              <a:t>-СДО-</a:t>
            </a:r>
            <a:r>
              <a:rPr lang="ru-RU" sz="2000" dirty="0">
                <a:solidFill>
                  <a:srgbClr val="080808"/>
                </a:solidFill>
              </a:rPr>
              <a:t>4</a:t>
            </a:r>
            <a:r>
              <a:rPr lang="en-US" sz="2000" dirty="0">
                <a:solidFill>
                  <a:srgbClr val="080808"/>
                </a:solidFill>
              </a:rPr>
              <a:t>1 Рудикова Светлана Юрьевна</a:t>
            </a:r>
            <a:r>
              <a:rPr lang="ru-RU" sz="2000" dirty="0">
                <a:solidFill>
                  <a:srgbClr val="080808"/>
                </a:solidFill>
              </a:rPr>
              <a:t> и Юламанова Виктория Геннадьевна</a:t>
            </a:r>
          </a:p>
          <a:p>
            <a:r>
              <a:rPr lang="ru-RU" sz="2000" dirty="0">
                <a:solidFill>
                  <a:srgbClr val="080808"/>
                </a:solidFill>
              </a:rPr>
              <a:t>Научный руководитель:</a:t>
            </a:r>
          </a:p>
          <a:p>
            <a:r>
              <a:rPr lang="ru-RU" sz="2000" dirty="0">
                <a:solidFill>
                  <a:srgbClr val="080808"/>
                </a:solidFill>
              </a:rPr>
              <a:t> канд. пед. наук, доцент Чиркова Наталья Ивановна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1DCDA68-DDFD-F8BE-F9B5-30CAAD86EDF8}"/>
              </a:ext>
            </a:extLst>
          </p:cNvPr>
          <p:cNvSpPr txBox="1"/>
          <p:nvPr/>
        </p:nvSpPr>
        <p:spPr>
          <a:xfrm>
            <a:off x="3784481" y="5538353"/>
            <a:ext cx="2563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г. Калуга</a:t>
            </a:r>
          </a:p>
        </p:txBody>
      </p:sp>
    </p:spTree>
    <p:extLst>
      <p:ext uri="{BB962C8B-B14F-4D97-AF65-F5344CB8AC3E}">
        <p14:creationId xmlns:p14="http://schemas.microsoft.com/office/powerpoint/2010/main" val="97197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5887" y="388991"/>
            <a:ext cx="8646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Упражнение: «Вспомни слова»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200" dirty="0"/>
          </a:p>
        </p:txBody>
      </p:sp>
      <p:pic>
        <p:nvPicPr>
          <p:cNvPr id="3076" name="Picture 4" descr="https://sun9-71.userapi.com/impg/yC4BXaCEbKN8L3ubH_28iDEpe6538hfqihdvkA/M_sTNEX6OSQ.jpg?size=1620x2160&amp;quality=95&amp;sign=dcf9a244c38f57635bb5a2cee96d839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84071" y="1061739"/>
            <a:ext cx="3123405" cy="3933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209" y="1466857"/>
            <a:ext cx="3419109" cy="4524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elaxedModerately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8229" y="1794294"/>
            <a:ext cx="3459192" cy="4339087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pic>
        <p:nvPicPr>
          <p:cNvPr id="1028" name="Picture 4" descr="https://natalia-tkachenko.ru/wp-content/uploads/1/c/2/1c2d78aa4d0fdf3fac3418e5a6a9cd1b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76" r="84069" b="32988"/>
          <a:stretch/>
        </p:blipFill>
        <p:spPr bwMode="auto">
          <a:xfrm>
            <a:off x="10412204" y="4590264"/>
            <a:ext cx="941012" cy="1108790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natalia-tkachenko.ru/wp-content/uploads/1/c/2/1c2d78aa4d0fdf3fac3418e5a6a9cd1b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69" r="42133" b="67703"/>
          <a:stretch/>
        </p:blipFill>
        <p:spPr bwMode="auto">
          <a:xfrm>
            <a:off x="508296" y="4313207"/>
            <a:ext cx="909325" cy="1301986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32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7454" y="363443"/>
            <a:ext cx="79474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Упражнение «Подбери слово»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200" dirty="0"/>
          </a:p>
        </p:txBody>
      </p:sp>
      <p:pic>
        <p:nvPicPr>
          <p:cNvPr id="4100" name="Picture 4" descr="https://sun9-1.userapi.com/impg/ZUtxj4FIUok_5DYY8usX8EBzOaBf5GRwB_jJ5w/D9XvLk0tPTk.jpg?size=1620x2160&amp;quality=95&amp;sign=4ceafa1812e32d8b86d4604f117e708b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0"/>
          <a:stretch/>
        </p:blipFill>
        <p:spPr bwMode="auto">
          <a:xfrm>
            <a:off x="7567246" y="1253018"/>
            <a:ext cx="4242316" cy="4950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8DB40DE5-202C-21D8-285E-DEBACD2B1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4" y="948218"/>
            <a:ext cx="3149673" cy="2099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="" xmlns:a16="http://schemas.microsoft.com/office/drawing/2014/main" id="{C3F35B9E-8D60-77AB-C8B4-C1DA41129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237" y="1253018"/>
            <a:ext cx="3424687" cy="4950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="" xmlns:a16="http://schemas.microsoft.com/office/drawing/2014/main" id="{C70BB0AA-2064-D6A4-69F8-3C3B1BD87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4" y="3428999"/>
            <a:ext cx="3149673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93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87F053E-9FFD-D02A-C6DE-38963C4DEFAC}"/>
              </a:ext>
            </a:extLst>
          </p:cNvPr>
          <p:cNvSpPr txBox="1"/>
          <p:nvPr/>
        </p:nvSpPr>
        <p:spPr>
          <a:xfrm>
            <a:off x="565596" y="811722"/>
            <a:ext cx="9880993" cy="48320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буквы сегодня были на занятии?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Посмотри внимательно на слепленные буквы и опиши их, как они выглядят, на что похожи, чем отличаются? (для закрепления материала можно подсказать ребенку, что буква С – похожа на полумесяц, а буква З – на изогнутую змею).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 помнишь характеристику звуков, которые эти буквы обозначают?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 звуки отличаются?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469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2FD8D3C-0F78-70F7-B6B9-F68BCE561D17}"/>
              </a:ext>
            </a:extLst>
          </p:cNvPr>
          <p:cNvSpPr txBox="1"/>
          <p:nvPr/>
        </p:nvSpPr>
        <p:spPr>
          <a:xfrm>
            <a:off x="625132" y="594841"/>
            <a:ext cx="503379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первых этапах занятий опорой для зрительного образа правильного артикуляционного уклада является осязание предмета и формирование кинестетических ощущений. Для полноценного ознакомления с языком дети сами изготавливают </a:t>
            </a:r>
            <a:r>
              <a:rPr lang="ru-RU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аппликаторные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слепки из пластилина.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C64654A6-F27E-395A-36DC-9054CFADB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711" y="390525"/>
            <a:ext cx="4572000" cy="3038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="" xmlns:a16="http://schemas.microsoft.com/office/drawing/2014/main" id="{3DF3466E-3B56-8BAD-B509-07E2562F1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711" y="3650713"/>
            <a:ext cx="4572000" cy="3038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43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6A5D577-4F68-7975-95C8-B415C4EDA26F}"/>
              </a:ext>
            </a:extLst>
          </p:cNvPr>
          <p:cNvSpPr txBox="1"/>
          <p:nvPr/>
        </p:nvSpPr>
        <p:spPr>
          <a:xfrm>
            <a:off x="836126" y="2134034"/>
            <a:ext cx="55019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ластилинотерапия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способствует развитию моторики, координации движений, гибкости и точности выполнения действий, стимулируется развитие внимания, воображения, фантазии.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4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9F223AC-953B-023D-C13F-0B6C848E8D72}"/>
              </a:ext>
            </a:extLst>
          </p:cNvPr>
          <p:cNvSpPr txBox="1"/>
          <p:nvPr/>
        </p:nvSpPr>
        <p:spPr>
          <a:xfrm>
            <a:off x="-51900" y="1610814"/>
            <a:ext cx="638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Вывод</a:t>
            </a:r>
            <a:endParaRPr lang="ru-RU" b="1" dirty="0"/>
          </a:p>
        </p:txBody>
      </p:sp>
      <p:pic>
        <p:nvPicPr>
          <p:cNvPr id="11266" name="Picture 2" descr="https://karman.ru/upload/iblock/fbd/afyhymohs2ac6fwkc6v34zzpzg3urzfq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7" b="79733" l="0" r="99067">
                        <a14:foregroundMark x1="59800" y1="41067" x2="59800" y2="41067"/>
                        <a14:foregroundMark x1="59600" y1="35733" x2="57333" y2="46400"/>
                        <a14:foregroundMark x1="46400" y1="50600" x2="50267" y2="57667"/>
                        <a14:foregroundMark x1="3867" y1="46267" x2="5000" y2="76333"/>
                        <a14:foregroundMark x1="4667" y1="78600" x2="62067" y2="77467"/>
                        <a14:foregroundMark x1="3067" y1="78133" x2="3067" y2="78133"/>
                        <a14:foregroundMark x1="1800" y1="52533" x2="2267" y2="56400"/>
                        <a14:foregroundMark x1="1000" y1="78267" x2="1000" y2="78267"/>
                        <a14:foregroundMark x1="45933" y1="63667" x2="51067" y2="69267"/>
                        <a14:foregroundMark x1="38333" y1="72800" x2="43000" y2="75867"/>
                        <a14:foregroundMark x1="59933" y1="78000" x2="96333" y2="79733"/>
                        <a14:foregroundMark x1="4000" y1="44000" x2="4000" y2="44000"/>
                        <a14:foregroundMark x1="5667" y1="43667" x2="5667" y2="43667"/>
                        <a14:foregroundMark x1="7733" y1="58133" x2="7733" y2="58133"/>
                        <a14:foregroundMark x1="18667" y1="76200" x2="18667" y2="76200"/>
                        <a14:foregroundMark x1="16467" y1="76867" x2="16467" y2="76867"/>
                        <a14:foregroundMark x1="17400" y1="76067" x2="17400" y2="76067"/>
                        <a14:foregroundMark x1="95533" y1="78000" x2="95533" y2="78000"/>
                        <a14:foregroundMark x1="94267" y1="78133" x2="94267" y2="78133"/>
                        <a14:backgroundMark x1="7400" y1="14800" x2="7400" y2="14800"/>
                        <a14:backgroundMark x1="20800" y1="33533" x2="20800" y2="33533"/>
                        <a14:backgroundMark x1="21733" y1="38800" x2="21600" y2="24667"/>
                        <a14:backgroundMark x1="72200" y1="16733" x2="74933" y2="44600"/>
                        <a14:backgroundMark x1="17533" y1="65867" x2="20600" y2="54267"/>
                        <a14:backgroundMark x1="14000" y1="67667" x2="14000" y2="67667"/>
                        <a14:backgroundMark x1="16600" y1="71067" x2="16600" y2="71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62" b="18393"/>
          <a:stretch/>
        </p:blipFill>
        <p:spPr bwMode="auto">
          <a:xfrm rot="161508" flipH="1">
            <a:off x="4891569" y="1495996"/>
            <a:ext cx="5907206" cy="555462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647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487148" y="285159"/>
            <a:ext cx="8867955" cy="235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ru-RU" sz="2000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Пластилинотерапия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вид художественной терапии, при котором используется пластилин (или глина) для выражения своих эмоций, чувств и внутренних переживаний через создание скульптур и фигур.  Этот вид терапии может быть использован для облегчения процесса самовыражения ребенка и общения детей друг с другом и педагогом.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www.dilgem.com.tr/wp-content/uploads/2021/06/dilgem-d-1614479250-dil_ve_konusma_terapistleri_dikkat_eksikligi_ve_hiperaktivite_bozuklugu_dehb_icin_neler_yapabilir_161447925071d90cf42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4198" y1="94050" x2="84198" y2="94050"/>
                        <a14:foregroundMark x1="83491" y1="97254" x2="83491" y2="97254"/>
                        <a14:foregroundMark x1="88915" y1="98398" x2="88915" y2="98398"/>
                        <a14:foregroundMark x1="96226" y1="88101" x2="96226" y2="88101"/>
                        <a14:foregroundMark x1="96698" y1="92906" x2="96698" y2="92906"/>
                        <a14:foregroundMark x1="96698" y1="96339" x2="96698" y2="96339"/>
                        <a14:foregroundMark x1="96698" y1="96110" x2="96698" y2="96110"/>
                        <a14:foregroundMark x1="96698" y1="94737" x2="96698" y2="94737"/>
                        <a14:foregroundMark x1="96344" y1="90847" x2="96344" y2="90847"/>
                        <a14:foregroundMark x1="96462" y1="98398" x2="96462" y2="98398"/>
                        <a14:backgroundMark x1="68632" y1="55378" x2="68632" y2="55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97" y="2059126"/>
            <a:ext cx="9070266" cy="467418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145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4672" y="944463"/>
            <a:ext cx="89800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400" b="1" u="sng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Тяжелые нарушения речи (ТНР)</a:t>
            </a:r>
            <a:r>
              <a:rPr lang="ru-RU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расстройства речевого развития, которые характеризуются значительными нарушениями в произношении, грамматике, лексике или связной речи.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https://cppimsrk.ru/uploads/files/zpr/foto_4_zp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1992" y1="77126" x2="41992" y2="77126"/>
                        <a14:foregroundMark x1="40332" y1="79179" x2="57617" y2="70528"/>
                        <a14:foregroundMark x1="27539" y1="98094" x2="87207" y2="91496"/>
                        <a14:foregroundMark x1="23047" y1="98240" x2="15527" y2="97507"/>
                        <a14:foregroundMark x1="11719" y1="96334" x2="12695" y2="98094"/>
                        <a14:foregroundMark x1="11035" y1="98680" x2="14844" y2="98680"/>
                        <a14:foregroundMark x1="11328" y1="97801" x2="11328" y2="97801"/>
                        <a14:foregroundMark x1="64355" y1="99120" x2="64355" y2="99120"/>
                        <a14:backgroundMark x1="11426" y1="42082" x2="11426" y2="42082"/>
                        <a14:backgroundMark x1="11914" y1="33578" x2="11914" y2="56452"/>
                        <a14:backgroundMark x1="5664" y1="65982" x2="19434" y2="52346"/>
                        <a14:backgroundMark x1="12891" y1="49267" x2="28223" y2="40909"/>
                        <a14:backgroundMark x1="3809" y1="74047" x2="3320" y2="77566"/>
                        <a14:backgroundMark x1="77246" y1="47361" x2="99609" y2="48240"/>
                        <a14:backgroundMark x1="5176" y1="78446" x2="4199" y2="88710"/>
                        <a14:backgroundMark x1="5273" y1="96188" x2="13867" y2="98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18" y="2698159"/>
            <a:ext cx="5980981" cy="4230179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52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9788" y="757336"/>
            <a:ext cx="6594396" cy="224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«Телесную форму предмета руки определяют иначе, чем глаза, потому что ладони рук мы можем прикладывать к боковым поверхностям предметов, скрытым от глаз»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7170" name="Picture 2" descr="https://autogear.ru/misc/i/gallery/93323/269545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7710" y1="17750" x2="53028" y2="41250"/>
                        <a14:foregroundMark x1="48301" y1="47000" x2="52290" y2="63750"/>
                        <a14:foregroundMark x1="52585" y1="58625" x2="67947" y2="69125"/>
                        <a14:foregroundMark x1="61004" y1="54375" x2="58050" y2="55875"/>
                        <a14:foregroundMark x1="34712" y1="30250" x2="34712" y2="30250"/>
                        <a14:foregroundMark x1="33826" y1="29625" x2="33826" y2="29625"/>
                        <a14:foregroundMark x1="36632" y1="15500" x2="36632" y2="15500"/>
                        <a14:foregroundMark x1="42541" y1="11375" x2="42541" y2="1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84" y="378668"/>
            <a:ext cx="5162687" cy="610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A25DAAF-BF2E-B174-B490-EA35204E185E}"/>
              </a:ext>
            </a:extLst>
          </p:cNvPr>
          <p:cNvSpPr txBox="1"/>
          <p:nvPr/>
        </p:nvSpPr>
        <p:spPr>
          <a:xfrm>
            <a:off x="4419600" y="3244334"/>
            <a:ext cx="2826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/>
              <a:t>И. М. Сеченов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75417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6944" y="402906"/>
            <a:ext cx="8149086" cy="4984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50000"/>
              </a:lnSpc>
            </a:pP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</a:t>
            </a:r>
          </a:p>
          <a:p>
            <a:pPr>
              <a:lnSpc>
                <a:spcPct val="150000"/>
              </a:lnSpc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>
              <a:lnSpc>
                <a:spcPct val="150000"/>
              </a:lnSpc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lnSpc>
                <a:spcPct val="150000"/>
              </a:lnSpc>
            </a:pP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r">
              <a:lnSpc>
                <a:spcPct val="150000"/>
              </a:lnSpc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Филатова Ю.О., Гончарова Н.Н., Прокопенко Е.В.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>
              <a:lnSpc>
                <a:spcPct val="150000"/>
              </a:lnSpc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8194" name="Picture 2" descr="https://cdn1.ozone.ru/s3/multimedia-0/6478548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487" y="264793"/>
            <a:ext cx="2196262" cy="2630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cdn.img-gorod.ru/nomenclature/28/200/282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05" y="3830873"/>
            <a:ext cx="3147322" cy="2189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ndc.book24.ru/resize/820x1192/iblock/42b/42b59113f8f8dddb371a86eda83c3751/987873be12e3dbd695ca0212459298b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218" y="3530887"/>
            <a:ext cx="2196262" cy="278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9AE8D15-1892-9900-65CD-C74DC81E8132}"/>
              </a:ext>
            </a:extLst>
          </p:cNvPr>
          <p:cNvSpPr txBox="1"/>
          <p:nvPr/>
        </p:nvSpPr>
        <p:spPr>
          <a:xfrm>
            <a:off x="4683135" y="6221045"/>
            <a:ext cx="6096000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Яковлева Н.Н. «Русская изба» </a:t>
            </a:r>
            <a:endParaRPr lang="ru-RU" sz="1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FF6099B-26DC-8319-FC1A-A2D1D0DBE3CE}"/>
              </a:ext>
            </a:extLst>
          </p:cNvPr>
          <p:cNvSpPr txBox="1"/>
          <p:nvPr/>
        </p:nvSpPr>
        <p:spPr>
          <a:xfrm>
            <a:off x="520161" y="6221045"/>
            <a:ext cx="6096000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Атаманова Н.А. «Азбука с ладошками» </a:t>
            </a:r>
          </a:p>
        </p:txBody>
      </p:sp>
    </p:spTree>
    <p:extLst>
      <p:ext uri="{BB962C8B-B14F-4D97-AF65-F5344CB8AC3E}">
        <p14:creationId xmlns:p14="http://schemas.microsoft.com/office/powerpoint/2010/main" val="2614221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9177" y="273034"/>
            <a:ext cx="102481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4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Пластилинотерапия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инновационная технология работы в логопедии, где с помощью лепки или рисования этим материалом детям удается лучше запоминать новые для них звуки при постановке или же дифференцировать уже знакомые звуки в речи и на письме.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22" name="Picture 6" descr="https://celes.club/uploads/posts/2023-03/thumbs/1679448802_celes-club-p-fon-alfavit-krasivo-9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731" y="2743200"/>
            <a:ext cx="7675072" cy="390031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58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715" y="3931110"/>
            <a:ext cx="65618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Использование техники лепки из пластилина позволяет создать яркий образ буквы, стимулировать работу зрительного анализатора.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848" y="266929"/>
            <a:ext cx="3107419" cy="288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0EB54DF-C232-D90D-B7A4-56BAF8AAE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47" y="306215"/>
            <a:ext cx="3806506" cy="2852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8EC048D8-93F5-D17D-E524-1F3F56A4D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161" y="3735238"/>
            <a:ext cx="4452227" cy="2700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52A5C518-3A5E-EBC3-3824-6A57018BD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162" y="306216"/>
            <a:ext cx="4452227" cy="2844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09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EDB4837-17F8-4B2A-862E-6681BEABD6D3}"/>
              </a:ext>
            </a:extLst>
          </p:cNvPr>
          <p:cNvSpPr txBox="1"/>
          <p:nvPr/>
        </p:nvSpPr>
        <p:spPr>
          <a:xfrm>
            <a:off x="2085825" y="570357"/>
            <a:ext cx="8395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Упражнение: «Вспомни звуки»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200" dirty="0"/>
          </a:p>
        </p:txBody>
      </p:sp>
      <p:pic>
        <p:nvPicPr>
          <p:cNvPr id="1026" name="Picture 2" descr="https://sun9-56.userapi.com/impg/j-S9uKUXhWV52SN0jX_67WYfiyXWbjcj7692iA/Gmghv4e1S8g.jpg?size=1620x2160&amp;quality=95&amp;sign=6546f923c98c08a4f4c91540c0d919f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9913" y="808381"/>
            <a:ext cx="3066689" cy="408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78.userapi.com/impg/haI6Izg8QcOuGqNNjR7irPK0klxj49C0yw4WIA/bbppsuOgNz4.jpg?size=1620x2160&amp;quality=95&amp;sign=4d9213a3608c4ad47e59c32503814ce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94179" y="3391415"/>
            <a:ext cx="2978752" cy="3971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62.userapi.com/impg/03RRG95I2oamk89uTHmTqDTAyfHbG5bV7MvouQ/a3nW7YDRPw4.jpg?size=2560x1920&amp;quality=95&amp;sign=d7fe8d175ec3b8ff4a21fe36223ddb2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389" y="1319496"/>
            <a:ext cx="3957764" cy="3066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17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66686" y="527012"/>
            <a:ext cx="85912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Упражнение: «Вспомни буквы»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200" dirty="0"/>
          </a:p>
        </p:txBody>
      </p:sp>
      <p:pic>
        <p:nvPicPr>
          <p:cNvPr id="2050" name="Picture 2" descr="https://sun9-50.userapi.com/impg/nRY8q2KgidWGQnXqOoImLqh92yMcSEuvlM755g/d7gi0DDaMsM.jpg?size=1620x2160&amp;quality=95&amp;sign=14932c6915c51094cdb74d310d756f3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4891" y="1007795"/>
            <a:ext cx="2959180" cy="3945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36.userapi.com/impg/wC7YFjb45Wk3FxaXJBYxudSO48B4o9RpvFVQOw/yU-U36U6t2k.jpg?size=1620x2160&amp;quality=95&amp;sign=636b05331c3575c4e8dedc169ab1499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95277" y="1038996"/>
            <a:ext cx="2933299" cy="3909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34.userapi.com/impg/GeiJ1rb77-MVzpiGJQ4t6Bur7VeA-KCwr0dYTg/zhmO3QVp9yA.jpg?size=1620x2160&amp;quality=95&amp;sign=8cf10b30f6874220e47c46c9d141927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87213" y="3113530"/>
            <a:ext cx="2950240" cy="4090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00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386</Words>
  <Application>Microsoft Office PowerPoint</Application>
  <PresentationFormat>Широкоэкранный</PresentationFormat>
  <Paragraphs>33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Пластилинотерапия как инновационная логопедическая технология в работе с детьми с ТНР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gordo</cp:lastModifiedBy>
  <cp:revision>23</cp:revision>
  <dcterms:created xsi:type="dcterms:W3CDTF">2021-06-25T08:41:51Z</dcterms:created>
  <dcterms:modified xsi:type="dcterms:W3CDTF">2023-11-20T11:37:58Z</dcterms:modified>
</cp:coreProperties>
</file>