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5" r:id="rId17"/>
    <p:sldId id="276" r:id="rId18"/>
    <p:sldId id="277" r:id="rId19"/>
    <p:sldId id="278" r:id="rId20"/>
    <p:sldId id="279" r:id="rId21"/>
    <p:sldId id="280" r:id="rId22"/>
    <p:sldId id="281" r:id="rId23"/>
    <p:sldId id="282" r:id="rId24"/>
    <p:sldId id="283" r:id="rId25"/>
    <p:sldId id="284"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445"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33BBBCF2-D606-45EF-93F1-E1B686BA981E}" type="datetimeFigureOut">
              <a:rPr lang="ru-RU" smtClean="0">
                <a:solidFill>
                  <a:prstClr val="white">
                    <a:alpha val="50000"/>
                  </a:prstClr>
                </a:solidFill>
              </a:rPr>
              <a:pPr/>
              <a:t>15.04.2022</a:t>
            </a:fld>
            <a:endParaRPr lang="ru-RU">
              <a:solidFill>
                <a:prstClr val="white">
                  <a:alpha val="50000"/>
                </a:prstClr>
              </a:solidFill>
            </a:endParaRPr>
          </a:p>
        </p:txBody>
      </p:sp>
      <p:sp>
        <p:nvSpPr>
          <p:cNvPr id="8" name="Slide Number Placeholder 7"/>
          <p:cNvSpPr>
            <a:spLocks noGrp="1"/>
          </p:cNvSpPr>
          <p:nvPr>
            <p:ph type="sldNum" sz="quarter" idx="11"/>
          </p:nvPr>
        </p:nvSpPr>
        <p:spPr/>
        <p:txBody>
          <a:bodyPr/>
          <a:lstStyle/>
          <a:p>
            <a:fld id="{A70B3DDF-FB15-4B9D-80D7-03D4D927E722}" type="slidenum">
              <a:rPr lang="ru-RU" smtClean="0">
                <a:solidFill>
                  <a:prstClr val="white"/>
                </a:solidFill>
              </a:rPr>
              <a:pPr/>
              <a:t>‹#›</a:t>
            </a:fld>
            <a:endParaRPr lang="ru-RU">
              <a:solidFill>
                <a:prstClr val="white"/>
              </a:solidFill>
            </a:endParaRPr>
          </a:p>
        </p:txBody>
      </p:sp>
      <p:sp>
        <p:nvSpPr>
          <p:cNvPr id="9" name="Footer Placeholder 8"/>
          <p:cNvSpPr>
            <a:spLocks noGrp="1"/>
          </p:cNvSpPr>
          <p:nvPr>
            <p:ph type="ftr" sz="quarter" idx="12"/>
          </p:nvPr>
        </p:nvSpPr>
        <p:spPr/>
        <p:txBody>
          <a:bodyPr/>
          <a:lstStyle/>
          <a:p>
            <a:endParaRPr lang="ru-RU">
              <a:solidFill>
                <a:prstClr val="white"/>
              </a:solidFill>
            </a:endParaRPr>
          </a:p>
        </p:txBody>
      </p:sp>
    </p:spTree>
    <p:extLst>
      <p:ext uri="{BB962C8B-B14F-4D97-AF65-F5344CB8AC3E}">
        <p14:creationId xmlns:p14="http://schemas.microsoft.com/office/powerpoint/2010/main" val="1983837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3BBBCF2-D606-45EF-93F1-E1B686BA981E}" type="datetimeFigureOut">
              <a:rPr lang="ru-RU" smtClean="0">
                <a:solidFill>
                  <a:prstClr val="white">
                    <a:alpha val="50000"/>
                  </a:prstClr>
                </a:solidFill>
              </a:rPr>
              <a:pPr/>
              <a:t>15.04.2022</a:t>
            </a:fld>
            <a:endParaRPr lang="ru-RU">
              <a:solidFill>
                <a:prstClr val="white">
                  <a:alpha val="50000"/>
                </a:prstClr>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A70B3DDF-FB15-4B9D-80D7-03D4D927E722}"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445903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3BBBCF2-D606-45EF-93F1-E1B686BA981E}" type="datetimeFigureOut">
              <a:rPr lang="ru-RU" smtClean="0">
                <a:solidFill>
                  <a:prstClr val="white">
                    <a:alpha val="50000"/>
                  </a:prstClr>
                </a:solidFill>
              </a:rPr>
              <a:pPr/>
              <a:t>15.04.2022</a:t>
            </a:fld>
            <a:endParaRPr lang="ru-RU">
              <a:solidFill>
                <a:prstClr val="white">
                  <a:alpha val="50000"/>
                </a:prstClr>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A70B3DDF-FB15-4B9D-80D7-03D4D927E722}"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100554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3BBBCF2-D606-45EF-93F1-E1B686BA981E}" type="datetimeFigureOut">
              <a:rPr lang="ru-RU" smtClean="0">
                <a:solidFill>
                  <a:prstClr val="white">
                    <a:alpha val="50000"/>
                  </a:prstClr>
                </a:solidFill>
              </a:rPr>
              <a:pPr/>
              <a:t>15.04.2022</a:t>
            </a:fld>
            <a:endParaRPr lang="ru-RU">
              <a:solidFill>
                <a:prstClr val="white">
                  <a:alpha val="50000"/>
                </a:prstClr>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A70B3DDF-FB15-4B9D-80D7-03D4D927E722}"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145437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ru-RU" smtClean="0"/>
              <a:t>Образец заголовка</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3BBBCF2-D606-45EF-93F1-E1B686BA981E}" type="datetimeFigureOut">
              <a:rPr lang="ru-RU" smtClean="0">
                <a:solidFill>
                  <a:prstClr val="white">
                    <a:alpha val="50000"/>
                  </a:prstClr>
                </a:solidFill>
              </a:rPr>
              <a:pPr/>
              <a:t>15.04.2022</a:t>
            </a:fld>
            <a:endParaRPr lang="ru-RU">
              <a:solidFill>
                <a:prstClr val="white">
                  <a:alpha val="50000"/>
                </a:prstClr>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A70B3DDF-FB15-4B9D-80D7-03D4D927E722}"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049318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BBBCF2-D606-45EF-93F1-E1B686BA981E}" type="datetimeFigureOut">
              <a:rPr lang="ru-RU" smtClean="0">
                <a:solidFill>
                  <a:prstClr val="white">
                    <a:alpha val="50000"/>
                  </a:prstClr>
                </a:solidFill>
              </a:rPr>
              <a:pPr/>
              <a:t>15.04.2022</a:t>
            </a:fld>
            <a:endParaRPr lang="ru-RU">
              <a:solidFill>
                <a:prstClr val="white">
                  <a:alpha val="50000"/>
                </a:prstClr>
              </a:solidFill>
            </a:endParaRPr>
          </a:p>
        </p:txBody>
      </p:sp>
      <p:sp>
        <p:nvSpPr>
          <p:cNvPr id="6" name="Footer Placeholder 5"/>
          <p:cNvSpPr>
            <a:spLocks noGrp="1"/>
          </p:cNvSpPr>
          <p:nvPr>
            <p:ph type="ftr" sz="quarter" idx="11"/>
          </p:nvPr>
        </p:nvSpPr>
        <p:spPr/>
        <p:txBody>
          <a:bodyPr/>
          <a:lstStyle/>
          <a:p>
            <a:endParaRPr lang="ru-RU">
              <a:solidFill>
                <a:prstClr val="white"/>
              </a:solidFill>
            </a:endParaRPr>
          </a:p>
        </p:txBody>
      </p:sp>
      <p:sp>
        <p:nvSpPr>
          <p:cNvPr id="7" name="Slide Number Placeholder 6"/>
          <p:cNvSpPr>
            <a:spLocks noGrp="1"/>
          </p:cNvSpPr>
          <p:nvPr>
            <p:ph type="sldNum" sz="quarter" idx="12"/>
          </p:nvPr>
        </p:nvSpPr>
        <p:spPr/>
        <p:txBody>
          <a:bodyPr/>
          <a:lstStyle/>
          <a:p>
            <a:fld id="{A70B3DDF-FB15-4B9D-80D7-03D4D927E722}" type="slidenum">
              <a:rPr lang="ru-RU" smtClean="0">
                <a:solidFill>
                  <a:prstClr val="white"/>
                </a:solidFill>
              </a:rPr>
              <a:pPr/>
              <a:t>‹#›</a:t>
            </a:fld>
            <a:endParaRPr lang="ru-RU">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ru-RU" smtClean="0"/>
              <a:t>Образец заголовка</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501356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33BBBCF2-D606-45EF-93F1-E1B686BA981E}" type="datetimeFigureOut">
              <a:rPr lang="ru-RU" smtClean="0">
                <a:solidFill>
                  <a:prstClr val="white">
                    <a:alpha val="50000"/>
                  </a:prstClr>
                </a:solidFill>
              </a:rPr>
              <a:pPr/>
              <a:t>15.04.2022</a:t>
            </a:fld>
            <a:endParaRPr lang="ru-RU">
              <a:solidFill>
                <a:prstClr val="white">
                  <a:alpha val="50000"/>
                </a:prstClr>
              </a:solidFill>
            </a:endParaRPr>
          </a:p>
        </p:txBody>
      </p:sp>
      <p:sp>
        <p:nvSpPr>
          <p:cNvPr id="8" name="Footer Placeholder 7"/>
          <p:cNvSpPr>
            <a:spLocks noGrp="1"/>
          </p:cNvSpPr>
          <p:nvPr>
            <p:ph type="ftr" sz="quarter" idx="11"/>
          </p:nvPr>
        </p:nvSpPr>
        <p:spPr/>
        <p:txBody>
          <a:bodyPr/>
          <a:lstStyle/>
          <a:p>
            <a:endParaRPr lang="ru-RU">
              <a:solidFill>
                <a:prstClr val="white"/>
              </a:solidFill>
            </a:endParaRPr>
          </a:p>
        </p:txBody>
      </p:sp>
      <p:sp>
        <p:nvSpPr>
          <p:cNvPr id="9" name="Slide Number Placeholder 8"/>
          <p:cNvSpPr>
            <a:spLocks noGrp="1"/>
          </p:cNvSpPr>
          <p:nvPr>
            <p:ph type="sldNum" sz="quarter" idx="12"/>
          </p:nvPr>
        </p:nvSpPr>
        <p:spPr/>
        <p:txBody>
          <a:bodyPr/>
          <a:lstStyle/>
          <a:p>
            <a:fld id="{A70B3DDF-FB15-4B9D-80D7-03D4D927E722}" type="slidenum">
              <a:rPr lang="ru-RU" smtClean="0">
                <a:solidFill>
                  <a:prstClr val="white"/>
                </a:solidFill>
              </a:rPr>
              <a:pPr/>
              <a:t>‹#›</a:t>
            </a:fld>
            <a:endParaRPr lang="ru-RU">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ru-RU" smtClean="0"/>
              <a:t>Образец заголовка</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179721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3BBBCF2-D606-45EF-93F1-E1B686BA981E}" type="datetimeFigureOut">
              <a:rPr lang="ru-RU" smtClean="0">
                <a:solidFill>
                  <a:prstClr val="white">
                    <a:alpha val="50000"/>
                  </a:prstClr>
                </a:solidFill>
              </a:rPr>
              <a:pPr/>
              <a:t>15.04.2022</a:t>
            </a:fld>
            <a:endParaRPr lang="ru-RU">
              <a:solidFill>
                <a:prstClr val="white">
                  <a:alpha val="50000"/>
                </a:prstClr>
              </a:solidFill>
            </a:endParaRPr>
          </a:p>
        </p:txBody>
      </p:sp>
      <p:sp>
        <p:nvSpPr>
          <p:cNvPr id="4" name="Footer Placeholder 3"/>
          <p:cNvSpPr>
            <a:spLocks noGrp="1"/>
          </p:cNvSpPr>
          <p:nvPr>
            <p:ph type="ftr" sz="quarter" idx="11"/>
          </p:nvPr>
        </p:nvSpPr>
        <p:spPr/>
        <p:txBody>
          <a:bodyPr/>
          <a:lstStyle/>
          <a:p>
            <a:endParaRPr lang="ru-RU">
              <a:solidFill>
                <a:prstClr val="white"/>
              </a:solidFill>
            </a:endParaRPr>
          </a:p>
        </p:txBody>
      </p:sp>
      <p:sp>
        <p:nvSpPr>
          <p:cNvPr id="5" name="Slide Number Placeholder 4"/>
          <p:cNvSpPr>
            <a:spLocks noGrp="1"/>
          </p:cNvSpPr>
          <p:nvPr>
            <p:ph type="sldNum" sz="quarter" idx="12"/>
          </p:nvPr>
        </p:nvSpPr>
        <p:spPr/>
        <p:txBody>
          <a:bodyPr/>
          <a:lstStyle/>
          <a:p>
            <a:fld id="{A70B3DDF-FB15-4B9D-80D7-03D4D927E722}"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8789931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BCF2-D606-45EF-93F1-E1B686BA981E}" type="datetimeFigureOut">
              <a:rPr lang="ru-RU" smtClean="0">
                <a:solidFill>
                  <a:prstClr val="white">
                    <a:alpha val="50000"/>
                  </a:prstClr>
                </a:solidFill>
              </a:rPr>
              <a:pPr/>
              <a:t>15.04.2022</a:t>
            </a:fld>
            <a:endParaRPr lang="ru-RU">
              <a:solidFill>
                <a:prstClr val="white">
                  <a:alpha val="50000"/>
                </a:prstClr>
              </a:solidFill>
            </a:endParaRPr>
          </a:p>
        </p:txBody>
      </p:sp>
      <p:sp>
        <p:nvSpPr>
          <p:cNvPr id="3" name="Footer Placeholder 2"/>
          <p:cNvSpPr>
            <a:spLocks noGrp="1"/>
          </p:cNvSpPr>
          <p:nvPr>
            <p:ph type="ftr" sz="quarter" idx="11"/>
          </p:nvPr>
        </p:nvSpPr>
        <p:spPr/>
        <p:txBody>
          <a:bodyPr/>
          <a:lstStyle/>
          <a:p>
            <a:endParaRPr lang="ru-RU">
              <a:solidFill>
                <a:prstClr val="white"/>
              </a:solidFill>
            </a:endParaRPr>
          </a:p>
        </p:txBody>
      </p:sp>
      <p:sp>
        <p:nvSpPr>
          <p:cNvPr id="4" name="Slide Number Placeholder 3"/>
          <p:cNvSpPr>
            <a:spLocks noGrp="1"/>
          </p:cNvSpPr>
          <p:nvPr>
            <p:ph type="sldNum" sz="quarter" idx="12"/>
          </p:nvPr>
        </p:nvSpPr>
        <p:spPr/>
        <p:txBody>
          <a:bodyPr/>
          <a:lstStyle/>
          <a:p>
            <a:fld id="{A70B3DDF-FB15-4B9D-80D7-03D4D927E722}"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158499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ru-RU" smtClean="0"/>
              <a:t>Образец заголовка</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3BBBCF2-D606-45EF-93F1-E1B686BA981E}" type="datetimeFigureOut">
              <a:rPr lang="ru-RU" smtClean="0">
                <a:solidFill>
                  <a:prstClr val="white">
                    <a:alpha val="50000"/>
                  </a:prstClr>
                </a:solidFill>
              </a:rPr>
              <a:pPr/>
              <a:t>15.04.2022</a:t>
            </a:fld>
            <a:endParaRPr lang="ru-RU">
              <a:solidFill>
                <a:prstClr val="white">
                  <a:alpha val="50000"/>
                </a:prstClr>
              </a:solidFill>
            </a:endParaRPr>
          </a:p>
        </p:txBody>
      </p:sp>
      <p:sp>
        <p:nvSpPr>
          <p:cNvPr id="6" name="Footer Placeholder 5"/>
          <p:cNvSpPr>
            <a:spLocks noGrp="1"/>
          </p:cNvSpPr>
          <p:nvPr>
            <p:ph type="ftr" sz="quarter" idx="11"/>
          </p:nvPr>
        </p:nvSpPr>
        <p:spPr/>
        <p:txBody>
          <a:bodyPr/>
          <a:lstStyle/>
          <a:p>
            <a:endParaRPr lang="ru-RU">
              <a:solidFill>
                <a:prstClr val="white"/>
              </a:solidFill>
            </a:endParaRPr>
          </a:p>
        </p:txBody>
      </p:sp>
      <p:sp>
        <p:nvSpPr>
          <p:cNvPr id="7" name="Slide Number Placeholder 6"/>
          <p:cNvSpPr>
            <a:spLocks noGrp="1"/>
          </p:cNvSpPr>
          <p:nvPr>
            <p:ph type="sldNum" sz="quarter" idx="12"/>
          </p:nvPr>
        </p:nvSpPr>
        <p:spPr/>
        <p:txBody>
          <a:bodyPr/>
          <a:lstStyle/>
          <a:p>
            <a:fld id="{A70B3DDF-FB15-4B9D-80D7-03D4D927E722}"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833998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3BBBCF2-D606-45EF-93F1-E1B686BA981E}" type="datetimeFigureOut">
              <a:rPr lang="ru-RU" smtClean="0">
                <a:solidFill>
                  <a:prstClr val="white">
                    <a:alpha val="50000"/>
                  </a:prstClr>
                </a:solidFill>
              </a:rPr>
              <a:pPr/>
              <a:t>15.04.2022</a:t>
            </a:fld>
            <a:endParaRPr lang="ru-RU">
              <a:solidFill>
                <a:prstClr val="white">
                  <a:alpha val="50000"/>
                </a:prstClr>
              </a:solidFill>
            </a:endParaRPr>
          </a:p>
        </p:txBody>
      </p:sp>
      <p:sp>
        <p:nvSpPr>
          <p:cNvPr id="6" name="Footer Placeholder 5"/>
          <p:cNvSpPr>
            <a:spLocks noGrp="1"/>
          </p:cNvSpPr>
          <p:nvPr>
            <p:ph type="ftr" sz="quarter" idx="11"/>
          </p:nvPr>
        </p:nvSpPr>
        <p:spPr/>
        <p:txBody>
          <a:bodyPr/>
          <a:lstStyle/>
          <a:p>
            <a:endParaRPr lang="ru-RU">
              <a:solidFill>
                <a:prstClr val="white"/>
              </a:solidFill>
            </a:endParaRPr>
          </a:p>
        </p:txBody>
      </p:sp>
      <p:sp>
        <p:nvSpPr>
          <p:cNvPr id="7" name="Slide Number Placeholder 6"/>
          <p:cNvSpPr>
            <a:spLocks noGrp="1"/>
          </p:cNvSpPr>
          <p:nvPr>
            <p:ph type="sldNum" sz="quarter" idx="12"/>
          </p:nvPr>
        </p:nvSpPr>
        <p:spPr/>
        <p:txBody>
          <a:bodyPr/>
          <a:lstStyle/>
          <a:p>
            <a:fld id="{A70B3DDF-FB15-4B9D-80D7-03D4D927E722}"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983449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33BBBCF2-D606-45EF-93F1-E1B686BA981E}" type="datetimeFigureOut">
              <a:rPr lang="ru-RU" smtClean="0">
                <a:solidFill>
                  <a:prstClr val="white">
                    <a:alpha val="50000"/>
                  </a:prstClr>
                </a:solidFill>
              </a:rPr>
              <a:pPr/>
              <a:t>15.04.2022</a:t>
            </a:fld>
            <a:endParaRPr lang="ru-RU">
              <a:solidFill>
                <a:prstClr val="white">
                  <a:alpha val="50000"/>
                </a:prstClr>
              </a:solidFill>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A70B3DDF-FB15-4B9D-80D7-03D4D927E722}" type="slidenum">
              <a:rPr lang="ru-RU" smtClean="0">
                <a:solidFill>
                  <a:prstClr val="white"/>
                </a:solidFill>
              </a:rPr>
              <a:pPr/>
              <a:t>‹#›</a:t>
            </a:fld>
            <a:endParaRPr lang="ru-RU">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ru-RU">
              <a:solidFill>
                <a:prstClr val="white"/>
              </a:solidFill>
            </a:endParaRPr>
          </a:p>
        </p:txBody>
      </p:sp>
    </p:spTree>
    <p:extLst>
      <p:ext uri="{BB962C8B-B14F-4D97-AF65-F5344CB8AC3E}">
        <p14:creationId xmlns:p14="http://schemas.microsoft.com/office/powerpoint/2010/main" val="25402293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edu.skysmart.ru/"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2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slide" Target="slide6.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268760"/>
            <a:ext cx="8352928" cy="2595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«Методические рекомендации </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 </a:t>
            </a:r>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работе с </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интерактивной тетрадью </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Skysmart </a:t>
            </a:r>
            <a: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Класс»</a:t>
            </a:r>
            <a:br>
              <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a:xfrm>
            <a:off x="4499992" y="4437112"/>
            <a:ext cx="4392488" cy="1512168"/>
          </a:xfrm>
        </p:spPr>
        <p:txBody>
          <a:bodyPr>
            <a:normAutofit/>
          </a:bodyPr>
          <a:lstStyle/>
          <a:p>
            <a:r>
              <a:rPr lang="ru-RU" b="1" dirty="0" smtClean="0">
                <a:latin typeface="Times New Roman" pitchFamily="18" charset="0"/>
                <a:cs typeface="Times New Roman" pitchFamily="18" charset="0"/>
              </a:rPr>
              <a:t>Автор: Штраус Анна Петровна, учитель математики </a:t>
            </a:r>
          </a:p>
          <a:p>
            <a:r>
              <a:rPr lang="ru-RU" b="1" dirty="0" smtClean="0">
                <a:latin typeface="Times New Roman" pitchFamily="18" charset="0"/>
                <a:cs typeface="Times New Roman" pitchFamily="18" charset="0"/>
              </a:rPr>
              <a:t>МБОУ «Плотниковская ООШ»</a:t>
            </a:r>
            <a:endParaRPr lang="ru-RU" dirty="0">
              <a:latin typeface="Times New Roman" pitchFamily="18" charset="0"/>
              <a:cs typeface="Times New Roman" pitchFamily="18" charset="0"/>
            </a:endParaRPr>
          </a:p>
          <a:p>
            <a:endParaRPr lang="ru-RU" dirty="0"/>
          </a:p>
        </p:txBody>
      </p:sp>
      <p:sp>
        <p:nvSpPr>
          <p:cNvPr id="4" name="Управляющая кнопка: далее 3">
            <a:hlinkClick r:id="" action="ppaction://hlinkshowjump?jump=nextslide" highlightClick="1"/>
          </p:cNvPr>
          <p:cNvSpPr/>
          <p:nvPr/>
        </p:nvSpPr>
        <p:spPr>
          <a:xfrm>
            <a:off x="3923928" y="6165304"/>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Tree>
    <p:extLst>
      <p:ext uri="{BB962C8B-B14F-4D97-AF65-F5344CB8AC3E}">
        <p14:creationId xmlns:p14="http://schemas.microsoft.com/office/powerpoint/2010/main" val="2187660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0384" y="-243408"/>
            <a:ext cx="7315200" cy="1154097"/>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Что такое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Skysmart</a:t>
            </a: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-Класс?</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Объект 2"/>
          <p:cNvSpPr>
            <a:spLocks noGrp="1"/>
          </p:cNvSpPr>
          <p:nvPr>
            <p:ph idx="1"/>
          </p:nvPr>
        </p:nvSpPr>
        <p:spPr>
          <a:xfrm>
            <a:off x="5048538" y="1639341"/>
            <a:ext cx="3909120" cy="4525963"/>
          </a:xfrm>
        </p:spPr>
        <p:txBody>
          <a:bodyPr>
            <a:normAutofit/>
          </a:bodyPr>
          <a:lstStyle/>
          <a:p>
            <a:pPr marL="0" indent="0" algn="ctr">
              <a:buNone/>
            </a:pPr>
            <a:r>
              <a:rPr lang="ru-RU" sz="2800" b="1" dirty="0">
                <a:solidFill>
                  <a:schemeClr val="tx1"/>
                </a:solidFill>
              </a:rPr>
              <a:t>Интерактивная рабочая тетрадь </a:t>
            </a:r>
            <a:r>
              <a:rPr lang="ru-RU" sz="2800" b="1" dirty="0" smtClean="0">
                <a:solidFill>
                  <a:schemeClr val="tx1"/>
                </a:solidFill>
              </a:rPr>
              <a:t>Skysmart-Класс </a:t>
            </a:r>
            <a:r>
              <a:rPr lang="ru-RU" sz="2800" dirty="0" smtClean="0"/>
              <a:t>— </a:t>
            </a:r>
            <a:r>
              <a:rPr lang="ru-RU" sz="2800" dirty="0"/>
              <a:t>это российская учебная </a:t>
            </a:r>
            <a:r>
              <a:rPr lang="ru-RU" sz="2800" dirty="0" smtClean="0"/>
              <a:t>онлайн-платформа </a:t>
            </a:r>
            <a:r>
              <a:rPr lang="ru-RU" sz="2800" dirty="0"/>
              <a:t>для удаленного обучения учащихся </a:t>
            </a:r>
            <a:r>
              <a:rPr lang="ru-RU" sz="2800" dirty="0" smtClean="0"/>
              <a:t>1-11классов</a:t>
            </a:r>
            <a:endParaRPr lang="ru-RU" sz="2800" dirty="0">
              <a:solidFill>
                <a:schemeClr val="tx1"/>
              </a:solidFill>
            </a:endParaRPr>
          </a:p>
        </p:txBody>
      </p:sp>
      <p:sp>
        <p:nvSpPr>
          <p:cNvPr id="5" name="Управляющая кнопка: далее 4">
            <a:hlinkClick r:id="" action="ppaction://hlinkshowjump?jump=nextslide" highlightClick="1"/>
          </p:cNvPr>
          <p:cNvSpPr/>
          <p:nvPr/>
        </p:nvSpPr>
        <p:spPr>
          <a:xfrm>
            <a:off x="4427984" y="6165304"/>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6" name="Управляющая кнопка: назад 5">
            <a:hlinkClick r:id="" action="ppaction://hlinkshowjump?jump=previousslide" highlightClick="1"/>
          </p:cNvPr>
          <p:cNvSpPr/>
          <p:nvPr/>
        </p:nvSpPr>
        <p:spPr>
          <a:xfrm>
            <a:off x="2987824" y="6172200"/>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7" name="Управляющая кнопка: домой 6">
            <a:hlinkClick r:id="rId2" action="ppaction://hlinksldjump" highlightClick="1"/>
          </p:cNvPr>
          <p:cNvSpPr/>
          <p:nvPr/>
        </p:nvSpPr>
        <p:spPr>
          <a:xfrm>
            <a:off x="8358214" y="6072206"/>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pic>
        <p:nvPicPr>
          <p:cNvPr id="2053" name="Picture 5" descr="D:\Desktop\interaktivnaya-tetrad-skysmart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106" y="2132856"/>
            <a:ext cx="4358632" cy="228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177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7762056" cy="86409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Главные задачи данного проекта</a:t>
            </a:r>
          </a:p>
        </p:txBody>
      </p:sp>
      <p:sp>
        <p:nvSpPr>
          <p:cNvPr id="3" name="Объект 2"/>
          <p:cNvSpPr>
            <a:spLocks noGrp="1"/>
          </p:cNvSpPr>
          <p:nvPr>
            <p:ph idx="1"/>
          </p:nvPr>
        </p:nvSpPr>
        <p:spPr>
          <a:xfrm>
            <a:off x="395536" y="1268760"/>
            <a:ext cx="8136904" cy="4464496"/>
          </a:xfrm>
        </p:spPr>
        <p:txBody>
          <a:bodyPr>
            <a:normAutofit fontScale="92500"/>
          </a:bodyPr>
          <a:lstStyle/>
          <a:p>
            <a:pPr marL="0" indent="0" algn="ctr">
              <a:buNone/>
            </a:pPr>
            <a:r>
              <a:rPr lang="ru-RU" sz="2400" dirty="0">
                <a:solidFill>
                  <a:schemeClr val="tx1"/>
                </a:solidFill>
              </a:rPr>
              <a:t>Проект решает</a:t>
            </a:r>
            <a:r>
              <a:rPr lang="ru-RU" sz="2400" b="1" dirty="0">
                <a:solidFill>
                  <a:schemeClr val="tx1"/>
                </a:solidFill>
              </a:rPr>
              <a:t> три главные задачи</a:t>
            </a:r>
            <a:r>
              <a:rPr lang="ru-RU" sz="2400" dirty="0">
                <a:solidFill>
                  <a:schemeClr val="tx1"/>
                </a:solidFill>
              </a:rPr>
              <a:t>: </a:t>
            </a:r>
            <a:endParaRPr lang="ru-RU" sz="2400" dirty="0" smtClean="0">
              <a:solidFill>
                <a:schemeClr val="tx1"/>
              </a:solidFill>
            </a:endParaRPr>
          </a:p>
          <a:p>
            <a:pPr marL="0" indent="0" algn="ctr">
              <a:buNone/>
            </a:pPr>
            <a:endParaRPr lang="ru-RU" sz="2400" dirty="0">
              <a:solidFill>
                <a:schemeClr val="tx1"/>
              </a:solidFill>
            </a:endParaRPr>
          </a:p>
          <a:p>
            <a:pPr algn="just"/>
            <a:r>
              <a:rPr lang="ru-RU" sz="2400" dirty="0">
                <a:solidFill>
                  <a:schemeClr val="tx1"/>
                </a:solidFill>
              </a:rPr>
              <a:t>помочь учителям и ученикам задействовать онлайн именно те параграфы и упражнения, которые есть в учебниках и рабочей программе</a:t>
            </a:r>
            <a:r>
              <a:rPr lang="ru-RU" sz="2400" dirty="0" smtClean="0">
                <a:solidFill>
                  <a:schemeClr val="tx1"/>
                </a:solidFill>
              </a:rPr>
              <a:t>;</a:t>
            </a:r>
          </a:p>
          <a:p>
            <a:pPr algn="just"/>
            <a:endParaRPr lang="ru-RU" sz="2400" dirty="0">
              <a:solidFill>
                <a:schemeClr val="tx1"/>
              </a:solidFill>
            </a:endParaRPr>
          </a:p>
          <a:p>
            <a:pPr algn="just"/>
            <a:r>
              <a:rPr lang="ru-RU" sz="2400" dirty="0">
                <a:solidFill>
                  <a:schemeClr val="tx1"/>
                </a:solidFill>
              </a:rPr>
              <a:t>освободить родителей от необходимости постоянно отвлекаться и помогать детям с решением технических проблем</a:t>
            </a:r>
            <a:r>
              <a:rPr lang="ru-RU" sz="2400" dirty="0" smtClean="0">
                <a:solidFill>
                  <a:schemeClr val="tx1"/>
                </a:solidFill>
              </a:rPr>
              <a:t>;</a:t>
            </a:r>
          </a:p>
          <a:p>
            <a:pPr marL="45720" indent="0" algn="just">
              <a:buNone/>
            </a:pPr>
            <a:endParaRPr lang="ru-RU" sz="2400" dirty="0">
              <a:solidFill>
                <a:schemeClr val="tx1"/>
              </a:solidFill>
            </a:endParaRPr>
          </a:p>
          <a:p>
            <a:pPr algn="just"/>
            <a:r>
              <a:rPr lang="ru-RU" sz="2400" dirty="0">
                <a:solidFill>
                  <a:schemeClr val="tx1"/>
                </a:solidFill>
              </a:rPr>
              <a:t>предоставить школьникам интересный учебный </a:t>
            </a:r>
            <a:r>
              <a:rPr lang="ru-RU" sz="2400" dirty="0" smtClean="0">
                <a:solidFill>
                  <a:schemeClr val="tx1"/>
                </a:solidFill>
              </a:rPr>
              <a:t>ресурс.</a:t>
            </a:r>
            <a:r>
              <a:rPr lang="ru-RU" sz="2400" dirty="0">
                <a:solidFill>
                  <a:schemeClr val="tx1"/>
                </a:solidFill>
              </a:rPr>
              <a:t> </a:t>
            </a:r>
          </a:p>
          <a:p>
            <a:endParaRPr lang="ru-RU" dirty="0"/>
          </a:p>
        </p:txBody>
      </p:sp>
      <p:sp>
        <p:nvSpPr>
          <p:cNvPr id="4" name="Управляющая кнопка: далее 3">
            <a:hlinkClick r:id="" action="ppaction://hlinkshowjump?jump=nextslide" highlightClick="1"/>
          </p:cNvPr>
          <p:cNvSpPr/>
          <p:nvPr/>
        </p:nvSpPr>
        <p:spPr>
          <a:xfrm>
            <a:off x="4427984" y="6165304"/>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5" name="Управляющая кнопка: назад 4">
            <a:hlinkClick r:id="" action="ppaction://hlinkshowjump?jump=previousslide" highlightClick="1"/>
          </p:cNvPr>
          <p:cNvSpPr/>
          <p:nvPr/>
        </p:nvSpPr>
        <p:spPr>
          <a:xfrm>
            <a:off x="2987824" y="6172200"/>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6" name="Управляющая кнопка: домой 5">
            <a:hlinkClick r:id="rId2" action="ppaction://hlinksldjump" highlightClick="1"/>
          </p:cNvPr>
          <p:cNvSpPr/>
          <p:nvPr/>
        </p:nvSpPr>
        <p:spPr>
          <a:xfrm>
            <a:off x="8358214" y="6021288"/>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47656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178702" cy="1154097"/>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Преимущества использования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Skysmart</a:t>
            </a: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-Класс</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Объект 2"/>
          <p:cNvSpPr>
            <a:spLocks noGrp="1"/>
          </p:cNvSpPr>
          <p:nvPr>
            <p:ph idx="1"/>
          </p:nvPr>
        </p:nvSpPr>
        <p:spPr>
          <a:xfrm>
            <a:off x="395536" y="1340768"/>
            <a:ext cx="7962678" cy="4176464"/>
          </a:xfrm>
        </p:spPr>
        <p:txBody>
          <a:bodyPr>
            <a:normAutofit fontScale="92500" lnSpcReduction="10000"/>
          </a:bodyPr>
          <a:lstStyle/>
          <a:p>
            <a:pPr marL="0" indent="0" algn="ctr">
              <a:buNone/>
            </a:pPr>
            <a:r>
              <a:rPr lang="ru-RU" b="1" dirty="0">
                <a:latin typeface="Helvetica Neue"/>
              </a:rPr>
              <a:t>Интерактивная рабочая тетрадь Skysmart  позволяет:</a:t>
            </a:r>
            <a:br>
              <a:rPr lang="ru-RU" b="1" dirty="0">
                <a:latin typeface="Helvetica Neue"/>
              </a:rPr>
            </a:br>
            <a:r>
              <a:rPr lang="ru-RU" dirty="0"/>
              <a:t> </a:t>
            </a:r>
            <a:endParaRPr lang="ru-RU" dirty="0" smtClean="0"/>
          </a:p>
          <a:p>
            <a:r>
              <a:rPr lang="ru-RU" dirty="0" smtClean="0">
                <a:solidFill>
                  <a:schemeClr val="tx1"/>
                </a:solidFill>
              </a:rPr>
              <a:t>повысить </a:t>
            </a:r>
            <a:r>
              <a:rPr lang="ru-RU" dirty="0">
                <a:solidFill>
                  <a:schemeClr val="tx1"/>
                </a:solidFill>
              </a:rPr>
              <a:t>мотивацию </a:t>
            </a:r>
            <a:br>
              <a:rPr lang="ru-RU" dirty="0">
                <a:solidFill>
                  <a:schemeClr val="tx1"/>
                </a:solidFill>
              </a:rPr>
            </a:br>
            <a:endParaRPr lang="ru-RU" dirty="0" smtClean="0">
              <a:solidFill>
                <a:schemeClr val="tx1"/>
              </a:solidFill>
            </a:endParaRPr>
          </a:p>
          <a:p>
            <a:r>
              <a:rPr lang="ru-RU" dirty="0" smtClean="0">
                <a:solidFill>
                  <a:schemeClr val="tx1"/>
                </a:solidFill>
              </a:rPr>
              <a:t>развивать </a:t>
            </a:r>
            <a:r>
              <a:rPr lang="ru-RU" dirty="0">
                <a:solidFill>
                  <a:schemeClr val="tx1"/>
                </a:solidFill>
              </a:rPr>
              <a:t>когнитивную сферу учащихся </a:t>
            </a:r>
            <a:br>
              <a:rPr lang="ru-RU" dirty="0">
                <a:solidFill>
                  <a:schemeClr val="tx1"/>
                </a:solidFill>
              </a:rPr>
            </a:br>
            <a:endParaRPr lang="ru-RU" dirty="0" smtClean="0">
              <a:solidFill>
                <a:schemeClr val="tx1"/>
              </a:solidFill>
            </a:endParaRPr>
          </a:p>
          <a:p>
            <a:r>
              <a:rPr lang="ru-RU" dirty="0" smtClean="0">
                <a:solidFill>
                  <a:schemeClr val="tx1"/>
                </a:solidFill>
              </a:rPr>
              <a:t>использовать </a:t>
            </a:r>
            <a:r>
              <a:rPr lang="ru-RU" dirty="0">
                <a:solidFill>
                  <a:schemeClr val="tx1"/>
                </a:solidFill>
              </a:rPr>
              <a:t>современные технологии </a:t>
            </a:r>
            <a:br>
              <a:rPr lang="ru-RU" dirty="0">
                <a:solidFill>
                  <a:schemeClr val="tx1"/>
                </a:solidFill>
              </a:rPr>
            </a:br>
            <a:endParaRPr lang="ru-RU" dirty="0" smtClean="0">
              <a:solidFill>
                <a:schemeClr val="tx1"/>
              </a:solidFill>
            </a:endParaRPr>
          </a:p>
          <a:p>
            <a:r>
              <a:rPr lang="ru-RU" dirty="0" smtClean="0">
                <a:solidFill>
                  <a:schemeClr val="tx1"/>
                </a:solidFill>
              </a:rPr>
              <a:t>организовать </a:t>
            </a:r>
            <a:r>
              <a:rPr lang="ru-RU" dirty="0">
                <a:solidFill>
                  <a:schemeClr val="tx1"/>
                </a:solidFill>
              </a:rPr>
              <a:t>контроль результатов работы и отчетность</a:t>
            </a:r>
            <a:br>
              <a:rPr lang="ru-RU" dirty="0">
                <a:solidFill>
                  <a:schemeClr val="tx1"/>
                </a:solidFill>
              </a:rPr>
            </a:br>
            <a:endParaRPr lang="ru-RU" dirty="0" smtClean="0">
              <a:solidFill>
                <a:schemeClr val="tx1"/>
              </a:solidFill>
            </a:endParaRPr>
          </a:p>
          <a:p>
            <a:r>
              <a:rPr lang="ru-RU" dirty="0" smtClean="0">
                <a:solidFill>
                  <a:schemeClr val="tx1"/>
                </a:solidFill>
              </a:rPr>
              <a:t>соблюдать </a:t>
            </a:r>
            <a:r>
              <a:rPr lang="ru-RU" dirty="0">
                <a:solidFill>
                  <a:schemeClr val="tx1"/>
                </a:solidFill>
              </a:rPr>
              <a:t>требования СанПиН</a:t>
            </a:r>
            <a:br>
              <a:rPr lang="ru-RU" dirty="0">
                <a:solidFill>
                  <a:schemeClr val="tx1"/>
                </a:solidFill>
              </a:rPr>
            </a:br>
            <a:endParaRPr lang="ru-RU" dirty="0" smtClean="0">
              <a:solidFill>
                <a:schemeClr val="tx1"/>
              </a:solidFill>
            </a:endParaRPr>
          </a:p>
          <a:p>
            <a:r>
              <a:rPr lang="ru-RU" dirty="0" smtClean="0">
                <a:solidFill>
                  <a:schemeClr val="tx1"/>
                </a:solidFill>
              </a:rPr>
              <a:t>сэкономить </a:t>
            </a:r>
            <a:r>
              <a:rPr lang="ru-RU" dirty="0">
                <a:solidFill>
                  <a:schemeClr val="tx1"/>
                </a:solidFill>
              </a:rPr>
              <a:t>время на выборе и отправке ученикам заданий </a:t>
            </a:r>
            <a:br>
              <a:rPr lang="ru-RU" dirty="0">
                <a:solidFill>
                  <a:schemeClr val="tx1"/>
                </a:solidFill>
              </a:rPr>
            </a:br>
            <a:endParaRPr lang="ru-RU" dirty="0">
              <a:solidFill>
                <a:schemeClr val="tx1"/>
              </a:solidFill>
            </a:endParaRPr>
          </a:p>
        </p:txBody>
      </p:sp>
      <p:sp>
        <p:nvSpPr>
          <p:cNvPr id="4" name="Управляющая кнопка: далее 3">
            <a:hlinkClick r:id="" action="ppaction://hlinkshowjump?jump=nextslide" highlightClick="1"/>
          </p:cNvPr>
          <p:cNvSpPr/>
          <p:nvPr/>
        </p:nvSpPr>
        <p:spPr>
          <a:xfrm>
            <a:off x="4427984" y="6165304"/>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5" name="Управляющая кнопка: назад 4">
            <a:hlinkClick r:id="" action="ppaction://hlinkshowjump?jump=previousslide" highlightClick="1"/>
          </p:cNvPr>
          <p:cNvSpPr/>
          <p:nvPr/>
        </p:nvSpPr>
        <p:spPr>
          <a:xfrm>
            <a:off x="2987824" y="6172200"/>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6" name="Управляющая кнопка: домой 5">
            <a:hlinkClick r:id="rId2" action="ppaction://hlinksldjump" highlightClick="1"/>
          </p:cNvPr>
          <p:cNvSpPr/>
          <p:nvPr/>
        </p:nvSpPr>
        <p:spPr>
          <a:xfrm>
            <a:off x="8358214" y="6072206"/>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317707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178702" cy="1154097"/>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Преимущества использования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Skysmart</a:t>
            </a: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-Класс</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Объект 2"/>
          <p:cNvSpPr>
            <a:spLocks noGrp="1"/>
          </p:cNvSpPr>
          <p:nvPr>
            <p:ph idx="1"/>
          </p:nvPr>
        </p:nvSpPr>
        <p:spPr>
          <a:xfrm>
            <a:off x="405272" y="1484784"/>
            <a:ext cx="7962678" cy="4176464"/>
          </a:xfrm>
        </p:spPr>
        <p:txBody>
          <a:bodyPr>
            <a:normAutofit/>
          </a:bodyPr>
          <a:lstStyle/>
          <a:p>
            <a:pPr marL="0" indent="0" algn="ctr">
              <a:buNone/>
            </a:pPr>
            <a:r>
              <a:rPr lang="ru-RU" sz="2800" dirty="0"/>
              <a:t>Платформа Skysmart заставляет учащихся задумываться о грамотности </a:t>
            </a:r>
            <a:br>
              <a:rPr lang="ru-RU" sz="2800" dirty="0"/>
            </a:br>
            <a:r>
              <a:rPr lang="ru-RU" sz="2800" dirty="0"/>
              <a:t>написания ответов на задания.</a:t>
            </a:r>
          </a:p>
          <a:p>
            <a:pPr marL="0" indent="0" algn="ctr">
              <a:buNone/>
            </a:pPr>
            <a:endParaRPr lang="ru-RU" sz="2800" dirty="0"/>
          </a:p>
          <a:p>
            <a:pPr marL="0" indent="0" algn="ctr">
              <a:buNone/>
            </a:pPr>
            <a:r>
              <a:rPr lang="ru-RU" sz="2800" dirty="0"/>
              <a:t>Учителям очень хорошо использовать  платформу Skysmart </a:t>
            </a:r>
          </a:p>
          <a:p>
            <a:pPr marL="0" indent="0" algn="ctr">
              <a:buNone/>
            </a:pPr>
            <a:r>
              <a:rPr lang="ru-RU" sz="2800" dirty="0"/>
              <a:t>для подготовки учащихся </a:t>
            </a:r>
          </a:p>
          <a:p>
            <a:pPr marL="0" indent="0" algn="ctr">
              <a:buNone/>
            </a:pPr>
            <a:r>
              <a:rPr lang="ru-RU" sz="2800" dirty="0"/>
              <a:t>к ОГЭ, ЕГЭ, предметным олимпиадам. </a:t>
            </a:r>
          </a:p>
          <a:p>
            <a:pPr marL="0" indent="0" algn="ctr">
              <a:buNone/>
            </a:pPr>
            <a:endParaRPr lang="ru-RU" dirty="0">
              <a:solidFill>
                <a:schemeClr val="tx1"/>
              </a:solidFill>
            </a:endParaRPr>
          </a:p>
        </p:txBody>
      </p:sp>
      <p:sp>
        <p:nvSpPr>
          <p:cNvPr id="4" name="Управляющая кнопка: далее 3">
            <a:hlinkClick r:id="" action="ppaction://hlinkshowjump?jump=nextslide" highlightClick="1"/>
          </p:cNvPr>
          <p:cNvSpPr/>
          <p:nvPr/>
        </p:nvSpPr>
        <p:spPr>
          <a:xfrm>
            <a:off x="4427984" y="6165304"/>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5" name="Управляющая кнопка: назад 4">
            <a:hlinkClick r:id="" action="ppaction://hlinkshowjump?jump=previousslide" highlightClick="1"/>
          </p:cNvPr>
          <p:cNvSpPr/>
          <p:nvPr/>
        </p:nvSpPr>
        <p:spPr>
          <a:xfrm>
            <a:off x="2987824" y="6172200"/>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6" name="Управляющая кнопка: домой 5">
            <a:hlinkClick r:id="rId2" action="ppaction://hlinksldjump" highlightClick="1"/>
          </p:cNvPr>
          <p:cNvSpPr/>
          <p:nvPr/>
        </p:nvSpPr>
        <p:spPr>
          <a:xfrm>
            <a:off x="8358214" y="6072206"/>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2870445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315200" cy="1154097"/>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Как пользоваться интерактивной тетрадью </a:t>
            </a: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Skysmart</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Объект 2"/>
          <p:cNvSpPr>
            <a:spLocks noGrp="1"/>
          </p:cNvSpPr>
          <p:nvPr>
            <p:ph idx="1"/>
          </p:nvPr>
        </p:nvSpPr>
        <p:spPr>
          <a:xfrm>
            <a:off x="5205287" y="1669759"/>
            <a:ext cx="3746947" cy="4525963"/>
          </a:xfrm>
        </p:spPr>
        <p:txBody>
          <a:bodyPr>
            <a:normAutofit fontScale="70000" lnSpcReduction="20000"/>
          </a:bodyPr>
          <a:lstStyle/>
          <a:p>
            <a:pPr marL="0" indent="0" algn="just">
              <a:buNone/>
            </a:pPr>
            <a:r>
              <a:rPr lang="ru-RU" sz="2900" b="1" dirty="0">
                <a:solidFill>
                  <a:schemeClr val="tx1"/>
                </a:solidFill>
              </a:rPr>
              <a:t>Шаг 1. Зарегистрируйтесь в системе, чтобы сохранить результаты в одном месте!</a:t>
            </a:r>
            <a:r>
              <a:rPr lang="ru-RU" sz="1300" b="1" dirty="0">
                <a:solidFill>
                  <a:schemeClr val="tx1"/>
                </a:solidFill>
              </a:rPr>
              <a:t/>
            </a:r>
            <a:br>
              <a:rPr lang="ru-RU" sz="1300" b="1" dirty="0">
                <a:solidFill>
                  <a:schemeClr val="tx1"/>
                </a:solidFill>
              </a:rPr>
            </a:br>
            <a:r>
              <a:rPr lang="ru-RU" dirty="0">
                <a:solidFill>
                  <a:schemeClr val="tx1"/>
                </a:solidFill>
              </a:rPr>
              <a:t/>
            </a:r>
            <a:br>
              <a:rPr lang="ru-RU" dirty="0">
                <a:solidFill>
                  <a:schemeClr val="tx1"/>
                </a:solidFill>
              </a:rPr>
            </a:br>
            <a:r>
              <a:rPr lang="ru-RU" dirty="0">
                <a:solidFill>
                  <a:schemeClr val="tx1"/>
                </a:solidFill>
              </a:rPr>
              <a:t>Регистрация до отправки первого </a:t>
            </a:r>
            <a:r>
              <a:rPr lang="ru-RU" dirty="0" smtClean="0">
                <a:solidFill>
                  <a:schemeClr val="tx1"/>
                </a:solidFill>
              </a:rPr>
              <a:t>задания:</a:t>
            </a:r>
          </a:p>
          <a:p>
            <a:pPr algn="just"/>
            <a:r>
              <a:rPr lang="ru-RU" dirty="0" smtClean="0">
                <a:solidFill>
                  <a:schemeClr val="tx1"/>
                </a:solidFill>
              </a:rPr>
              <a:t>Перейдите </a:t>
            </a:r>
            <a:r>
              <a:rPr lang="ru-RU" dirty="0">
                <a:solidFill>
                  <a:schemeClr val="tx1"/>
                </a:solidFill>
              </a:rPr>
              <a:t>на сайт: </a:t>
            </a:r>
            <a:r>
              <a:rPr lang="ru-RU" dirty="0">
                <a:solidFill>
                  <a:schemeClr val="tx1"/>
                </a:solidFill>
                <a:hlinkClick r:id="rId2"/>
              </a:rPr>
              <a:t>https://edu.skysmart.ru/</a:t>
            </a:r>
            <a:endParaRPr lang="ru-RU" dirty="0">
              <a:solidFill>
                <a:schemeClr val="tx1"/>
              </a:solidFill>
            </a:endParaRPr>
          </a:p>
          <a:p>
            <a:pPr algn="just"/>
            <a:r>
              <a:rPr lang="ru-RU" dirty="0">
                <a:solidFill>
                  <a:schemeClr val="tx1"/>
                </a:solidFill>
              </a:rPr>
              <a:t>Нажиме кнопку </a:t>
            </a:r>
            <a:r>
              <a:rPr lang="ru-RU" b="1" dirty="0">
                <a:solidFill>
                  <a:schemeClr val="tx1"/>
                </a:solidFill>
              </a:rPr>
              <a:t>Войти</a:t>
            </a:r>
            <a:r>
              <a:rPr lang="ru-RU" dirty="0">
                <a:solidFill>
                  <a:schemeClr val="tx1"/>
                </a:solidFill>
              </a:rPr>
              <a:t> в правом верхнем углу экрана.</a:t>
            </a:r>
          </a:p>
          <a:p>
            <a:pPr algn="just"/>
            <a:r>
              <a:rPr lang="ru-RU" dirty="0">
                <a:solidFill>
                  <a:schemeClr val="tx1"/>
                </a:solidFill>
              </a:rPr>
              <a:t>На следующем </a:t>
            </a:r>
            <a:r>
              <a:rPr lang="ru-RU" dirty="0" smtClean="0">
                <a:solidFill>
                  <a:schemeClr val="tx1"/>
                </a:solidFill>
              </a:rPr>
              <a:t>шаге нажмите</a:t>
            </a:r>
            <a:r>
              <a:rPr lang="ru-RU" dirty="0">
                <a:solidFill>
                  <a:schemeClr val="tx1"/>
                </a:solidFill>
              </a:rPr>
              <a:t> </a:t>
            </a:r>
            <a:r>
              <a:rPr lang="ru-RU" b="1" dirty="0">
                <a:solidFill>
                  <a:schemeClr val="tx1"/>
                </a:solidFill>
              </a:rPr>
              <a:t>Зарегистрироваться</a:t>
            </a:r>
            <a:r>
              <a:rPr lang="ru-RU" dirty="0">
                <a:solidFill>
                  <a:schemeClr val="tx1"/>
                </a:solidFill>
              </a:rPr>
              <a:t> в правом верхнем углу страницы.</a:t>
            </a:r>
          </a:p>
          <a:p>
            <a:pPr algn="just"/>
            <a:r>
              <a:rPr lang="ru-RU" dirty="0">
                <a:solidFill>
                  <a:schemeClr val="tx1"/>
                </a:solidFill>
              </a:rPr>
              <a:t>Далее перед вами откроется форма для заполнения. Заполните информацию о себе, придумайте пароль, сохраните в надежном месте и получите введенные данные для входа в письме на почту.</a:t>
            </a:r>
          </a:p>
          <a:p>
            <a:endParaRPr lang="ru-RU" dirty="0"/>
          </a:p>
        </p:txBody>
      </p:sp>
      <p:sp>
        <p:nvSpPr>
          <p:cNvPr id="6" name="Управляющая кнопка: далее 5">
            <a:hlinkClick r:id="" action="ppaction://hlinkshowjump?jump=nextslide" highlightClick="1"/>
          </p:cNvPr>
          <p:cNvSpPr/>
          <p:nvPr/>
        </p:nvSpPr>
        <p:spPr>
          <a:xfrm>
            <a:off x="4283968" y="6165304"/>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7" name="Управляющая кнопка: назад 6">
            <a:hlinkClick r:id="" action="ppaction://hlinkshowjump?jump=previousslide" highlightClick="1"/>
          </p:cNvPr>
          <p:cNvSpPr/>
          <p:nvPr/>
        </p:nvSpPr>
        <p:spPr>
          <a:xfrm>
            <a:off x="2843808" y="6165304"/>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8" name="Управляющая кнопка: домой 7">
            <a:hlinkClick r:id="rId3" action="ppaction://hlinksldjump" highlightClick="1"/>
          </p:cNvPr>
          <p:cNvSpPr/>
          <p:nvPr/>
        </p:nvSpPr>
        <p:spPr>
          <a:xfrm>
            <a:off x="8358214" y="6199779"/>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407" y="1700808"/>
            <a:ext cx="5032270" cy="3005528"/>
          </a:xfrm>
          <a:prstGeom prst="rect">
            <a:avLst/>
          </a:prstGeom>
        </p:spPr>
      </p:pic>
      <p:cxnSp>
        <p:nvCxnSpPr>
          <p:cNvPr id="10" name="Прямая со стрелкой 9"/>
          <p:cNvCxnSpPr/>
          <p:nvPr/>
        </p:nvCxnSpPr>
        <p:spPr>
          <a:xfrm flipV="1">
            <a:off x="4716016" y="1916832"/>
            <a:ext cx="288032"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9712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Управляющая кнопка: далее 4">
            <a:hlinkClick r:id="" action="ppaction://hlinkshowjump?jump=nextslide" highlightClick="1"/>
          </p:cNvPr>
          <p:cNvSpPr/>
          <p:nvPr/>
        </p:nvSpPr>
        <p:spPr>
          <a:xfrm>
            <a:off x="4417528" y="6346770"/>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6" name="Управляющая кнопка: назад 5">
            <a:hlinkClick r:id="" action="ppaction://hlinkshowjump?jump=previousslide" highlightClick="1"/>
          </p:cNvPr>
          <p:cNvSpPr/>
          <p:nvPr/>
        </p:nvSpPr>
        <p:spPr>
          <a:xfrm>
            <a:off x="2977368" y="6353666"/>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7" name="Управляющая кнопка: домой 6">
            <a:hlinkClick r:id="rId2" action="ppaction://hlinksldjump" highlightClick="1"/>
          </p:cNvPr>
          <p:cNvSpPr/>
          <p:nvPr/>
        </p:nvSpPr>
        <p:spPr>
          <a:xfrm>
            <a:off x="8358214" y="6178958"/>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9" name="Заголовок 1"/>
          <p:cNvSpPr txBox="1">
            <a:spLocks/>
          </p:cNvSpPr>
          <p:nvPr/>
        </p:nvSpPr>
        <p:spPr>
          <a:xfrm>
            <a:off x="683568" y="116632"/>
            <a:ext cx="7315200" cy="1154097"/>
          </a:xfrm>
          <a:prstGeom prst="rect">
            <a:avLst/>
          </a:prstGeom>
        </p:spPr>
        <p:txBody>
          <a:bodyPr vert="horz" lIns="91440" tIns="45720" rIns="91440" bIns="45720" rtlCol="0" anchor="b">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Как пользоваться интерактивной тетрадью Skysmart</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Объект 2"/>
          <p:cNvSpPr>
            <a:spLocks noGrp="1"/>
          </p:cNvSpPr>
          <p:nvPr>
            <p:ph idx="1"/>
          </p:nvPr>
        </p:nvSpPr>
        <p:spPr>
          <a:xfrm>
            <a:off x="142211" y="1270729"/>
            <a:ext cx="8787507" cy="2376264"/>
          </a:xfrm>
        </p:spPr>
        <p:txBody>
          <a:bodyPr>
            <a:normAutofit/>
          </a:bodyPr>
          <a:lstStyle/>
          <a:p>
            <a:pPr marL="0" indent="0" algn="ctr">
              <a:buNone/>
            </a:pPr>
            <a:r>
              <a:rPr lang="ru-RU" b="1" dirty="0">
                <a:solidFill>
                  <a:schemeClr val="tx1"/>
                </a:solidFill>
              </a:rPr>
              <a:t>Шаг 2. Отправьте задание </a:t>
            </a:r>
            <a:r>
              <a:rPr lang="ru-RU" b="1" dirty="0" smtClean="0">
                <a:solidFill>
                  <a:schemeClr val="tx1"/>
                </a:solidFill>
              </a:rPr>
              <a:t>ученикам.</a:t>
            </a:r>
            <a:endParaRPr lang="ru-RU" b="1" dirty="0">
              <a:solidFill>
                <a:schemeClr val="tx1"/>
              </a:solidFill>
            </a:endParaRPr>
          </a:p>
          <a:p>
            <a:pPr marL="0" indent="0" algn="ctr">
              <a:buNone/>
            </a:pPr>
            <a:r>
              <a:rPr lang="ru-RU" sz="1400" dirty="0" smtClean="0">
                <a:solidFill>
                  <a:schemeClr val="tx1"/>
                </a:solidFill>
              </a:rPr>
              <a:t>В </a:t>
            </a:r>
            <a:r>
              <a:rPr lang="ru-RU" sz="1400" dirty="0">
                <a:solidFill>
                  <a:schemeClr val="tx1"/>
                </a:solidFill>
              </a:rPr>
              <a:t>личном кабинете нажмите кнопку </a:t>
            </a:r>
            <a:endParaRPr lang="ru-RU" sz="1400" dirty="0" smtClean="0">
              <a:solidFill>
                <a:schemeClr val="tx1"/>
              </a:solidFill>
            </a:endParaRPr>
          </a:p>
          <a:p>
            <a:pPr marL="0" indent="0" algn="ctr">
              <a:buNone/>
            </a:pPr>
            <a:r>
              <a:rPr lang="ru-RU" sz="1400" b="1" dirty="0" smtClean="0">
                <a:solidFill>
                  <a:schemeClr val="tx1"/>
                </a:solidFill>
              </a:rPr>
              <a:t>«Создать задание</a:t>
            </a:r>
            <a:r>
              <a:rPr lang="ru-RU" sz="1400" b="1" dirty="0" smtClean="0"/>
              <a:t>»</a:t>
            </a:r>
            <a:endParaRPr lang="ru-RU" sz="1400" b="1" dirty="0">
              <a:solidFill>
                <a:schemeClr val="tx1"/>
              </a:solidFill>
            </a:endParaRPr>
          </a:p>
          <a:p>
            <a:endParaRPr lang="ru-RU" sz="1400" dirty="0">
              <a:solidFill>
                <a:schemeClr val="tx1"/>
              </a:solidFill>
            </a:endParaRPr>
          </a:p>
          <a:p>
            <a:endParaRPr lang="ru-RU"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225740"/>
            <a:ext cx="6552728" cy="3913622"/>
          </a:xfrm>
          <a:prstGeom prst="rect">
            <a:avLst/>
          </a:prstGeom>
        </p:spPr>
      </p:pic>
      <p:cxnSp>
        <p:nvCxnSpPr>
          <p:cNvPr id="14" name="Прямая со стрелкой 13"/>
          <p:cNvCxnSpPr/>
          <p:nvPr/>
        </p:nvCxnSpPr>
        <p:spPr>
          <a:xfrm flipV="1">
            <a:off x="6444208" y="2492896"/>
            <a:ext cx="288032"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8223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Управляющая кнопка: далее 4">
            <a:hlinkClick r:id="" action="ppaction://hlinkshowjump?jump=nextslide" highlightClick="1"/>
          </p:cNvPr>
          <p:cNvSpPr/>
          <p:nvPr/>
        </p:nvSpPr>
        <p:spPr>
          <a:xfrm>
            <a:off x="4417528" y="6346770"/>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6" name="Управляющая кнопка: назад 5">
            <a:hlinkClick r:id="" action="ppaction://hlinkshowjump?jump=previousslide" highlightClick="1"/>
          </p:cNvPr>
          <p:cNvSpPr/>
          <p:nvPr/>
        </p:nvSpPr>
        <p:spPr>
          <a:xfrm>
            <a:off x="2977368" y="6353666"/>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7" name="Управляющая кнопка: домой 6">
            <a:hlinkClick r:id="rId2" action="ppaction://hlinksldjump" highlightClick="1"/>
          </p:cNvPr>
          <p:cNvSpPr/>
          <p:nvPr/>
        </p:nvSpPr>
        <p:spPr>
          <a:xfrm>
            <a:off x="8358214" y="6178958"/>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9" name="Заголовок 1"/>
          <p:cNvSpPr txBox="1">
            <a:spLocks/>
          </p:cNvSpPr>
          <p:nvPr/>
        </p:nvSpPr>
        <p:spPr>
          <a:xfrm>
            <a:off x="683568" y="116632"/>
            <a:ext cx="7315200" cy="1154097"/>
          </a:xfrm>
          <a:prstGeom prst="rect">
            <a:avLst/>
          </a:prstGeom>
        </p:spPr>
        <p:txBody>
          <a:bodyPr vert="horz" lIns="91440" tIns="45720" rIns="91440" bIns="45720" rtlCol="0" anchor="b">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Как пользоваться интерактивной тетрадью Skysmart</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510" y="1228789"/>
            <a:ext cx="5109741" cy="5017917"/>
          </a:xfrm>
          <a:prstGeom prst="rect">
            <a:avLst/>
          </a:prstGeom>
        </p:spPr>
      </p:pic>
      <p:cxnSp>
        <p:nvCxnSpPr>
          <p:cNvPr id="14" name="Прямая со стрелкой 13"/>
          <p:cNvCxnSpPr/>
          <p:nvPr/>
        </p:nvCxnSpPr>
        <p:spPr>
          <a:xfrm>
            <a:off x="2161177" y="2132856"/>
            <a:ext cx="576066"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707905" y="3392996"/>
            <a:ext cx="288033" cy="2520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091338" y="4437112"/>
            <a:ext cx="576066"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1806763" y="5517232"/>
            <a:ext cx="576066"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81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166"/>
            <a:ext cx="8358214" cy="1154097"/>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Как пользоваться интерактивной тетрадью </a:t>
            </a: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Skysmart-Класс</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Объект 2"/>
          <p:cNvSpPr>
            <a:spLocks noGrp="1"/>
          </p:cNvSpPr>
          <p:nvPr>
            <p:ph idx="1"/>
          </p:nvPr>
        </p:nvSpPr>
        <p:spPr>
          <a:xfrm>
            <a:off x="217350" y="1268760"/>
            <a:ext cx="8354194" cy="586525"/>
          </a:xfrm>
        </p:spPr>
        <p:txBody>
          <a:bodyPr>
            <a:normAutofit fontScale="85000" lnSpcReduction="20000"/>
          </a:bodyPr>
          <a:lstStyle/>
          <a:p>
            <a:pPr marL="0" indent="0" algn="ctr">
              <a:buNone/>
            </a:pPr>
            <a:r>
              <a:rPr lang="ru-RU" sz="2400" dirty="0">
                <a:solidFill>
                  <a:schemeClr val="tx1"/>
                </a:solidFill>
              </a:rPr>
              <a:t>На следующем шаге нужно выбрать упражнения:</a:t>
            </a:r>
            <a:r>
              <a:rPr lang="ru-RU" dirty="0">
                <a:solidFill>
                  <a:schemeClr val="tx1"/>
                </a:solidFill>
              </a:rPr>
              <a:t/>
            </a:r>
            <a:br>
              <a:rPr lang="ru-RU" dirty="0">
                <a:solidFill>
                  <a:schemeClr val="tx1"/>
                </a:solidFill>
              </a:rPr>
            </a:br>
            <a:endParaRPr lang="ru-RU" dirty="0">
              <a:solidFill>
                <a:schemeClr val="tx1"/>
              </a:solidFill>
            </a:endParaRPr>
          </a:p>
          <a:p>
            <a:endParaRPr lang="ru-RU" dirty="0"/>
          </a:p>
        </p:txBody>
      </p:sp>
      <p:sp>
        <p:nvSpPr>
          <p:cNvPr id="7" name="Управляющая кнопка: далее 6">
            <a:hlinkClick r:id="" action="ppaction://hlinkshowjump?jump=nextslide" highlightClick="1"/>
          </p:cNvPr>
          <p:cNvSpPr/>
          <p:nvPr/>
        </p:nvSpPr>
        <p:spPr>
          <a:xfrm>
            <a:off x="4499992" y="6324291"/>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8" name="Управляющая кнопка: назад 7">
            <a:hlinkClick r:id="" action="ppaction://hlinkshowjump?jump=previousslide" highlightClick="1"/>
          </p:cNvPr>
          <p:cNvSpPr/>
          <p:nvPr/>
        </p:nvSpPr>
        <p:spPr>
          <a:xfrm>
            <a:off x="3175247" y="6339046"/>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10" name="Управляющая кнопка: домой 9">
            <a:hlinkClick r:id="rId2" action="ppaction://hlinksldjump" highlightClick="1"/>
          </p:cNvPr>
          <p:cNvSpPr/>
          <p:nvPr/>
        </p:nvSpPr>
        <p:spPr>
          <a:xfrm>
            <a:off x="8358214" y="6208892"/>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655" y="1616930"/>
            <a:ext cx="4813594" cy="470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 стрелкой 4"/>
          <p:cNvCxnSpPr/>
          <p:nvPr/>
        </p:nvCxnSpPr>
        <p:spPr>
          <a:xfrm>
            <a:off x="1366584" y="2348880"/>
            <a:ext cx="74041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1366583" y="2636912"/>
            <a:ext cx="74041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1475656" y="5661248"/>
            <a:ext cx="740419" cy="4532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5220072" y="2780928"/>
            <a:ext cx="738680" cy="1548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5508104" y="2935827"/>
            <a:ext cx="450648" cy="49317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4838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166"/>
            <a:ext cx="8358214" cy="1154097"/>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Как пользоваться интерактивной тетрадью </a:t>
            </a: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Skysmart-Класс</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Управляющая кнопка: далее 6">
            <a:hlinkClick r:id="" action="ppaction://hlinkshowjump?jump=nextslide" highlightClick="1"/>
          </p:cNvPr>
          <p:cNvSpPr/>
          <p:nvPr/>
        </p:nvSpPr>
        <p:spPr>
          <a:xfrm>
            <a:off x="4499992" y="6324291"/>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8" name="Управляющая кнопка: назад 7">
            <a:hlinkClick r:id="" action="ppaction://hlinkshowjump?jump=previousslide" highlightClick="1"/>
          </p:cNvPr>
          <p:cNvSpPr/>
          <p:nvPr/>
        </p:nvSpPr>
        <p:spPr>
          <a:xfrm>
            <a:off x="3175247" y="6339046"/>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10" name="Управляющая кнопка: домой 9">
            <a:hlinkClick r:id="rId2" action="ppaction://hlinksldjump" highlightClick="1"/>
          </p:cNvPr>
          <p:cNvSpPr/>
          <p:nvPr/>
        </p:nvSpPr>
        <p:spPr>
          <a:xfrm>
            <a:off x="8358214" y="6208892"/>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cxnSp>
        <p:nvCxnSpPr>
          <p:cNvPr id="19" name="Прямая со стрелкой 18"/>
          <p:cNvCxnSpPr/>
          <p:nvPr/>
        </p:nvCxnSpPr>
        <p:spPr>
          <a:xfrm flipH="1" flipV="1">
            <a:off x="5220072" y="2780928"/>
            <a:ext cx="738680" cy="1548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5508104" y="2935827"/>
            <a:ext cx="450648" cy="49317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075" y="1196752"/>
            <a:ext cx="4764882" cy="491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Прямая со стрелкой 16"/>
          <p:cNvCxnSpPr/>
          <p:nvPr/>
        </p:nvCxnSpPr>
        <p:spPr>
          <a:xfrm>
            <a:off x="2339752" y="5373216"/>
            <a:ext cx="740419" cy="4532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483768" y="2071445"/>
            <a:ext cx="0" cy="2266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78222" y="2049090"/>
            <a:ext cx="0" cy="2266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4012539" y="2049090"/>
            <a:ext cx="0" cy="2266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2267744" y="1844824"/>
            <a:ext cx="2016224" cy="2266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 стрелкой 22"/>
          <p:cNvCxnSpPr/>
          <p:nvPr/>
        </p:nvCxnSpPr>
        <p:spPr>
          <a:xfrm flipV="1">
            <a:off x="2483768" y="3717032"/>
            <a:ext cx="226193"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V="1">
            <a:off x="4057775" y="3766025"/>
            <a:ext cx="226193"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855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166"/>
            <a:ext cx="8358214" cy="1154097"/>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Как пользоваться интерактивной тетрадью </a:t>
            </a: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Skysmart-Класс</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Управляющая кнопка: далее 6">
            <a:hlinkClick r:id="" action="ppaction://hlinkshowjump?jump=nextslide" highlightClick="1"/>
          </p:cNvPr>
          <p:cNvSpPr/>
          <p:nvPr/>
        </p:nvSpPr>
        <p:spPr>
          <a:xfrm>
            <a:off x="4499992" y="6324291"/>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8" name="Управляющая кнопка: назад 7">
            <a:hlinkClick r:id="" action="ppaction://hlinkshowjump?jump=previousslide" highlightClick="1"/>
          </p:cNvPr>
          <p:cNvSpPr/>
          <p:nvPr/>
        </p:nvSpPr>
        <p:spPr>
          <a:xfrm>
            <a:off x="3175247" y="6339046"/>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10" name="Управляющая кнопка: домой 9">
            <a:hlinkClick r:id="rId2" action="ppaction://hlinksldjump" highlightClick="1"/>
          </p:cNvPr>
          <p:cNvSpPr/>
          <p:nvPr/>
        </p:nvSpPr>
        <p:spPr>
          <a:xfrm>
            <a:off x="8358214" y="6208892"/>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6" name="Объект 2"/>
          <p:cNvSpPr>
            <a:spLocks noGrp="1"/>
          </p:cNvSpPr>
          <p:nvPr>
            <p:ph idx="1"/>
          </p:nvPr>
        </p:nvSpPr>
        <p:spPr>
          <a:xfrm>
            <a:off x="650030" y="1412776"/>
            <a:ext cx="7488833" cy="504055"/>
          </a:xfrm>
        </p:spPr>
        <p:txBody>
          <a:bodyPr>
            <a:normAutofit/>
          </a:bodyPr>
          <a:lstStyle/>
          <a:p>
            <a:pPr marL="0" indent="0" algn="ctr">
              <a:buNone/>
            </a:pPr>
            <a:r>
              <a:rPr lang="ru-RU" dirty="0" smtClean="0">
                <a:solidFill>
                  <a:schemeClr val="tx1"/>
                </a:solidFill>
              </a:rPr>
              <a:t>Далее нужно отправить задание обучающимся </a:t>
            </a:r>
            <a:endParaRPr lang="ru-RU" dirty="0">
              <a:solidFill>
                <a:schemeClr val="tx1"/>
              </a:solidFill>
            </a:endParaRPr>
          </a:p>
          <a:p>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16832"/>
            <a:ext cx="8848725" cy="4238625"/>
          </a:xfrm>
          <a:prstGeom prst="rect">
            <a:avLst/>
          </a:prstGeom>
        </p:spPr>
      </p:pic>
      <p:cxnSp>
        <p:nvCxnSpPr>
          <p:cNvPr id="22" name="Прямая со стрелкой 21"/>
          <p:cNvCxnSpPr/>
          <p:nvPr/>
        </p:nvCxnSpPr>
        <p:spPr>
          <a:xfrm flipH="1">
            <a:off x="7774428" y="4869160"/>
            <a:ext cx="627733" cy="7412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7178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0384" y="260648"/>
            <a:ext cx="7315200" cy="794057"/>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Содержание:</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Объект 2"/>
          <p:cNvSpPr>
            <a:spLocks noGrp="1"/>
          </p:cNvSpPr>
          <p:nvPr>
            <p:ph idx="1"/>
          </p:nvPr>
        </p:nvSpPr>
        <p:spPr>
          <a:xfrm>
            <a:off x="179512" y="1340768"/>
            <a:ext cx="8712968" cy="3539527"/>
          </a:xfrm>
        </p:spPr>
        <p:txBody>
          <a:bodyPr>
            <a:normAutofit fontScale="92500" lnSpcReduction="20000"/>
          </a:bodyPr>
          <a:lstStyle/>
          <a:p>
            <a:r>
              <a:rPr lang="ru-RU" dirty="0">
                <a:hlinkClick r:id="rId2" action="ppaction://hlinksldjump"/>
              </a:rPr>
              <a:t>Дистанционное обучение как одна из форм организации учебного </a:t>
            </a:r>
            <a:r>
              <a:rPr lang="ru-RU" dirty="0" smtClean="0">
                <a:hlinkClick r:id="rId2" action="ppaction://hlinksldjump"/>
              </a:rPr>
              <a:t>процесса.</a:t>
            </a:r>
            <a:endParaRPr lang="ru-RU" dirty="0"/>
          </a:p>
          <a:p>
            <a:r>
              <a:rPr lang="ru-RU" dirty="0">
                <a:hlinkClick r:id="rId3" action="ppaction://hlinksldjump"/>
              </a:rPr>
              <a:t>Понятие дистанционного </a:t>
            </a:r>
            <a:r>
              <a:rPr lang="ru-RU" dirty="0" smtClean="0">
                <a:hlinkClick r:id="rId3" action="ppaction://hlinksldjump"/>
              </a:rPr>
              <a:t>обучения.</a:t>
            </a:r>
            <a:endParaRPr lang="ru-RU" dirty="0" smtClean="0"/>
          </a:p>
          <a:p>
            <a:r>
              <a:rPr lang="ru-RU" dirty="0" smtClean="0">
                <a:hlinkClick r:id="rId4" action="ppaction://hlinksldjump"/>
              </a:rPr>
              <a:t>История.</a:t>
            </a:r>
            <a:endParaRPr lang="ru-RU" dirty="0"/>
          </a:p>
          <a:p>
            <a:r>
              <a:rPr lang="ru-RU" dirty="0">
                <a:hlinkClick r:id="rId5" action="ppaction://hlinksldjump"/>
              </a:rPr>
              <a:t>Организация дистанционного </a:t>
            </a:r>
            <a:r>
              <a:rPr lang="ru-RU" dirty="0" smtClean="0">
                <a:hlinkClick r:id="rId5" action="ppaction://hlinksldjump"/>
              </a:rPr>
              <a:t>обучения.</a:t>
            </a:r>
            <a:endParaRPr lang="ru-RU" dirty="0"/>
          </a:p>
          <a:p>
            <a:r>
              <a:rPr lang="ru-RU" dirty="0">
                <a:hlinkClick r:id="rId6" action="ppaction://hlinksldjump"/>
              </a:rPr>
              <a:t>Преимущества и недостатки дистанционного </a:t>
            </a:r>
            <a:r>
              <a:rPr lang="ru-RU" dirty="0" smtClean="0">
                <a:hlinkClick r:id="rId6" action="ppaction://hlinksldjump"/>
              </a:rPr>
              <a:t>обучения.</a:t>
            </a:r>
            <a:endParaRPr lang="ru-RU" dirty="0"/>
          </a:p>
          <a:p>
            <a:r>
              <a:rPr lang="ru-RU" dirty="0">
                <a:hlinkClick r:id="rId7" action="ppaction://hlinksldjump"/>
              </a:rPr>
              <a:t>Использование дистанционных образовательных </a:t>
            </a:r>
            <a:r>
              <a:rPr lang="ru-RU" dirty="0" smtClean="0">
                <a:hlinkClick r:id="rId7" action="ppaction://hlinksldjump"/>
              </a:rPr>
              <a:t>технологий.</a:t>
            </a:r>
            <a:endParaRPr lang="ru-RU" dirty="0" smtClean="0"/>
          </a:p>
          <a:p>
            <a:r>
              <a:rPr lang="ru-RU" dirty="0">
                <a:hlinkClick r:id="rId8" action="ppaction://hlinksldjump"/>
              </a:rPr>
              <a:t>Что такое </a:t>
            </a:r>
            <a:r>
              <a:rPr lang="en-US" dirty="0" smtClean="0">
                <a:hlinkClick r:id="rId8" action="ppaction://hlinksldjump"/>
              </a:rPr>
              <a:t>Skysmart</a:t>
            </a:r>
            <a:r>
              <a:rPr lang="ru-RU" dirty="0" smtClean="0">
                <a:hlinkClick r:id="rId8" action="ppaction://hlinksldjump"/>
              </a:rPr>
              <a:t>-Класс?</a:t>
            </a:r>
            <a:endParaRPr lang="ru-RU" dirty="0"/>
          </a:p>
          <a:p>
            <a:r>
              <a:rPr lang="ru-RU" dirty="0" smtClean="0">
                <a:hlinkClick r:id="rId9" action="ppaction://hlinksldjump"/>
              </a:rPr>
              <a:t>Главные </a:t>
            </a:r>
            <a:r>
              <a:rPr lang="ru-RU" dirty="0">
                <a:hlinkClick r:id="rId9" action="ppaction://hlinksldjump"/>
              </a:rPr>
              <a:t>задачи данного </a:t>
            </a:r>
            <a:r>
              <a:rPr lang="ru-RU" dirty="0" smtClean="0">
                <a:hlinkClick r:id="rId9" action="ppaction://hlinksldjump"/>
              </a:rPr>
              <a:t>проекта.</a:t>
            </a:r>
            <a:endParaRPr lang="ru-RU" dirty="0" smtClean="0"/>
          </a:p>
          <a:p>
            <a:r>
              <a:rPr lang="ru-RU" dirty="0" smtClean="0">
                <a:hlinkClick r:id="rId10" action="ppaction://hlinksldjump"/>
              </a:rPr>
              <a:t>Преимущества </a:t>
            </a:r>
            <a:r>
              <a:rPr lang="ru-RU" dirty="0">
                <a:hlinkClick r:id="rId10" action="ppaction://hlinksldjump"/>
              </a:rPr>
              <a:t>использования </a:t>
            </a:r>
            <a:r>
              <a:rPr lang="en-US" dirty="0">
                <a:hlinkClick r:id="rId10" action="ppaction://hlinksldjump"/>
              </a:rPr>
              <a:t>Skysmart</a:t>
            </a:r>
            <a:r>
              <a:rPr lang="ru-RU" dirty="0" smtClean="0">
                <a:hlinkClick r:id="rId10" action="ppaction://hlinksldjump"/>
              </a:rPr>
              <a:t>.</a:t>
            </a:r>
            <a:endParaRPr lang="ru-RU" dirty="0" smtClean="0"/>
          </a:p>
          <a:p>
            <a:r>
              <a:rPr lang="ru-RU" dirty="0" smtClean="0">
                <a:hlinkClick r:id="rId11" action="ppaction://hlinksldjump"/>
              </a:rPr>
              <a:t>Как </a:t>
            </a:r>
            <a:r>
              <a:rPr lang="ru-RU" dirty="0">
                <a:hlinkClick r:id="rId11" action="ppaction://hlinksldjump"/>
              </a:rPr>
              <a:t>пользоваться интерактивной тетрадью </a:t>
            </a:r>
            <a:r>
              <a:rPr lang="en-US" dirty="0">
                <a:hlinkClick r:id="rId11" action="ppaction://hlinksldjump"/>
              </a:rPr>
              <a:t> Skysmart</a:t>
            </a:r>
            <a:r>
              <a:rPr lang="ru-RU" dirty="0" smtClean="0">
                <a:hlinkClick r:id="rId11" action="ppaction://hlinksldjump"/>
              </a:rPr>
              <a:t>.</a:t>
            </a:r>
            <a:endParaRPr lang="ru-RU" dirty="0" smtClean="0"/>
          </a:p>
          <a:p>
            <a:r>
              <a:rPr lang="ru-RU" dirty="0" smtClean="0">
                <a:hlinkClick r:id="rId12" action="ppaction://hlinksldjump"/>
              </a:rPr>
              <a:t>Заключение. </a:t>
            </a:r>
            <a:endParaRPr lang="ru-RU" dirty="0"/>
          </a:p>
          <a:p>
            <a:endParaRPr lang="ru-RU" dirty="0" smtClean="0"/>
          </a:p>
          <a:p>
            <a:endParaRPr lang="ru-RU" dirty="0"/>
          </a:p>
          <a:p>
            <a:endParaRPr lang="ru-RU" dirty="0"/>
          </a:p>
        </p:txBody>
      </p:sp>
      <p:sp>
        <p:nvSpPr>
          <p:cNvPr id="4" name="Управляющая кнопка: далее 3">
            <a:hlinkClick r:id="" action="ppaction://hlinkshowjump?jump=nextslide" highlightClick="1"/>
          </p:cNvPr>
          <p:cNvSpPr/>
          <p:nvPr/>
        </p:nvSpPr>
        <p:spPr>
          <a:xfrm>
            <a:off x="4427984" y="6165304"/>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5" name="Управляющая кнопка: назад 4">
            <a:hlinkClick r:id="" action="ppaction://hlinkshowjump?jump=previousslide" highlightClick="1"/>
          </p:cNvPr>
          <p:cNvSpPr/>
          <p:nvPr/>
        </p:nvSpPr>
        <p:spPr>
          <a:xfrm>
            <a:off x="2987824" y="6172200"/>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Tree>
    <p:extLst>
      <p:ext uri="{BB962C8B-B14F-4D97-AF65-F5344CB8AC3E}">
        <p14:creationId xmlns:p14="http://schemas.microsoft.com/office/powerpoint/2010/main" val="27430641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268760"/>
            <a:ext cx="8678198" cy="960178"/>
          </a:xfrm>
        </p:spPr>
        <p:txBody>
          <a:bodyPr>
            <a:normAutofit/>
          </a:bodyPr>
          <a:lstStyle/>
          <a:p>
            <a:pPr marL="0" indent="0" algn="ctr">
              <a:buNone/>
            </a:pPr>
            <a:r>
              <a:rPr lang="ru-RU" dirty="0">
                <a:solidFill>
                  <a:schemeClr val="tx1"/>
                </a:solidFill>
              </a:rPr>
              <a:t>Шаг 3. Переименуйте задание, чтобы идентифицировать класс и тему</a:t>
            </a:r>
            <a:r>
              <a:rPr lang="ru-RU" dirty="0" smtClean="0">
                <a:solidFill>
                  <a:schemeClr val="tx1"/>
                </a:solidFill>
              </a:rPr>
              <a:t> </a:t>
            </a:r>
            <a:r>
              <a:rPr lang="ru-RU" dirty="0"/>
              <a:t/>
            </a:r>
            <a:br>
              <a:rPr lang="ru-RU" dirty="0"/>
            </a:br>
            <a:endParaRPr lang="ru-RU" dirty="0">
              <a:solidFill>
                <a:schemeClr val="tx1"/>
              </a:solidFill>
            </a:endParaRPr>
          </a:p>
          <a:p>
            <a:endParaRPr lang="ru-RU" dirty="0"/>
          </a:p>
        </p:txBody>
      </p:sp>
      <p:sp>
        <p:nvSpPr>
          <p:cNvPr id="7" name="Управляющая кнопка: далее 6">
            <a:hlinkClick r:id="" action="ppaction://hlinkshowjump?jump=nextslide" highlightClick="1"/>
          </p:cNvPr>
          <p:cNvSpPr/>
          <p:nvPr/>
        </p:nvSpPr>
        <p:spPr>
          <a:xfrm>
            <a:off x="4499992" y="6324291"/>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8" name="Управляющая кнопка: назад 7">
            <a:hlinkClick r:id="" action="ppaction://hlinkshowjump?jump=previousslide" highlightClick="1"/>
          </p:cNvPr>
          <p:cNvSpPr/>
          <p:nvPr/>
        </p:nvSpPr>
        <p:spPr>
          <a:xfrm>
            <a:off x="3175247" y="6324291"/>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9" name="Управляющая кнопка: домой 8">
            <a:hlinkClick r:id="rId2" action="ppaction://hlinksldjump" highlightClick="1"/>
          </p:cNvPr>
          <p:cNvSpPr/>
          <p:nvPr/>
        </p:nvSpPr>
        <p:spPr>
          <a:xfrm>
            <a:off x="8358214" y="6208892"/>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Заголовок 1"/>
          <p:cNvSpPr>
            <a:spLocks noGrp="1"/>
          </p:cNvSpPr>
          <p:nvPr>
            <p:ph type="title"/>
          </p:nvPr>
        </p:nvSpPr>
        <p:spPr>
          <a:xfrm>
            <a:off x="0" y="26166"/>
            <a:ext cx="8358214" cy="1154097"/>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Как пользоваться интерактивной тетрадью </a:t>
            </a: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Skysmart-Класс</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05" y="1906550"/>
            <a:ext cx="8723313"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Прямая со стрелкой 11"/>
          <p:cNvCxnSpPr/>
          <p:nvPr/>
        </p:nvCxnSpPr>
        <p:spPr>
          <a:xfrm flipH="1">
            <a:off x="971886" y="4047893"/>
            <a:ext cx="523077" cy="5972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1350947" y="3875317"/>
            <a:ext cx="288032" cy="24520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1</a:t>
            </a:r>
            <a:endParaRPr lang="ru-RU" b="1" dirty="0">
              <a:solidFill>
                <a:schemeClr val="bg1"/>
              </a:solidFill>
            </a:endParaRPr>
          </a:p>
        </p:txBody>
      </p:sp>
      <p:cxnSp>
        <p:nvCxnSpPr>
          <p:cNvPr id="14" name="Прямая со стрелкой 13"/>
          <p:cNvCxnSpPr/>
          <p:nvPr/>
        </p:nvCxnSpPr>
        <p:spPr>
          <a:xfrm flipH="1">
            <a:off x="5719192" y="3380980"/>
            <a:ext cx="523077" cy="5972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Овал 14"/>
          <p:cNvSpPr/>
          <p:nvPr/>
        </p:nvSpPr>
        <p:spPr>
          <a:xfrm>
            <a:off x="6098253" y="3258378"/>
            <a:ext cx="288032" cy="24520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2</a:t>
            </a:r>
          </a:p>
        </p:txBody>
      </p:sp>
      <p:cxnSp>
        <p:nvCxnSpPr>
          <p:cNvPr id="17" name="Прямая со стрелкой 16"/>
          <p:cNvCxnSpPr/>
          <p:nvPr/>
        </p:nvCxnSpPr>
        <p:spPr>
          <a:xfrm flipH="1">
            <a:off x="4306522" y="2076561"/>
            <a:ext cx="523077" cy="5972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Овал 17"/>
          <p:cNvSpPr/>
          <p:nvPr/>
        </p:nvSpPr>
        <p:spPr>
          <a:xfrm>
            <a:off x="4685583" y="1953959"/>
            <a:ext cx="288032" cy="24520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3</a:t>
            </a:r>
            <a:endParaRPr lang="ru-RU" b="1" dirty="0">
              <a:solidFill>
                <a:schemeClr val="bg1"/>
              </a:solidFill>
            </a:endParaRPr>
          </a:p>
        </p:txBody>
      </p:sp>
      <p:cxnSp>
        <p:nvCxnSpPr>
          <p:cNvPr id="19" name="Прямая со стрелкой 18"/>
          <p:cNvCxnSpPr/>
          <p:nvPr/>
        </p:nvCxnSpPr>
        <p:spPr>
          <a:xfrm flipH="1">
            <a:off x="8096676" y="1967425"/>
            <a:ext cx="379060" cy="4746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Овал 19"/>
          <p:cNvSpPr/>
          <p:nvPr/>
        </p:nvSpPr>
        <p:spPr>
          <a:xfrm>
            <a:off x="8315380" y="1906550"/>
            <a:ext cx="288032" cy="24520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4</a:t>
            </a:r>
            <a:endParaRPr lang="ru-RU" b="1" dirty="0">
              <a:solidFill>
                <a:schemeClr val="bg1"/>
              </a:solidFill>
            </a:endParaRPr>
          </a:p>
        </p:txBody>
      </p:sp>
    </p:spTree>
    <p:extLst>
      <p:ext uri="{BB962C8B-B14F-4D97-AF65-F5344CB8AC3E}">
        <p14:creationId xmlns:p14="http://schemas.microsoft.com/office/powerpoint/2010/main" val="26638051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3548" y="1484784"/>
            <a:ext cx="7992888" cy="665140"/>
          </a:xfrm>
        </p:spPr>
        <p:txBody>
          <a:bodyPr>
            <a:normAutofit/>
          </a:bodyPr>
          <a:lstStyle/>
          <a:p>
            <a:pPr marL="0" indent="0" algn="ctr">
              <a:buNone/>
            </a:pPr>
            <a:r>
              <a:rPr lang="ru-RU" dirty="0">
                <a:solidFill>
                  <a:schemeClr val="tx1"/>
                </a:solidFill>
              </a:rPr>
              <a:t>Шаг 4. Посмотрите первые результаты </a:t>
            </a:r>
            <a:r>
              <a:rPr lang="ru-RU" dirty="0" smtClean="0">
                <a:solidFill>
                  <a:schemeClr val="tx1"/>
                </a:solidFill>
              </a:rPr>
              <a:t>учеников</a:t>
            </a:r>
            <a:endParaRPr lang="ru-RU" dirty="0">
              <a:solidFill>
                <a:schemeClr val="tx1"/>
              </a:solidFill>
            </a:endParaRPr>
          </a:p>
        </p:txBody>
      </p:sp>
      <p:sp>
        <p:nvSpPr>
          <p:cNvPr id="7" name="Управляющая кнопка: далее 6">
            <a:hlinkClick r:id="" action="ppaction://hlinkshowjump?jump=nextslide" highlightClick="1"/>
          </p:cNvPr>
          <p:cNvSpPr/>
          <p:nvPr/>
        </p:nvSpPr>
        <p:spPr>
          <a:xfrm>
            <a:off x="4499992" y="6324291"/>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8" name="Управляющая кнопка: назад 7">
            <a:hlinkClick r:id="" action="ppaction://hlinkshowjump?jump=previousslide" highlightClick="1"/>
          </p:cNvPr>
          <p:cNvSpPr/>
          <p:nvPr/>
        </p:nvSpPr>
        <p:spPr>
          <a:xfrm>
            <a:off x="3175247" y="6324291"/>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pic>
        <p:nvPicPr>
          <p:cNvPr id="7170" name="Picture 2" descr="D:\Desktop\Скринсшот\Скриншот 13-11-2020 211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04864"/>
            <a:ext cx="8064896" cy="2639547"/>
          </a:xfrm>
          <a:prstGeom prst="rect">
            <a:avLst/>
          </a:prstGeom>
          <a:noFill/>
          <a:extLst>
            <a:ext uri="{909E8E84-426E-40DD-AFC4-6F175D3DCCD1}">
              <a14:hiddenFill xmlns:a14="http://schemas.microsoft.com/office/drawing/2010/main">
                <a:solidFill>
                  <a:srgbClr val="FFFFFF"/>
                </a:solidFill>
              </a14:hiddenFill>
            </a:ext>
          </a:extLst>
        </p:spPr>
      </p:pic>
      <p:sp>
        <p:nvSpPr>
          <p:cNvPr id="9" name="Управляющая кнопка: домой 8">
            <a:hlinkClick r:id="rId3" action="ppaction://hlinksldjump" highlightClick="1"/>
          </p:cNvPr>
          <p:cNvSpPr/>
          <p:nvPr/>
        </p:nvSpPr>
        <p:spPr>
          <a:xfrm>
            <a:off x="8358214" y="6208892"/>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Заголовок 1"/>
          <p:cNvSpPr txBox="1">
            <a:spLocks/>
          </p:cNvSpPr>
          <p:nvPr/>
        </p:nvSpPr>
        <p:spPr>
          <a:xfrm>
            <a:off x="0" y="26166"/>
            <a:ext cx="8358214" cy="1154097"/>
          </a:xfrm>
          <a:prstGeom prst="rect">
            <a:avLst/>
          </a:prstGeom>
        </p:spPr>
        <p:txBody>
          <a:bodyPr vert="horz" lIns="91440" tIns="45720" rIns="91440" bIns="45720" rtlCol="0" anchor="b">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Как пользоваться интерактивной тетрадью Skysmart-Класс</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39291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3548" y="1484784"/>
            <a:ext cx="7992888" cy="665140"/>
          </a:xfrm>
        </p:spPr>
        <p:txBody>
          <a:bodyPr>
            <a:normAutofit/>
          </a:bodyPr>
          <a:lstStyle/>
          <a:p>
            <a:pPr marL="0" indent="0" algn="ctr">
              <a:buNone/>
            </a:pPr>
            <a:r>
              <a:rPr lang="ru-RU" dirty="0" smtClean="0"/>
              <a:t>Ответы, выделенные </a:t>
            </a:r>
            <a:r>
              <a:rPr lang="ru-RU" dirty="0" smtClean="0">
                <a:solidFill>
                  <a:srgbClr val="00B050"/>
                </a:solidFill>
              </a:rPr>
              <a:t>зелёным</a:t>
            </a:r>
            <a:r>
              <a:rPr lang="ru-RU" dirty="0" smtClean="0"/>
              <a:t> цветом – правильные. </a:t>
            </a:r>
            <a:endParaRPr lang="ru-RU" dirty="0">
              <a:solidFill>
                <a:schemeClr val="tx1"/>
              </a:solidFill>
            </a:endParaRPr>
          </a:p>
        </p:txBody>
      </p:sp>
      <p:sp>
        <p:nvSpPr>
          <p:cNvPr id="7" name="Управляющая кнопка: далее 6">
            <a:hlinkClick r:id="" action="ppaction://hlinkshowjump?jump=nextslide" highlightClick="1"/>
          </p:cNvPr>
          <p:cNvSpPr/>
          <p:nvPr/>
        </p:nvSpPr>
        <p:spPr>
          <a:xfrm>
            <a:off x="4499992" y="6324291"/>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8" name="Управляющая кнопка: назад 7">
            <a:hlinkClick r:id="" action="ppaction://hlinkshowjump?jump=previousslide" highlightClick="1"/>
          </p:cNvPr>
          <p:cNvSpPr/>
          <p:nvPr/>
        </p:nvSpPr>
        <p:spPr>
          <a:xfrm>
            <a:off x="3175247" y="6324291"/>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9" name="Управляющая кнопка: домой 8">
            <a:hlinkClick r:id="rId2" action="ppaction://hlinksldjump" highlightClick="1"/>
          </p:cNvPr>
          <p:cNvSpPr/>
          <p:nvPr/>
        </p:nvSpPr>
        <p:spPr>
          <a:xfrm>
            <a:off x="8358214" y="6208892"/>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Заголовок 1"/>
          <p:cNvSpPr txBox="1">
            <a:spLocks/>
          </p:cNvSpPr>
          <p:nvPr/>
        </p:nvSpPr>
        <p:spPr>
          <a:xfrm>
            <a:off x="0" y="26166"/>
            <a:ext cx="8358214" cy="1154097"/>
          </a:xfrm>
          <a:prstGeom prst="rect">
            <a:avLst/>
          </a:prstGeom>
        </p:spPr>
        <p:txBody>
          <a:bodyPr vert="horz" lIns="91440" tIns="45720" rIns="91440" bIns="45720" rtlCol="0" anchor="b">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Как пользоваться интерактивной тетрадью Skysmart-Класс</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3" descr="D:\Desktop\Скринсшот\Скриншот 13-11-2020 211321.jpg"/>
          <p:cNvPicPr>
            <a:picLocks noChangeAspect="1" noChangeArrowheads="1"/>
          </p:cNvPicPr>
          <p:nvPr/>
        </p:nvPicPr>
        <p:blipFill rotWithShape="1">
          <a:blip r:embed="rId3">
            <a:extLst>
              <a:ext uri="{28A0092B-C50C-407E-A947-70E740481C1C}">
                <a14:useLocalDpi xmlns:a14="http://schemas.microsoft.com/office/drawing/2010/main" val="0"/>
              </a:ext>
            </a:extLst>
          </a:blip>
          <a:srcRect t="26297"/>
          <a:stretch/>
        </p:blipFill>
        <p:spPr bwMode="auto">
          <a:xfrm>
            <a:off x="1331640" y="2060848"/>
            <a:ext cx="6865499"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7658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268760"/>
            <a:ext cx="8678198" cy="1409836"/>
          </a:xfrm>
        </p:spPr>
        <p:txBody>
          <a:bodyPr>
            <a:noAutofit/>
          </a:bodyPr>
          <a:lstStyle/>
          <a:p>
            <a:pPr marL="0" indent="0" algn="ctr">
              <a:buNone/>
            </a:pPr>
            <a:r>
              <a:rPr lang="ru-RU" dirty="0" smtClean="0"/>
              <a:t>Ответы, выделенные </a:t>
            </a:r>
            <a:r>
              <a:rPr lang="ru-RU" dirty="0" smtClean="0">
                <a:solidFill>
                  <a:srgbClr val="FF0000"/>
                </a:solidFill>
              </a:rPr>
              <a:t>красным</a:t>
            </a:r>
            <a:r>
              <a:rPr lang="ru-RU" dirty="0" smtClean="0"/>
              <a:t> цветом – неправильные. </a:t>
            </a:r>
          </a:p>
          <a:p>
            <a:pPr marL="0" indent="0" algn="ctr">
              <a:buNone/>
            </a:pPr>
            <a:r>
              <a:rPr lang="ru-RU" dirty="0" smtClean="0"/>
              <a:t>Ответы выделенные </a:t>
            </a:r>
            <a:r>
              <a:rPr lang="ru-RU" dirty="0" smtClean="0">
                <a:solidFill>
                  <a:srgbClr val="00B050"/>
                </a:solidFill>
              </a:rPr>
              <a:t>зелёно</a:t>
            </a:r>
            <a:r>
              <a:rPr lang="ru-RU" dirty="0" smtClean="0"/>
              <a:t>-</a:t>
            </a:r>
            <a:r>
              <a:rPr lang="ru-RU" dirty="0" smtClean="0">
                <a:solidFill>
                  <a:srgbClr val="FF0000"/>
                </a:solidFill>
              </a:rPr>
              <a:t>красным</a:t>
            </a:r>
            <a:r>
              <a:rPr lang="ru-RU" dirty="0" smtClean="0"/>
              <a:t> цветом означают, что ребенок сначала ответил неверно, а затем исправил на верный ответ. При наведении курсора на неправильный ответ можно посмотреть, что ребенок отвечал сначала.</a:t>
            </a:r>
            <a:endParaRPr lang="ru-RU" dirty="0">
              <a:solidFill>
                <a:schemeClr val="tx1"/>
              </a:solidFill>
            </a:endParaRPr>
          </a:p>
        </p:txBody>
      </p:sp>
      <p:sp>
        <p:nvSpPr>
          <p:cNvPr id="7" name="Управляющая кнопка: далее 6">
            <a:hlinkClick r:id="" action="ppaction://hlinkshowjump?jump=nextslide" highlightClick="1"/>
          </p:cNvPr>
          <p:cNvSpPr/>
          <p:nvPr/>
        </p:nvSpPr>
        <p:spPr>
          <a:xfrm>
            <a:off x="4499992" y="6324291"/>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8" name="Управляющая кнопка: назад 7">
            <a:hlinkClick r:id="" action="ppaction://hlinkshowjump?jump=previousslide" highlightClick="1"/>
          </p:cNvPr>
          <p:cNvSpPr/>
          <p:nvPr/>
        </p:nvSpPr>
        <p:spPr>
          <a:xfrm>
            <a:off x="3175247" y="6324291"/>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9" name="Управляющая кнопка: домой 8">
            <a:hlinkClick r:id="rId2" action="ppaction://hlinksldjump" highlightClick="1"/>
          </p:cNvPr>
          <p:cNvSpPr/>
          <p:nvPr/>
        </p:nvSpPr>
        <p:spPr>
          <a:xfrm>
            <a:off x="8358214" y="6208892"/>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Заголовок 1"/>
          <p:cNvSpPr txBox="1">
            <a:spLocks/>
          </p:cNvSpPr>
          <p:nvPr/>
        </p:nvSpPr>
        <p:spPr>
          <a:xfrm>
            <a:off x="0" y="26166"/>
            <a:ext cx="8358214" cy="1154097"/>
          </a:xfrm>
          <a:prstGeom prst="rect">
            <a:avLst/>
          </a:prstGeom>
        </p:spPr>
        <p:txBody>
          <a:bodyPr vert="horz" lIns="91440" tIns="45720" rIns="91440" bIns="45720" rtlCol="0" anchor="b">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Как пользоваться интерактивной тетрадью Skysmart-Класс</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 name="Picture 2" descr="D:\Desktop\Скринсшот\Скриншот 13-11-2020 211827.jpg"/>
          <p:cNvPicPr>
            <a:picLocks noChangeAspect="1" noChangeArrowheads="1"/>
          </p:cNvPicPr>
          <p:nvPr/>
        </p:nvPicPr>
        <p:blipFill rotWithShape="1">
          <a:blip r:embed="rId3">
            <a:extLst>
              <a:ext uri="{28A0092B-C50C-407E-A947-70E740481C1C}">
                <a14:useLocalDpi xmlns:a14="http://schemas.microsoft.com/office/drawing/2010/main" val="0"/>
              </a:ext>
            </a:extLst>
          </a:blip>
          <a:srcRect t="24667"/>
          <a:stretch/>
        </p:blipFill>
        <p:spPr bwMode="auto">
          <a:xfrm>
            <a:off x="1714158" y="2976111"/>
            <a:ext cx="5571667" cy="331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21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Управляющая кнопка: назад 7">
            <a:hlinkClick r:id="" action="ppaction://hlinkshowjump?jump=previousslide" highlightClick="1"/>
          </p:cNvPr>
          <p:cNvSpPr/>
          <p:nvPr/>
        </p:nvSpPr>
        <p:spPr>
          <a:xfrm>
            <a:off x="3175247" y="6324291"/>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9" name="Управляющая кнопка: домой 8">
            <a:hlinkClick r:id="rId2" action="ppaction://hlinksldjump" highlightClick="1"/>
          </p:cNvPr>
          <p:cNvSpPr/>
          <p:nvPr/>
        </p:nvSpPr>
        <p:spPr>
          <a:xfrm>
            <a:off x="8358214" y="6208892"/>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Заголовок 1"/>
          <p:cNvSpPr txBox="1">
            <a:spLocks/>
          </p:cNvSpPr>
          <p:nvPr/>
        </p:nvSpPr>
        <p:spPr>
          <a:xfrm>
            <a:off x="0" y="26166"/>
            <a:ext cx="8358214" cy="1154097"/>
          </a:xfrm>
          <a:prstGeom prst="rect">
            <a:avLst/>
          </a:prstGeom>
        </p:spPr>
        <p:txBody>
          <a:bodyPr vert="horz" lIns="91440" tIns="45720" rIns="91440" bIns="45720" rtlCol="0" anchor="b">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Как пользоваться интерактивной тетрадью Skysmart-Класс</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13" y="1962565"/>
            <a:ext cx="8848725" cy="4238625"/>
          </a:xfrm>
          <a:prstGeom prst="rect">
            <a:avLst/>
          </a:prstGeom>
        </p:spPr>
      </p:pic>
      <p:cxnSp>
        <p:nvCxnSpPr>
          <p:cNvPr id="11" name="Прямая со стрелкой 10"/>
          <p:cNvCxnSpPr/>
          <p:nvPr/>
        </p:nvCxnSpPr>
        <p:spPr>
          <a:xfrm flipH="1">
            <a:off x="7726240" y="3474733"/>
            <a:ext cx="518168" cy="6071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1619672" y="4248658"/>
            <a:ext cx="518168" cy="6071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Объект 2"/>
          <p:cNvSpPr>
            <a:spLocks noGrp="1"/>
          </p:cNvSpPr>
          <p:nvPr>
            <p:ph idx="1"/>
          </p:nvPr>
        </p:nvSpPr>
        <p:spPr>
          <a:xfrm>
            <a:off x="398003" y="1286784"/>
            <a:ext cx="7992888" cy="665140"/>
          </a:xfrm>
        </p:spPr>
        <p:txBody>
          <a:bodyPr>
            <a:normAutofit lnSpcReduction="10000"/>
          </a:bodyPr>
          <a:lstStyle/>
          <a:p>
            <a:pPr marL="0" indent="0" algn="ctr">
              <a:buNone/>
            </a:pPr>
            <a:r>
              <a:rPr lang="ru-RU" dirty="0" smtClean="0">
                <a:solidFill>
                  <a:schemeClr val="tx1"/>
                </a:solidFill>
              </a:rPr>
              <a:t>Любое созданное задание можно удалить, но после этого оно не подлежит восстановлению</a:t>
            </a:r>
            <a:endParaRPr lang="ru-RU" dirty="0">
              <a:solidFill>
                <a:schemeClr val="tx1"/>
              </a:solidFill>
            </a:endParaRPr>
          </a:p>
        </p:txBody>
      </p:sp>
      <p:sp>
        <p:nvSpPr>
          <p:cNvPr id="15" name="Управляющая кнопка: далее 14">
            <a:hlinkClick r:id="" action="ppaction://hlinkshowjump?jump=nextslide" highlightClick="1"/>
          </p:cNvPr>
          <p:cNvSpPr/>
          <p:nvPr/>
        </p:nvSpPr>
        <p:spPr>
          <a:xfrm>
            <a:off x="4499992" y="6324291"/>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Tree>
    <p:extLst>
      <p:ext uri="{BB962C8B-B14F-4D97-AF65-F5344CB8AC3E}">
        <p14:creationId xmlns:p14="http://schemas.microsoft.com/office/powerpoint/2010/main" val="2441521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30123" y="271572"/>
            <a:ext cx="2669898"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Заключение</a:t>
            </a:r>
          </a:p>
        </p:txBody>
      </p:sp>
      <p:sp>
        <p:nvSpPr>
          <p:cNvPr id="3" name="Прямоугольник 2"/>
          <p:cNvSpPr/>
          <p:nvPr/>
        </p:nvSpPr>
        <p:spPr>
          <a:xfrm>
            <a:off x="467544" y="1268760"/>
            <a:ext cx="7998490" cy="1169551"/>
          </a:xfrm>
          <a:prstGeom prst="rect">
            <a:avLst/>
          </a:prstGeom>
        </p:spPr>
        <p:txBody>
          <a:bodyPr wrap="square">
            <a:spAutoFit/>
          </a:bodyPr>
          <a:lstStyle/>
          <a:p>
            <a:pPr algn="just"/>
            <a:r>
              <a:rPr lang="ru-RU" sz="1400" dirty="0"/>
              <a:t>Использование дистанционных технологий диктуется временем, так как является фактором взаимосвязанного коммуникативного, социокультурного и личностного развития обучающихся, и, наконец, рационально, так как создает максимально благоприятные условия для овладения обучающимися социально накопленным опытом, заключенным в содержании обучения.</a:t>
            </a:r>
          </a:p>
        </p:txBody>
      </p:sp>
      <p:pic>
        <p:nvPicPr>
          <p:cNvPr id="13314" name="Picture 2" descr="https://vyatka-grad.ru/wp-content/uploads/2020/03/onlajn-obuchen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9846" y="2636912"/>
            <a:ext cx="5490609" cy="3672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Управляющая кнопка: назад 4">
            <a:hlinkClick r:id="" action="ppaction://hlinkshowjump?jump=previousslide" highlightClick="1"/>
          </p:cNvPr>
          <p:cNvSpPr/>
          <p:nvPr/>
        </p:nvSpPr>
        <p:spPr>
          <a:xfrm>
            <a:off x="3175247" y="6324291"/>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6" name="Управляющая кнопка: домой 5">
            <a:hlinkClick r:id="rId3" action="ppaction://hlinksldjump" highlightClick="1"/>
          </p:cNvPr>
          <p:cNvSpPr/>
          <p:nvPr/>
        </p:nvSpPr>
        <p:spPr>
          <a:xfrm>
            <a:off x="8358214" y="6208892"/>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359058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886" y="1268760"/>
            <a:ext cx="8798831" cy="1384995"/>
          </a:xfrm>
          <a:prstGeom prst="rect">
            <a:avLst/>
          </a:prstGeom>
        </p:spPr>
        <p:txBody>
          <a:bodyPr wrap="square">
            <a:spAutoFit/>
          </a:bodyPr>
          <a:lstStyle/>
          <a:p>
            <a:pPr algn="just"/>
            <a:r>
              <a:rPr lang="ru-RU" sz="1400" dirty="0"/>
              <a:t>Развитие цивилизации – это история непрекращающегося обучения чему-то новому, а жизнь человека – это постоянный процесс познания себя, окружающего мира и своего места в нем. Сотни и даже тысячи лет образование подразумевало тесный личный контакт ученика с наставником, для чего требовались визиты преподавателей на дом или посещение школ. При наличии мотивации такая учеба давала прекрасные результаты, но была, скорее, привилегией избранных, чем правом всех. Проблему общедоступности образования решило появление дистанционного обучения.</a:t>
            </a:r>
          </a:p>
        </p:txBody>
      </p:sp>
      <p:sp>
        <p:nvSpPr>
          <p:cNvPr id="3" name="Прямоугольник 2"/>
          <p:cNvSpPr/>
          <p:nvPr/>
        </p:nvSpPr>
        <p:spPr>
          <a:xfrm>
            <a:off x="10371" y="226853"/>
            <a:ext cx="8234037"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Дистанционное обучение как одна из форм организации учебного </a:t>
            </a: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процесса</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8" name="Picture 4" descr="https://sitekid.ru/imgn/7/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212976"/>
            <a:ext cx="3672408" cy="2733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s://esquire.kz/wp-content/uploads/2019/01/WhatsApp-Image-2019-01-16-at-4.04.31-PM.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555" y="2636912"/>
            <a:ext cx="3761324" cy="26554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Управляющая кнопка: далее 5">
            <a:hlinkClick r:id="" action="ppaction://hlinkshowjump?jump=nextslide" highlightClick="1"/>
          </p:cNvPr>
          <p:cNvSpPr/>
          <p:nvPr/>
        </p:nvSpPr>
        <p:spPr>
          <a:xfrm>
            <a:off x="4427984" y="6165304"/>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7" name="Управляющая кнопка: назад 6">
            <a:hlinkClick r:id="" action="ppaction://hlinkshowjump?jump=previousslide" highlightClick="1"/>
          </p:cNvPr>
          <p:cNvSpPr/>
          <p:nvPr/>
        </p:nvSpPr>
        <p:spPr>
          <a:xfrm>
            <a:off x="2987824" y="6172200"/>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8" name="Управляющая кнопка: домой 7">
            <a:hlinkClick r:id="rId4" action="ppaction://hlinksldjump" highlightClick="1"/>
          </p:cNvPr>
          <p:cNvSpPr/>
          <p:nvPr/>
        </p:nvSpPr>
        <p:spPr>
          <a:xfrm>
            <a:off x="8358214" y="6072206"/>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4096762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3466"/>
            <a:ext cx="7453131"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Понятие дистанционного обучения</a:t>
            </a:r>
          </a:p>
        </p:txBody>
      </p:sp>
      <p:pic>
        <p:nvPicPr>
          <p:cNvPr id="2052" name="Picture 4" descr="https://avatars.mds.yandex.net/get-zen_doc/192582/pub_5ca59f52ae5b0400b3f2700b_5ca5a6fc1bb26c00b31c5b32/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66" y="848241"/>
            <a:ext cx="5939000" cy="31631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1466" y="4003296"/>
            <a:ext cx="5355718" cy="2031325"/>
          </a:xfrm>
          <a:prstGeom prst="rect">
            <a:avLst/>
          </a:prstGeom>
        </p:spPr>
        <p:txBody>
          <a:bodyPr wrap="square">
            <a:spAutoFit/>
          </a:bodyPr>
          <a:lstStyle/>
          <a:p>
            <a:pPr algn="just"/>
            <a:r>
              <a:rPr lang="ru-RU" sz="1400" b="1" dirty="0" smtClean="0"/>
              <a:t>Дистанционное образование - это форма обучения, которая не предусматривает посещение учебного заведения и позволяет получить квалифицированное </a:t>
            </a:r>
            <a:endParaRPr lang="ru-RU" sz="1400" dirty="0" smtClean="0"/>
          </a:p>
          <a:p>
            <a:pPr algn="just"/>
            <a:r>
              <a:rPr lang="ru-RU" sz="1400" b="1" dirty="0" smtClean="0"/>
              <a:t>образование на расстоянии от педагога и отражает все присущие учебному процессу компоненты (цели, содержание, методы, организационные формы, средства обучения), реализуемые специфичными средствами Интернет-технологий или другими средствами, предусматривающими интерактивность . </a:t>
            </a:r>
            <a:endParaRPr lang="ru-RU" sz="1400" dirty="0"/>
          </a:p>
        </p:txBody>
      </p:sp>
      <p:pic>
        <p:nvPicPr>
          <p:cNvPr id="2054" name="Picture 6" descr="http://hasraek.ru/uploads/posts/2020-03/1585503119_whatsapp-image-2020-03-29-at-20_30_20.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2411" y="2698715"/>
            <a:ext cx="3024336" cy="3335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Управляющая кнопка: далее 5">
            <a:hlinkClick r:id="" action="ppaction://hlinkshowjump?jump=nextslide" highlightClick="1"/>
          </p:cNvPr>
          <p:cNvSpPr/>
          <p:nvPr/>
        </p:nvSpPr>
        <p:spPr>
          <a:xfrm>
            <a:off x="4427984" y="6165304"/>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7" name="Управляющая кнопка: назад 6">
            <a:hlinkClick r:id="" action="ppaction://hlinkshowjump?jump=previousslide" highlightClick="1"/>
          </p:cNvPr>
          <p:cNvSpPr/>
          <p:nvPr/>
        </p:nvSpPr>
        <p:spPr>
          <a:xfrm>
            <a:off x="2987824" y="6172200"/>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8" name="Управляющая кнопка: домой 7">
            <a:hlinkClick r:id="rId4" action="ppaction://hlinksldjump" highlightClick="1"/>
          </p:cNvPr>
          <p:cNvSpPr/>
          <p:nvPr/>
        </p:nvSpPr>
        <p:spPr>
          <a:xfrm>
            <a:off x="8358214" y="6072206"/>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1428532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81539" y="116632"/>
            <a:ext cx="1892890"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История</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рямоугольник 2"/>
          <p:cNvSpPr/>
          <p:nvPr/>
        </p:nvSpPr>
        <p:spPr>
          <a:xfrm>
            <a:off x="118144" y="701407"/>
            <a:ext cx="5266926" cy="1384995"/>
          </a:xfrm>
          <a:prstGeom prst="rect">
            <a:avLst/>
          </a:prstGeom>
        </p:spPr>
        <p:txBody>
          <a:bodyPr wrap="square">
            <a:spAutoFit/>
          </a:bodyPr>
          <a:lstStyle/>
          <a:p>
            <a:pPr algn="ctr"/>
            <a:r>
              <a:rPr lang="ru-RU" sz="1400" dirty="0"/>
              <a:t>В Европе в </a:t>
            </a:r>
            <a:r>
              <a:rPr lang="ru-RU" sz="1400" dirty="0" smtClean="0"/>
              <a:t>конце </a:t>
            </a:r>
            <a:r>
              <a:rPr lang="en-US" sz="1400" dirty="0" smtClean="0"/>
              <a:t>XVIII</a:t>
            </a:r>
            <a:r>
              <a:rPr lang="ru-RU" sz="1400" dirty="0" smtClean="0"/>
              <a:t> века, с появлением</a:t>
            </a:r>
            <a:r>
              <a:rPr lang="ru-RU" sz="1400" dirty="0"/>
              <a:t> </a:t>
            </a:r>
            <a:r>
              <a:rPr lang="ru-RU" sz="1400" dirty="0" smtClean="0"/>
              <a:t>регулярной и</a:t>
            </a:r>
            <a:r>
              <a:rPr lang="ru-RU" sz="1400" dirty="0"/>
              <a:t> </a:t>
            </a:r>
            <a:endParaRPr lang="ru-RU" sz="1400" dirty="0" smtClean="0"/>
          </a:p>
          <a:p>
            <a:pPr algn="ctr"/>
            <a:r>
              <a:rPr lang="ru-RU" sz="1400" dirty="0" smtClean="0"/>
              <a:t>доступной</a:t>
            </a:r>
            <a:r>
              <a:rPr lang="ru-RU" sz="1400" dirty="0"/>
              <a:t> почтовой </a:t>
            </a:r>
            <a:r>
              <a:rPr lang="ru-RU" sz="1400" dirty="0" smtClean="0"/>
              <a:t>связи, </a:t>
            </a:r>
            <a:r>
              <a:rPr lang="ru-RU" sz="1400" dirty="0"/>
              <a:t> возникло "корреспондентское </a:t>
            </a:r>
            <a:endParaRPr lang="ru-RU" sz="1400" dirty="0" smtClean="0"/>
          </a:p>
          <a:p>
            <a:pPr algn="ctr"/>
            <a:r>
              <a:rPr lang="ru-RU" sz="1400" dirty="0" smtClean="0"/>
              <a:t>обучение".</a:t>
            </a:r>
            <a:r>
              <a:rPr lang="ru-RU" sz="1400" dirty="0"/>
              <a:t> </a:t>
            </a:r>
            <a:r>
              <a:rPr lang="ru-RU" sz="1400" dirty="0" smtClean="0"/>
              <a:t>Учащиеся</a:t>
            </a:r>
            <a:r>
              <a:rPr lang="ru-RU" sz="1400" dirty="0"/>
              <a:t> по </a:t>
            </a:r>
            <a:r>
              <a:rPr lang="ru-RU" sz="1400" dirty="0" smtClean="0"/>
              <a:t>почте получали учебные материалы</a:t>
            </a:r>
            <a:r>
              <a:rPr lang="ru-RU" sz="1400" dirty="0"/>
              <a:t>, переписывались с </a:t>
            </a:r>
            <a:r>
              <a:rPr lang="ru-RU" sz="1400" dirty="0" smtClean="0"/>
              <a:t>педагогами</a:t>
            </a:r>
            <a:r>
              <a:rPr lang="ru-RU" sz="1400" dirty="0"/>
              <a:t> и сдавали </a:t>
            </a:r>
            <a:endParaRPr lang="ru-RU" sz="1400" dirty="0" smtClean="0"/>
          </a:p>
          <a:p>
            <a:pPr algn="ctr"/>
            <a:r>
              <a:rPr lang="ru-RU" sz="1400" dirty="0" smtClean="0"/>
              <a:t>экзамены</a:t>
            </a:r>
            <a:r>
              <a:rPr lang="ru-RU" sz="1400" dirty="0"/>
              <a:t> доверенному лицу </a:t>
            </a:r>
            <a:r>
              <a:rPr lang="ru-RU" sz="1400" dirty="0" smtClean="0"/>
              <a:t>или в виде научной работы</a:t>
            </a:r>
            <a:r>
              <a:rPr lang="ru-RU" sz="1400" dirty="0"/>
              <a:t>. В России данный метод появился в </a:t>
            </a:r>
            <a:r>
              <a:rPr lang="ru-RU" sz="1400" dirty="0" smtClean="0"/>
              <a:t>конце</a:t>
            </a:r>
            <a:r>
              <a:rPr lang="ru-RU" sz="1400" dirty="0"/>
              <a:t> XIX </a:t>
            </a:r>
            <a:r>
              <a:rPr lang="ru-RU" sz="1400" dirty="0" smtClean="0"/>
              <a:t>века.</a:t>
            </a:r>
            <a:endParaRPr lang="ru-RU" sz="1400" dirty="0"/>
          </a:p>
        </p:txBody>
      </p:sp>
      <p:pic>
        <p:nvPicPr>
          <p:cNvPr id="4098" name="Picture 2" descr="https://grodnonews.by/upload/medialibrary/b80/b803471dbb069e776a45199af1ca0c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4429" y="548680"/>
            <a:ext cx="2924754" cy="18790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643908" y="2509412"/>
            <a:ext cx="5392588" cy="1384995"/>
          </a:xfrm>
          <a:prstGeom prst="rect">
            <a:avLst/>
          </a:prstGeom>
        </p:spPr>
        <p:txBody>
          <a:bodyPr wrap="square">
            <a:spAutoFit/>
          </a:bodyPr>
          <a:lstStyle/>
          <a:p>
            <a:pPr algn="ctr"/>
            <a:r>
              <a:rPr lang="ru-RU" sz="1400" dirty="0"/>
              <a:t>Начало XX века характеризуется бурным технологическим </a:t>
            </a:r>
            <a:r>
              <a:rPr lang="ru-RU" sz="1400" dirty="0" smtClean="0"/>
              <a:t>   </a:t>
            </a:r>
          </a:p>
          <a:p>
            <a:pPr algn="ctr"/>
            <a:r>
              <a:rPr lang="ru-RU" sz="1400" dirty="0" smtClean="0"/>
              <a:t>ростом</a:t>
            </a:r>
            <a:r>
              <a:rPr lang="ru-RU" sz="1400" dirty="0"/>
              <a:t>, наличием телеграфа и телефона. </a:t>
            </a:r>
            <a:endParaRPr lang="ru-RU" sz="1400" dirty="0" smtClean="0"/>
          </a:p>
          <a:p>
            <a:pPr algn="ctr"/>
            <a:r>
              <a:rPr lang="ru-RU" sz="1400" dirty="0" smtClean="0"/>
              <a:t>Но</a:t>
            </a:r>
            <a:r>
              <a:rPr lang="ru-RU" sz="1400" dirty="0"/>
              <a:t> достоверных </a:t>
            </a:r>
            <a:r>
              <a:rPr lang="ru-RU" sz="1400" dirty="0" smtClean="0"/>
              <a:t> фактов</a:t>
            </a:r>
            <a:r>
              <a:rPr lang="ru-RU" sz="1400" dirty="0"/>
              <a:t> об их использовании в обучении, </a:t>
            </a:r>
            <a:endParaRPr lang="ru-RU" sz="1400" dirty="0" smtClean="0"/>
          </a:p>
          <a:p>
            <a:pPr algn="ctr"/>
            <a:r>
              <a:rPr lang="ru-RU" sz="1400" dirty="0" smtClean="0"/>
              <a:t>нет</a:t>
            </a:r>
            <a:r>
              <a:rPr lang="ru-RU" sz="1400" dirty="0"/>
              <a:t>. В то же время, продолжается эпоха «корреспондентского обучения», множество ВУЗов во всем мире вели и ведут его </a:t>
            </a:r>
            <a:endParaRPr lang="ru-RU" sz="1400" dirty="0" smtClean="0"/>
          </a:p>
          <a:p>
            <a:pPr algn="ctr"/>
            <a:r>
              <a:rPr lang="ru-RU" sz="1400" dirty="0" smtClean="0"/>
              <a:t>до</a:t>
            </a:r>
            <a:r>
              <a:rPr lang="ru-RU" sz="1400" dirty="0"/>
              <a:t> сих пор.</a:t>
            </a:r>
          </a:p>
        </p:txBody>
      </p:sp>
      <p:pic>
        <p:nvPicPr>
          <p:cNvPr id="4100" name="Picture 4" descr="http://www.cyberstyle.ru/images2external/misc/Image/reviews/Siemens_history/Siemens_telegraf_1912.jp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14" r="16861"/>
          <a:stretch/>
        </p:blipFill>
        <p:spPr bwMode="auto">
          <a:xfrm>
            <a:off x="985130" y="2111182"/>
            <a:ext cx="2541008" cy="21814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2273" y="4356318"/>
            <a:ext cx="5317952" cy="1815882"/>
          </a:xfrm>
          <a:prstGeom prst="rect">
            <a:avLst/>
          </a:prstGeom>
        </p:spPr>
        <p:txBody>
          <a:bodyPr wrap="square">
            <a:spAutoFit/>
          </a:bodyPr>
          <a:lstStyle/>
          <a:p>
            <a:pPr algn="ctr"/>
            <a:r>
              <a:rPr lang="ru-RU" sz="1400" dirty="0"/>
              <a:t>В XXI веке доступность компьютеров и Интернета </a:t>
            </a:r>
            <a:r>
              <a:rPr lang="ru-RU" sz="1400" dirty="0" smtClean="0"/>
              <a:t>делают               распространение</a:t>
            </a:r>
            <a:r>
              <a:rPr lang="ru-RU" sz="1400" dirty="0"/>
              <a:t> дистанционного обучения еще проще и </a:t>
            </a:r>
            <a:endParaRPr lang="ru-RU" sz="1400" dirty="0" smtClean="0"/>
          </a:p>
          <a:p>
            <a:pPr algn="ctr"/>
            <a:r>
              <a:rPr lang="ru-RU" sz="1400" dirty="0" smtClean="0"/>
              <a:t>быстрее</a:t>
            </a:r>
            <a:r>
              <a:rPr lang="ru-RU" sz="1400" dirty="0"/>
              <a:t>. Интернет стал огромным прорывом, значительно </a:t>
            </a:r>
            <a:endParaRPr lang="ru-RU" sz="1400" dirty="0" smtClean="0"/>
          </a:p>
          <a:p>
            <a:pPr algn="ctr"/>
            <a:r>
              <a:rPr lang="ru-RU" sz="1400" dirty="0" smtClean="0"/>
              <a:t>большим</a:t>
            </a:r>
            <a:r>
              <a:rPr lang="ru-RU" sz="1400" dirty="0"/>
              <a:t>, чем </a:t>
            </a:r>
            <a:r>
              <a:rPr lang="ru-RU" sz="1400" dirty="0" smtClean="0"/>
              <a:t>радио</a:t>
            </a:r>
            <a:r>
              <a:rPr lang="ru-RU" sz="1400" dirty="0"/>
              <a:t> и телевидение. Появилась возможность общаться и получать обратную связь от любого ученика, где бы он ни находился. </a:t>
            </a:r>
            <a:r>
              <a:rPr lang="ru-RU" sz="1400" dirty="0" smtClean="0"/>
              <a:t>Распространение</a:t>
            </a:r>
            <a:r>
              <a:rPr lang="ru-RU" sz="1400" dirty="0"/>
              <a:t> «быстрого интернета» дало возможность </a:t>
            </a:r>
            <a:r>
              <a:rPr lang="ru-RU" sz="1400" dirty="0" smtClean="0"/>
              <a:t> использовать</a:t>
            </a:r>
            <a:r>
              <a:rPr lang="ru-RU" sz="1400" dirty="0"/>
              <a:t> «</a:t>
            </a:r>
            <a:r>
              <a:rPr lang="ru-RU" sz="1400" dirty="0" smtClean="0"/>
              <a:t>онлайн</a:t>
            </a:r>
            <a:r>
              <a:rPr lang="ru-RU" sz="1400" dirty="0"/>
              <a:t>» семинары </a:t>
            </a:r>
          </a:p>
          <a:p>
            <a:pPr algn="ctr"/>
            <a:r>
              <a:rPr lang="ru-RU" sz="1400" dirty="0" smtClean="0"/>
              <a:t>(вебинары</a:t>
            </a:r>
            <a:r>
              <a:rPr lang="ru-RU" sz="1400" dirty="0"/>
              <a:t>) для обучения</a:t>
            </a:r>
            <a:r>
              <a:rPr lang="ru-RU" sz="1400" dirty="0" smtClean="0"/>
              <a:t>. </a:t>
            </a:r>
            <a:endParaRPr lang="ru-RU" sz="1400" dirty="0"/>
          </a:p>
        </p:txBody>
      </p:sp>
      <p:pic>
        <p:nvPicPr>
          <p:cNvPr id="4102" name="Picture 6" descr="https://avatars.mds.yandex.net/get-dialogs/1027858/1bb78fd3d97aee43d799/or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430" y="4168261"/>
            <a:ext cx="2866169" cy="18995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Управляющая кнопка: далее 8">
            <a:hlinkClick r:id="" action="ppaction://hlinkshowjump?jump=nextslide" highlightClick="1"/>
          </p:cNvPr>
          <p:cNvSpPr/>
          <p:nvPr/>
        </p:nvSpPr>
        <p:spPr>
          <a:xfrm>
            <a:off x="4427984" y="6165304"/>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10" name="Управляющая кнопка: назад 9">
            <a:hlinkClick r:id="" action="ppaction://hlinkshowjump?jump=previousslide" highlightClick="1"/>
          </p:cNvPr>
          <p:cNvSpPr/>
          <p:nvPr/>
        </p:nvSpPr>
        <p:spPr>
          <a:xfrm>
            <a:off x="2987824" y="6172200"/>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11" name="Управляющая кнопка: домой 10">
            <a:hlinkClick r:id="rId5" action="ppaction://hlinksldjump" highlightClick="1"/>
          </p:cNvPr>
          <p:cNvSpPr/>
          <p:nvPr/>
        </p:nvSpPr>
        <p:spPr>
          <a:xfrm>
            <a:off x="8358214" y="6072206"/>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42697311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7799"/>
            <a:ext cx="7776864"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Организация дистанционного </a:t>
            </a: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обучения</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рямоугольник 2"/>
          <p:cNvSpPr/>
          <p:nvPr/>
        </p:nvSpPr>
        <p:spPr>
          <a:xfrm>
            <a:off x="46743" y="1345017"/>
            <a:ext cx="4572000" cy="2462213"/>
          </a:xfrm>
          <a:prstGeom prst="rect">
            <a:avLst/>
          </a:prstGeom>
        </p:spPr>
        <p:txBody>
          <a:bodyPr>
            <a:spAutoFit/>
          </a:bodyPr>
          <a:lstStyle/>
          <a:p>
            <a:pPr algn="just"/>
            <a:r>
              <a:rPr lang="ru-RU" sz="1400" dirty="0" smtClean="0"/>
              <a:t>Учебный </a:t>
            </a:r>
            <a:r>
              <a:rPr lang="ru-RU" sz="1400" dirty="0"/>
              <a:t>процесс в ДО включает в себя все основные формы традиционной организации учебного процесса. Но при этом часть функций берет на себя техника: </a:t>
            </a:r>
          </a:p>
          <a:p>
            <a:pPr marL="285750" lvl="0" indent="-285750" algn="just">
              <a:buFont typeface="Arial" pitchFamily="34" charset="0"/>
              <a:buChar char="•"/>
            </a:pPr>
            <a:r>
              <a:rPr lang="ru-RU" sz="1400" dirty="0"/>
              <a:t>часть лекций реализуется с помощью ММК, </a:t>
            </a:r>
          </a:p>
          <a:p>
            <a:pPr marL="285750" lvl="0" indent="-285750" algn="just">
              <a:buFont typeface="Arial" pitchFamily="34" charset="0"/>
              <a:buChar char="•"/>
            </a:pPr>
            <a:r>
              <a:rPr lang="ru-RU" sz="1400" dirty="0"/>
              <a:t>часть практических занятий заменяется тренажерами</a:t>
            </a:r>
            <a:r>
              <a:rPr lang="ru-RU" sz="1400" dirty="0" smtClean="0"/>
              <a:t>, </a:t>
            </a:r>
            <a:endParaRPr lang="ru-RU" sz="1400" dirty="0"/>
          </a:p>
          <a:p>
            <a:pPr marL="285750" lvl="0" indent="-285750" algn="just">
              <a:buFont typeface="Arial" pitchFamily="34" charset="0"/>
              <a:buChar char="•"/>
            </a:pPr>
            <a:r>
              <a:rPr lang="ru-RU" sz="1400" dirty="0"/>
              <a:t>формализованный текущий контроль может быть осуществлен с помощью тестирующих систем или контрольных работ, присланных по электронной почте.</a:t>
            </a:r>
          </a:p>
        </p:txBody>
      </p:sp>
      <p:pic>
        <p:nvPicPr>
          <p:cNvPr id="5122" name="Picture 2" descr="https://im0-tub-ru.yandex.net/i?id=51526bd65a6c72b48c3ac113525802ee-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71" y="1556792"/>
            <a:ext cx="4145228" cy="2698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4" name="Picture 4" descr="https://rbsmi.ru/upload/iblock/e20/e20c7b48f852863f5f3a44d3c77209d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829306"/>
            <a:ext cx="3176681" cy="21188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Управляющая кнопка: далее 6">
            <a:hlinkClick r:id="" action="ppaction://hlinkshowjump?jump=nextslide" highlightClick="1"/>
          </p:cNvPr>
          <p:cNvSpPr/>
          <p:nvPr/>
        </p:nvSpPr>
        <p:spPr>
          <a:xfrm>
            <a:off x="4427984" y="6165304"/>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8" name="Управляющая кнопка: назад 7">
            <a:hlinkClick r:id="" action="ppaction://hlinkshowjump?jump=previousslide" highlightClick="1"/>
          </p:cNvPr>
          <p:cNvSpPr/>
          <p:nvPr/>
        </p:nvSpPr>
        <p:spPr>
          <a:xfrm>
            <a:off x="2987824" y="6172200"/>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9" name="Управляющая кнопка: домой 8">
            <a:hlinkClick r:id="rId4" action="ppaction://hlinksldjump" highlightClick="1"/>
          </p:cNvPr>
          <p:cNvSpPr/>
          <p:nvPr/>
        </p:nvSpPr>
        <p:spPr>
          <a:xfrm>
            <a:off x="8358214" y="6072206"/>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2468978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4644" y="-99392"/>
            <a:ext cx="8163780" cy="135421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Преимущества и недостатки дистанционного обучения</a:t>
            </a:r>
          </a:p>
        </p:txBody>
      </p:sp>
      <p:sp>
        <p:nvSpPr>
          <p:cNvPr id="3" name="Прямоугольник 2"/>
          <p:cNvSpPr/>
          <p:nvPr/>
        </p:nvSpPr>
        <p:spPr>
          <a:xfrm>
            <a:off x="251520" y="1263050"/>
            <a:ext cx="2808312" cy="400110"/>
          </a:xfrm>
          <a:prstGeom prst="rect">
            <a:avLst/>
          </a:prstGeom>
        </p:spPr>
        <p:txBody>
          <a:bodyPr wrap="square">
            <a:spAutoFit/>
          </a:bodyPr>
          <a:lstStyle/>
          <a:p>
            <a:r>
              <a:rPr lang="ru-RU" sz="2000" b="1" dirty="0" smtClean="0"/>
              <a:t>Преимущества</a:t>
            </a:r>
            <a:r>
              <a:rPr lang="en-US" sz="2000" b="1" dirty="0"/>
              <a:t>:</a:t>
            </a:r>
            <a:endParaRPr lang="ru-RU" sz="2000" dirty="0"/>
          </a:p>
        </p:txBody>
      </p:sp>
      <p:sp>
        <p:nvSpPr>
          <p:cNvPr id="4" name="Прямоугольник 3"/>
          <p:cNvSpPr/>
          <p:nvPr/>
        </p:nvSpPr>
        <p:spPr>
          <a:xfrm>
            <a:off x="207901" y="1659717"/>
            <a:ext cx="4275348" cy="4616648"/>
          </a:xfrm>
          <a:prstGeom prst="rect">
            <a:avLst/>
          </a:prstGeom>
        </p:spPr>
        <p:txBody>
          <a:bodyPr wrap="square">
            <a:spAutoFit/>
          </a:bodyPr>
          <a:lstStyle/>
          <a:p>
            <a:pPr algn="just"/>
            <a:r>
              <a:rPr lang="ru-RU" sz="1400" dirty="0"/>
              <a:t>1) возможность получить образование вне зависимости от </a:t>
            </a:r>
            <a:r>
              <a:rPr lang="ru-RU" sz="1400" dirty="0" smtClean="0"/>
              <a:t>геолокации;</a:t>
            </a:r>
            <a:endParaRPr lang="ru-RU" sz="1400" dirty="0"/>
          </a:p>
          <a:p>
            <a:pPr algn="just"/>
            <a:r>
              <a:rPr lang="ru-RU" sz="1400" dirty="0"/>
              <a:t>2) охват узкой предметной области;</a:t>
            </a:r>
          </a:p>
          <a:p>
            <a:pPr algn="just"/>
            <a:r>
              <a:rPr lang="ru-RU" sz="1400" dirty="0"/>
              <a:t>3) возможность организации дискуссий, групповых работ, совместных проектов;</a:t>
            </a:r>
          </a:p>
          <a:p>
            <a:pPr algn="just"/>
            <a:r>
              <a:rPr lang="ru-RU" sz="1400" dirty="0"/>
              <a:t>4) невысокая стоимость (по сравнению с традиционным заочным обучением);</a:t>
            </a:r>
          </a:p>
          <a:p>
            <a:pPr algn="just"/>
            <a:r>
              <a:rPr lang="ru-RU" sz="1400" dirty="0"/>
              <a:t>5) возможность совмещения обучения с основной деятельностью;</a:t>
            </a:r>
          </a:p>
          <a:p>
            <a:pPr algn="just"/>
            <a:r>
              <a:rPr lang="ru-RU" sz="1400" dirty="0"/>
              <a:t>6) высокое качество учебных материалов;</a:t>
            </a:r>
          </a:p>
          <a:p>
            <a:pPr algn="just"/>
            <a:r>
              <a:rPr lang="ru-RU" sz="1400" dirty="0"/>
              <a:t>7) использование новейших компьютерных технологий;</a:t>
            </a:r>
          </a:p>
          <a:p>
            <a:pPr algn="just"/>
            <a:r>
              <a:rPr lang="ru-RU" sz="1400" dirty="0"/>
              <a:t>8) повышение интеллектуального и творческого потенциала;</a:t>
            </a:r>
          </a:p>
          <a:p>
            <a:pPr algn="just"/>
            <a:r>
              <a:rPr lang="ru-RU" sz="1400" dirty="0"/>
              <a:t>9) высокая скорость обучения;</a:t>
            </a:r>
          </a:p>
          <a:p>
            <a:pPr algn="just"/>
            <a:r>
              <a:rPr lang="ru-RU" sz="1400" dirty="0"/>
              <a:t>10) проявление самоорганизации и самостоятельности;</a:t>
            </a:r>
          </a:p>
          <a:p>
            <a:pPr algn="just"/>
            <a:r>
              <a:rPr lang="ru-RU" sz="1400" dirty="0"/>
              <a:t>11) быстрое освоение современных компьютерных технологий, «гаджетов»;</a:t>
            </a:r>
          </a:p>
          <a:p>
            <a:pPr algn="just"/>
            <a:r>
              <a:rPr lang="ru-RU" sz="1400" dirty="0"/>
              <a:t>12) </a:t>
            </a:r>
            <a:r>
              <a:rPr lang="ru-RU" sz="1400" dirty="0" smtClean="0"/>
              <a:t>возможность обучаться у высококвалифицированных преподавателей.</a:t>
            </a:r>
            <a:endParaRPr lang="ru-RU" sz="1400" dirty="0"/>
          </a:p>
        </p:txBody>
      </p:sp>
      <p:pic>
        <p:nvPicPr>
          <p:cNvPr id="6148" name="Picture 4" descr="https://image.freepik.com/free-vector/_18591-87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8639" y="1845484"/>
            <a:ext cx="3893041" cy="38930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Управляющая кнопка: далее 5">
            <a:hlinkClick r:id="" action="ppaction://hlinkshowjump?jump=nextslide" highlightClick="1"/>
          </p:cNvPr>
          <p:cNvSpPr/>
          <p:nvPr/>
        </p:nvSpPr>
        <p:spPr>
          <a:xfrm>
            <a:off x="4427984" y="6165304"/>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7" name="Управляющая кнопка: назад 6">
            <a:hlinkClick r:id="" action="ppaction://hlinkshowjump?jump=previousslide" highlightClick="1"/>
          </p:cNvPr>
          <p:cNvSpPr/>
          <p:nvPr/>
        </p:nvSpPr>
        <p:spPr>
          <a:xfrm>
            <a:off x="2987824" y="6172200"/>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8" name="Управляющая кнопка: домой 7">
            <a:hlinkClick r:id="rId3" action="ppaction://hlinksldjump" highlightClick="1"/>
          </p:cNvPr>
          <p:cNvSpPr/>
          <p:nvPr/>
        </p:nvSpPr>
        <p:spPr>
          <a:xfrm>
            <a:off x="8358214" y="6072206"/>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3296846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7" y="1254825"/>
            <a:ext cx="1736181" cy="400110"/>
          </a:xfrm>
          <a:prstGeom prst="rect">
            <a:avLst/>
          </a:prstGeom>
        </p:spPr>
        <p:txBody>
          <a:bodyPr wrap="none">
            <a:spAutoFit/>
          </a:bodyPr>
          <a:lstStyle/>
          <a:p>
            <a:r>
              <a:rPr lang="ru-RU" sz="2000" b="1" dirty="0" smtClean="0"/>
              <a:t>Недостатки</a:t>
            </a:r>
            <a:r>
              <a:rPr lang="en-US" sz="2000" b="1" dirty="0"/>
              <a:t>:</a:t>
            </a:r>
            <a:endParaRPr lang="ru-RU" sz="2000" dirty="0"/>
          </a:p>
        </p:txBody>
      </p:sp>
      <p:sp>
        <p:nvSpPr>
          <p:cNvPr id="3" name="Прямоугольник 2"/>
          <p:cNvSpPr/>
          <p:nvPr/>
        </p:nvSpPr>
        <p:spPr>
          <a:xfrm>
            <a:off x="179512" y="-99392"/>
            <a:ext cx="8100392" cy="135421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Преимущества и недостатки дистанционного обучения</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Прямоугольник 3"/>
          <p:cNvSpPr/>
          <p:nvPr/>
        </p:nvSpPr>
        <p:spPr>
          <a:xfrm>
            <a:off x="157064" y="1663404"/>
            <a:ext cx="4558952" cy="4832092"/>
          </a:xfrm>
          <a:prstGeom prst="rect">
            <a:avLst/>
          </a:prstGeom>
        </p:spPr>
        <p:txBody>
          <a:bodyPr wrap="square">
            <a:spAutoFit/>
          </a:bodyPr>
          <a:lstStyle/>
          <a:p>
            <a:pPr algn="just"/>
            <a:r>
              <a:rPr lang="ru-RU" sz="1400" dirty="0"/>
              <a:t>1. Отсутствует единая образовательная платформа, в полной мере соответствующая требованиям ФГОС разного уровня. В настоящее время рекомендованных для онлайн-обучения ресурсов порядка 20. Ведущие позиции занимают две электронные школы – Российская (РЭШ) и Московская (МЭШ). Но даже в этих сервисах есть ошибки, которые выявляются педагогами в процессе организации обучения с их помощью.</a:t>
            </a:r>
          </a:p>
          <a:p>
            <a:pPr algn="just"/>
            <a:r>
              <a:rPr lang="ru-RU" sz="1400" dirty="0"/>
              <a:t>2. Не все школьники даже в крупных городах располагают цифровыми устройствами и доступом в интернет, позволяющими качественно организовать учебный процесс дистанционно.</a:t>
            </a:r>
          </a:p>
          <a:p>
            <a:pPr algn="just"/>
            <a:r>
              <a:rPr lang="ru-RU" sz="1400" dirty="0"/>
              <a:t>3. Далеко не каждая из рекомендованных образовательных платформ располагает мощностями, способными обслуживать такое количество пользователей. Поэтому сайты часто «падают» под такой нагрузкой</a:t>
            </a:r>
            <a:r>
              <a:rPr lang="ru-RU" sz="1400" dirty="0" smtClean="0"/>
              <a:t>.</a:t>
            </a:r>
          </a:p>
          <a:p>
            <a:pPr algn="just"/>
            <a:r>
              <a:rPr lang="ru-RU" sz="1400" dirty="0" smtClean="0"/>
              <a:t>4. Учитель не может организовать эффективный контроль выполнения учеником задания. Чаще всего, оно оказывается списанным с другого ресурса.</a:t>
            </a:r>
          </a:p>
        </p:txBody>
      </p:sp>
      <p:pic>
        <p:nvPicPr>
          <p:cNvPr id="7170" name="Picture 2" descr="https://avatars.mds.yandex.net/get-pdb/2727674/210a7609-b39a-432f-b20d-b2f4895cf1fd/s1200?webp=fal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708920"/>
            <a:ext cx="3780419" cy="2520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Управляющая кнопка: далее 7">
            <a:hlinkClick r:id="" action="ppaction://hlinkshowjump?jump=nextslide" highlightClick="1"/>
          </p:cNvPr>
          <p:cNvSpPr/>
          <p:nvPr/>
        </p:nvSpPr>
        <p:spPr>
          <a:xfrm>
            <a:off x="4427984" y="6165304"/>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9" name="Управляющая кнопка: назад 8">
            <a:hlinkClick r:id="" action="ppaction://hlinkshowjump?jump=previousslide" highlightClick="1"/>
          </p:cNvPr>
          <p:cNvSpPr/>
          <p:nvPr/>
        </p:nvSpPr>
        <p:spPr>
          <a:xfrm>
            <a:off x="2987824" y="6172200"/>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10" name="Управляющая кнопка: домой 9">
            <a:hlinkClick r:id="rId3" action="ppaction://hlinksldjump" highlightClick="1"/>
          </p:cNvPr>
          <p:cNvSpPr/>
          <p:nvPr/>
        </p:nvSpPr>
        <p:spPr>
          <a:xfrm>
            <a:off x="8358214" y="6072206"/>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3170184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88640"/>
            <a:ext cx="7182544"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Использование дистанционных образовательных технологий</a:t>
            </a:r>
          </a:p>
        </p:txBody>
      </p:sp>
      <p:sp>
        <p:nvSpPr>
          <p:cNvPr id="3" name="Прямоугольник 2"/>
          <p:cNvSpPr/>
          <p:nvPr/>
        </p:nvSpPr>
        <p:spPr>
          <a:xfrm>
            <a:off x="206896" y="1338362"/>
            <a:ext cx="8037512" cy="400110"/>
          </a:xfrm>
          <a:prstGeom prst="rect">
            <a:avLst/>
          </a:prstGeom>
        </p:spPr>
        <p:txBody>
          <a:bodyPr wrap="square">
            <a:spAutoFit/>
          </a:bodyPr>
          <a:lstStyle/>
          <a:p>
            <a:pPr algn="ctr"/>
            <a:r>
              <a:rPr lang="ru-RU" sz="2000" b="1" dirty="0"/>
              <a:t>Что такое дистанционные образовательные технологии?</a:t>
            </a:r>
            <a:endParaRPr lang="ru-RU" sz="2000" dirty="0"/>
          </a:p>
        </p:txBody>
      </p:sp>
      <p:sp>
        <p:nvSpPr>
          <p:cNvPr id="4" name="Прямоугольник 3"/>
          <p:cNvSpPr/>
          <p:nvPr/>
        </p:nvSpPr>
        <p:spPr>
          <a:xfrm>
            <a:off x="241494" y="1803698"/>
            <a:ext cx="8688224" cy="954107"/>
          </a:xfrm>
          <a:prstGeom prst="rect">
            <a:avLst/>
          </a:prstGeom>
        </p:spPr>
        <p:txBody>
          <a:bodyPr wrap="square">
            <a:spAutoFit/>
          </a:bodyPr>
          <a:lstStyle/>
          <a:p>
            <a:pPr algn="just"/>
            <a:r>
              <a:rPr lang="ru-RU" sz="1400" dirty="0"/>
              <a:t>Под  дистанционными образовательными технологиями (ДОТ) понимаются образовательные технологии, реализуемые в основном с применением средств информатизации и телекоммуникации, при опосредованном </a:t>
            </a:r>
            <a:r>
              <a:rPr lang="ru-RU" sz="1400" dirty="0" smtClean="0"/>
              <a:t>или не </a:t>
            </a:r>
            <a:r>
              <a:rPr lang="ru-RU" sz="1400" dirty="0"/>
              <a:t>полностью опосредованном взаимодействии обучающегося и педагогического работника. </a:t>
            </a:r>
          </a:p>
        </p:txBody>
      </p:sp>
      <p:pic>
        <p:nvPicPr>
          <p:cNvPr id="8194" name="Picture 2" descr="http://xn--90abbh4almacbfls5k1a2c.xn--p1ai/wp-content/uploads/2017/02/online-learn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494" y="2944629"/>
            <a:ext cx="4171118" cy="29197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38354" y="2850248"/>
            <a:ext cx="4291363" cy="2893100"/>
          </a:xfrm>
          <a:prstGeom prst="rect">
            <a:avLst/>
          </a:prstGeom>
        </p:spPr>
        <p:txBody>
          <a:bodyPr wrap="square">
            <a:spAutoFit/>
          </a:bodyPr>
          <a:lstStyle/>
          <a:p>
            <a:pPr algn="just"/>
            <a:r>
              <a:rPr lang="ru-RU" sz="1400" dirty="0"/>
              <a:t>Использование </a:t>
            </a:r>
            <a:r>
              <a:rPr lang="ru-RU" sz="1400" dirty="0" smtClean="0"/>
              <a:t>дистанционных образовательных </a:t>
            </a:r>
            <a:r>
              <a:rPr lang="ru-RU" sz="1400" dirty="0"/>
              <a:t>технологий в </a:t>
            </a:r>
            <a:r>
              <a:rPr lang="ru-RU" sz="1400" dirty="0" smtClean="0"/>
              <a:t>профессиональном образовании </a:t>
            </a:r>
            <a:r>
              <a:rPr lang="ru-RU" sz="1400" dirty="0"/>
              <a:t>позволяет получать необходимое образование вне зависимости от </a:t>
            </a:r>
            <a:r>
              <a:rPr lang="ru-RU" sz="1400" dirty="0" smtClean="0"/>
              <a:t>возраста, семейного </a:t>
            </a:r>
            <a:r>
              <a:rPr lang="ru-RU" sz="1400" dirty="0"/>
              <a:t>положения, без отрыва от работы и </a:t>
            </a:r>
            <a:r>
              <a:rPr lang="ru-RU" sz="1400" dirty="0" smtClean="0"/>
              <a:t>т. д. Таким </a:t>
            </a:r>
            <a:r>
              <a:rPr lang="ru-RU" sz="1400" dirty="0"/>
              <a:t>образом, </a:t>
            </a:r>
            <a:r>
              <a:rPr lang="ru-RU" sz="1400" dirty="0" smtClean="0"/>
              <a:t>дистанционные технологии </a:t>
            </a:r>
            <a:r>
              <a:rPr lang="ru-RU" sz="1400" dirty="0"/>
              <a:t>- это инструмент для реализации основных принципов </a:t>
            </a:r>
            <a:r>
              <a:rPr lang="ru-RU" sz="1400" dirty="0" smtClean="0"/>
              <a:t>личностно ориентированного </a:t>
            </a:r>
            <a:r>
              <a:rPr lang="ru-RU" sz="1400" dirty="0"/>
              <a:t>подхода к обучению.</a:t>
            </a:r>
          </a:p>
          <a:p>
            <a:pPr algn="just"/>
            <a:r>
              <a:rPr lang="ru-RU" sz="1400" dirty="0"/>
              <a:t>Дистанционные образовательные технологии предусматривают осуществление</a:t>
            </a:r>
          </a:p>
          <a:p>
            <a:pPr algn="just"/>
            <a:r>
              <a:rPr lang="ru-RU" sz="1400" dirty="0"/>
              <a:t>следующих видов мониторинга усвоенных знаний: </a:t>
            </a:r>
          </a:p>
        </p:txBody>
      </p:sp>
      <p:sp>
        <p:nvSpPr>
          <p:cNvPr id="7" name="Управляющая кнопка: далее 6">
            <a:hlinkClick r:id="" action="ppaction://hlinkshowjump?jump=nextslide" highlightClick="1"/>
          </p:cNvPr>
          <p:cNvSpPr/>
          <p:nvPr/>
        </p:nvSpPr>
        <p:spPr>
          <a:xfrm>
            <a:off x="4427984" y="6165304"/>
            <a:ext cx="1219200" cy="457200"/>
          </a:xfrm>
          <a:prstGeom prst="actionButtonForwardNex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8" name="Управляющая кнопка: назад 7">
            <a:hlinkClick r:id="" action="ppaction://hlinkshowjump?jump=previousslide" highlightClick="1"/>
          </p:cNvPr>
          <p:cNvSpPr/>
          <p:nvPr/>
        </p:nvSpPr>
        <p:spPr>
          <a:xfrm>
            <a:off x="2987824" y="6172200"/>
            <a:ext cx="1219200" cy="457200"/>
          </a:xfrm>
          <a:prstGeom prst="actionButtonBackPreviou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ru-RU"/>
          </a:p>
        </p:txBody>
      </p:sp>
      <p:sp>
        <p:nvSpPr>
          <p:cNvPr id="9" name="Управляющая кнопка: домой 8">
            <a:hlinkClick r:id="rId3" action="ppaction://hlinksldjump" highlightClick="1"/>
          </p:cNvPr>
          <p:cNvSpPr/>
          <p:nvPr/>
        </p:nvSpPr>
        <p:spPr>
          <a:xfrm>
            <a:off x="8358214" y="6072206"/>
            <a:ext cx="571504" cy="571504"/>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3250477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ерспектива">
  <a:themeElements>
    <a:clrScheme name="Перспектива">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825</Words>
  <Application>Microsoft Office PowerPoint</Application>
  <PresentationFormat>Экран (4:3)</PresentationFormat>
  <Paragraphs>125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Перспектива</vt:lpstr>
      <vt:lpstr>«Методические рекомендации  по работе с интерактивной тетрадью Skysmart Класс» </vt:lpstr>
      <vt:lpstr>Содержание: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 такое Skysmart-Класс?</vt:lpstr>
      <vt:lpstr>Главные задачи данного проекта</vt:lpstr>
      <vt:lpstr>Преимущества использования Skysmart-Класс</vt:lpstr>
      <vt:lpstr>Преимущества использования Skysmart-Класс</vt:lpstr>
      <vt:lpstr>Как пользоваться интерактивной тетрадью Skysmart</vt:lpstr>
      <vt:lpstr>Презентация PowerPoint</vt:lpstr>
      <vt:lpstr>Презентация PowerPoint</vt:lpstr>
      <vt:lpstr>Как пользоваться интерактивной тетрадью Skysmart-Класс</vt:lpstr>
      <vt:lpstr>Как пользоваться интерактивной тетрадью Skysmart-Класс</vt:lpstr>
      <vt:lpstr>Как пользоваться интерактивной тетрадью Skysmart-Класс</vt:lpstr>
      <vt:lpstr>Как пользоваться интерактивной тетрадью Skysmart-Класс</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«Методические рекомендации  по работе с интерактивной тетрадью Skysmart Класс»</dc:title>
  <dc:creator>Штраус А П</dc:creator>
  <cp:lastModifiedBy>Штраус А П</cp:lastModifiedBy>
  <cp:revision>19</cp:revision>
  <dcterms:created xsi:type="dcterms:W3CDTF">2022-03-07T10:16:11Z</dcterms:created>
  <dcterms:modified xsi:type="dcterms:W3CDTF">2022-04-15T15:55:45Z</dcterms:modified>
</cp:coreProperties>
</file>