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85" r:id="rId6"/>
    <p:sldId id="263" r:id="rId7"/>
    <p:sldId id="279" r:id="rId8"/>
    <p:sldId id="280" r:id="rId9"/>
    <p:sldId id="268" r:id="rId10"/>
    <p:sldId id="269" r:id="rId11"/>
    <p:sldId id="261" r:id="rId12"/>
    <p:sldId id="270" r:id="rId13"/>
    <p:sldId id="271" r:id="rId14"/>
    <p:sldId id="272" r:id="rId15"/>
    <p:sldId id="260" r:id="rId16"/>
    <p:sldId id="273" r:id="rId17"/>
    <p:sldId id="266" r:id="rId18"/>
    <p:sldId id="275" r:id="rId19"/>
    <p:sldId id="274" r:id="rId20"/>
    <p:sldId id="276" r:id="rId21"/>
    <p:sldId id="283" r:id="rId22"/>
    <p:sldId id="265" r:id="rId23"/>
    <p:sldId id="267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ADF1-5A73-4BE2-8D40-888FCCA4B83B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2BF-2FCE-4436-95B2-222BFBE3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ADF1-5A73-4BE2-8D40-888FCCA4B83B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2BF-2FCE-4436-95B2-222BFBE3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ADF1-5A73-4BE2-8D40-888FCCA4B83B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2BF-2FCE-4436-95B2-222BFBE3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ADF1-5A73-4BE2-8D40-888FCCA4B83B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2BF-2FCE-4436-95B2-222BFBE3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ADF1-5A73-4BE2-8D40-888FCCA4B83B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2BF-2FCE-4436-95B2-222BFBE3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ADF1-5A73-4BE2-8D40-888FCCA4B83B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2BF-2FCE-4436-95B2-222BFBE3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ADF1-5A73-4BE2-8D40-888FCCA4B83B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2BF-2FCE-4436-95B2-222BFBE3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ADF1-5A73-4BE2-8D40-888FCCA4B83B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2BF-2FCE-4436-95B2-222BFBE3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ADF1-5A73-4BE2-8D40-888FCCA4B83B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2BF-2FCE-4436-95B2-222BFBE3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ADF1-5A73-4BE2-8D40-888FCCA4B83B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2BF-2FCE-4436-95B2-222BFBE3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ADF1-5A73-4BE2-8D40-888FCCA4B83B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2BF-2FCE-4436-95B2-222BFBE3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3ADF1-5A73-4BE2-8D40-888FCCA4B83B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62BF-2FCE-4436-95B2-222BFBE3F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054;&#1090;&#1082;&#1088;&#1099;&#1090;&#1099;&#1081;%20&#1091;&#1088;&#1086;&#1082;%20&#1057;&#1082;&#1083;&#1086;&#1085;&#1077;&#1085;&#1080;&#1077;%20&#1089;&#1091;&#1097;&#1077;&#1089;&#1090;&#1074;&#1080;&#1090;&#1077;&#1083;&#1100;&#1085;&#1099;&#1093;\&#1058;&#1072;&#1085;&#1094;&#1077;&#1074;&#1072;&#1083;&#1100;&#1085;&#1072;&#1103;%20&#1079;&#1072;&#1088;&#1103;&#1076;&#1082;&#1072;%20&#1076;&#1083;&#1103;%20&#1076;&#1077;&#1090;&#1077;&#1081;.%20(online-video-cutter.com).mp4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tana.biz/prepod/_bloks/pic/scyqzln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3586410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131" name="Picture 11" descr="foto-sobak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404813"/>
            <a:ext cx="2951163" cy="2951162"/>
          </a:xfrm>
          <a:prstGeom prst="rect">
            <a:avLst/>
          </a:prstGeom>
          <a:noFill/>
        </p:spPr>
      </p:pic>
      <p:pic>
        <p:nvPicPr>
          <p:cNvPr id="5133" name="Picture 13" descr="Dog_Trixie_311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</a:blip>
          <a:srcRect t="29834" b="29832"/>
          <a:stretch>
            <a:fillRect/>
          </a:stretch>
        </p:blipFill>
        <p:spPr bwMode="auto">
          <a:xfrm rot="1471028">
            <a:off x="1258888" y="4868863"/>
            <a:ext cx="2160587" cy="869950"/>
          </a:xfrm>
          <a:prstGeom prst="rect">
            <a:avLst/>
          </a:prstGeom>
          <a:noFill/>
        </p:spPr>
      </p:pic>
      <p:pic>
        <p:nvPicPr>
          <p:cNvPr id="5134" name="Picture 14" descr="Dog_Trixie_311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</a:blip>
          <a:srcRect t="29834" b="29832"/>
          <a:stretch>
            <a:fillRect/>
          </a:stretch>
        </p:blipFill>
        <p:spPr bwMode="auto">
          <a:xfrm rot="1471028">
            <a:off x="1198563" y="3836988"/>
            <a:ext cx="2051050" cy="825500"/>
          </a:xfrm>
          <a:prstGeom prst="rect">
            <a:avLst/>
          </a:prstGeom>
          <a:noFill/>
        </p:spPr>
      </p:pic>
      <p:pic>
        <p:nvPicPr>
          <p:cNvPr id="5135" name="Picture 15" descr="Dog_Trixie_311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</a:blip>
          <a:srcRect t="29834" b="29832"/>
          <a:stretch>
            <a:fillRect/>
          </a:stretch>
        </p:blipFill>
        <p:spPr bwMode="auto">
          <a:xfrm rot="-320822">
            <a:off x="3348038" y="4941888"/>
            <a:ext cx="1728787" cy="696912"/>
          </a:xfrm>
          <a:prstGeom prst="rect">
            <a:avLst/>
          </a:prstGeom>
          <a:noFill/>
        </p:spPr>
      </p:pic>
      <p:pic>
        <p:nvPicPr>
          <p:cNvPr id="5136" name="Picture 16" descr="Dog_Trixie_311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</a:blip>
          <a:srcRect t="29834" b="29832"/>
          <a:stretch>
            <a:fillRect/>
          </a:stretch>
        </p:blipFill>
        <p:spPr bwMode="auto">
          <a:xfrm rot="-2467946">
            <a:off x="2989263" y="4597400"/>
            <a:ext cx="1296987" cy="522288"/>
          </a:xfrm>
          <a:prstGeom prst="rect">
            <a:avLst/>
          </a:prstGeom>
          <a:noFill/>
        </p:spPr>
      </p:pic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0" y="5849938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38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опия Детские_Песни_-_Человек_Собаке_Друг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550" y="6381750"/>
            <a:ext cx="304800" cy="304800"/>
          </a:xfrm>
          <a:prstGeom prst="rect">
            <a:avLst/>
          </a:prstGeom>
          <a:noFill/>
        </p:spPr>
      </p:pic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0" y="4652963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0" y="34290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2276475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0" y="1125538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0" y="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 rot="5400000">
            <a:off x="1042987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 rot="5400000">
            <a:off x="2339975" y="-2159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 rot="5400000">
            <a:off x="3708400" y="-215900"/>
            <a:ext cx="576263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 rot="5400000">
            <a:off x="4932362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 rot="5400000">
            <a:off x="6227762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 rot="5400000">
            <a:off x="7596187" y="-215899"/>
            <a:ext cx="576263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0" name="AutoShape 30"/>
          <p:cNvSpPr>
            <a:spLocks noChangeArrowheads="1"/>
          </p:cNvSpPr>
          <p:nvPr/>
        </p:nvSpPr>
        <p:spPr bwMode="auto">
          <a:xfrm rot="10800000">
            <a:off x="8567738" y="0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1" name="AutoShape 31"/>
          <p:cNvSpPr>
            <a:spLocks noChangeArrowheads="1"/>
          </p:cNvSpPr>
          <p:nvPr/>
        </p:nvSpPr>
        <p:spPr bwMode="auto">
          <a:xfrm rot="10800000">
            <a:off x="8567738" y="1125538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2" name="AutoShape 32"/>
          <p:cNvSpPr>
            <a:spLocks noChangeArrowheads="1"/>
          </p:cNvSpPr>
          <p:nvPr/>
        </p:nvSpPr>
        <p:spPr bwMode="auto">
          <a:xfrm rot="10800000">
            <a:off x="8567738" y="2276475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3" name="AutoShape 33"/>
          <p:cNvSpPr>
            <a:spLocks noChangeArrowheads="1"/>
          </p:cNvSpPr>
          <p:nvPr/>
        </p:nvSpPr>
        <p:spPr bwMode="auto">
          <a:xfrm rot="10800000">
            <a:off x="8567738" y="3429000"/>
            <a:ext cx="576262" cy="1008063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 rot="10800000">
            <a:off x="8567738" y="4652963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5" name="AutoShape 35"/>
          <p:cNvSpPr>
            <a:spLocks noChangeArrowheads="1"/>
          </p:cNvSpPr>
          <p:nvPr/>
        </p:nvSpPr>
        <p:spPr bwMode="auto">
          <a:xfrm rot="10800000">
            <a:off x="8567738" y="5849938"/>
            <a:ext cx="576262" cy="1008062"/>
          </a:xfrm>
          <a:prstGeom prst="upArrow">
            <a:avLst>
              <a:gd name="adj1" fmla="val 50000"/>
              <a:gd name="adj2" fmla="val 437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7" name="AutoShape 3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9514 0.26783 " pathEditMode="relative" rAng="0" ptsTypes="AA">
                                      <p:cBhvr>
                                        <p:cTn id="178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3.7037E-7 L -0.0316 -0.65139 L 0.496 -0.65139 L 0.496 3.7037E-7 L -0.0316 3.7037E-7 Z " pathEditMode="relative" rAng="16200000" ptsTypes="FFFFF">
                                      <p:cBhvr>
                                        <p:cTn id="181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51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0.26783 L -0.51563 0.53033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142 0.49908 L 0.075 -0.05763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-278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58281 -0.57755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-289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5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1000"/>
                            </p:stCondLst>
                            <p:childTnLst>
                              <p:par>
                                <p:cTn id="2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8"/>
                </p:tgtEl>
              </p:cMediaNode>
            </p:audio>
          </p:childTnLst>
        </p:cTn>
      </p:par>
    </p:tnLst>
    <p:bldLst>
      <p:bldP spid="5137" grpId="0" animBg="1"/>
      <p:bldP spid="5137" grpId="1" animBg="1"/>
      <p:bldP spid="5139" grpId="0" animBg="1"/>
      <p:bldP spid="5139" grpId="1" animBg="1"/>
      <p:bldP spid="5140" grpId="0" animBg="1"/>
      <p:bldP spid="5140" grpId="1" animBg="1"/>
      <p:bldP spid="5141" grpId="0" animBg="1"/>
      <p:bldP spid="5141" grpId="1" animBg="1"/>
      <p:bldP spid="5142" grpId="0" animBg="1"/>
      <p:bldP spid="5142" grpId="1" animBg="1"/>
      <p:bldP spid="5143" grpId="0" animBg="1"/>
      <p:bldP spid="5143" grpId="1" animBg="1"/>
      <p:bldP spid="5144" grpId="0" animBg="1"/>
      <p:bldP spid="5144" grpId="1" animBg="1"/>
      <p:bldP spid="5145" grpId="0" animBg="1"/>
      <p:bldP spid="5145" grpId="1" animBg="1"/>
      <p:bldP spid="5146" grpId="0" animBg="1"/>
      <p:bldP spid="5146" grpId="1" animBg="1"/>
      <p:bldP spid="5147" grpId="0" animBg="1"/>
      <p:bldP spid="5147" grpId="1" animBg="1"/>
      <p:bldP spid="5148" grpId="0" animBg="1"/>
      <p:bldP spid="5148" grpId="1" animBg="1"/>
      <p:bldP spid="5149" grpId="0" animBg="1"/>
      <p:bldP spid="5149" grpId="1" animBg="1"/>
      <p:bldP spid="5150" grpId="0" animBg="1"/>
      <p:bldP spid="5150" grpId="1" animBg="1"/>
      <p:bldP spid="5151" grpId="0" animBg="1"/>
      <p:bldP spid="5151" grpId="1" animBg="1"/>
      <p:bldP spid="5152" grpId="0" animBg="1"/>
      <p:bldP spid="5152" grpId="1" animBg="1"/>
      <p:bldP spid="5153" grpId="0" animBg="1"/>
      <p:bldP spid="5153" grpId="1" animBg="1"/>
      <p:bldP spid="5154" grpId="0" animBg="1"/>
      <p:bldP spid="5154" grpId="1" animBg="1"/>
      <p:bldP spid="5155" grpId="0" animBg="1"/>
      <p:bldP spid="5155" grpId="1" animBg="1"/>
      <p:bldP spid="51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Стихотворение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7650" name="Picture 2" descr="https://static.tildacdn.com/tild3634-6231-4066-a238-323664343237/image_5bf17a8757bb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58" t="4197" r="6325" b="3878"/>
          <a:stretch>
            <a:fillRect/>
          </a:stretch>
        </p:blipFill>
        <p:spPr bwMode="auto">
          <a:xfrm>
            <a:off x="2051720" y="2567662"/>
            <a:ext cx="4392488" cy="429033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в группе.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95536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Игра «Накорми собаку».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fsd.multiurok.ru/html/2022/01/31/s_61f7b636b0b21/phpkcoxRt_scenarij-okruzh.mir-1_html_e6fbc3d91f1a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136904" cy="5328592"/>
          </a:xfrm>
        </p:spPr>
        <p:txBody>
          <a:bodyPr>
            <a:normAutofit/>
          </a:bodyPr>
          <a:lstStyle/>
          <a:p>
            <a:pPr algn="l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 группа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находят существительные 1 склонения;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3,4 группа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находят существительные 2 склонения;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 6 группа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находят существительные 3 склонения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Задание.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анцевальная зарядка для детей.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Индивидуальная работа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1628800"/>
            <a:ext cx="84604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Жёлтый цвет – менее сложный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Зелёный цвет – посложнее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Синий цвет – более сложный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Проверяем!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948940"/>
          <a:ext cx="8640960" cy="3017520"/>
        </p:xfrm>
        <a:graphic>
          <a:graphicData uri="http://schemas.openxmlformats.org/drawingml/2006/table">
            <a:tbl>
              <a:tblPr/>
              <a:tblGrid>
                <a:gridCol w="3377584"/>
                <a:gridCol w="1563913"/>
                <a:gridCol w="3699463"/>
              </a:tblGrid>
              <a:tr h="10001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Times New Roman"/>
                        </a:rPr>
                        <a:t>ночь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b="1" i="1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4400" b="1" i="1" dirty="0" err="1">
                          <a:latin typeface="Times New Roman"/>
                          <a:ea typeface="Times New Roman"/>
                        </a:rPr>
                        <a:t>скл</a:t>
                      </a:r>
                      <a:r>
                        <a:rPr lang="ru-RU" sz="4400" b="1" i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4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Times New Roman"/>
                        </a:rPr>
                        <a:t>клюв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Times New Roman"/>
                        </a:rPr>
                        <a:t>брат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b="1" i="1" dirty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4400" b="1" i="1" dirty="0" err="1">
                          <a:latin typeface="Times New Roman"/>
                          <a:ea typeface="Times New Roman"/>
                        </a:rPr>
                        <a:t>скл</a:t>
                      </a:r>
                      <a:r>
                        <a:rPr lang="ru-RU" sz="4400" b="1" i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4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Times New Roman"/>
                        </a:rPr>
                        <a:t>кисточка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latin typeface="Times New Roman"/>
                          <a:ea typeface="Times New Roman"/>
                        </a:rPr>
                        <a:t>дорога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b="1" i="1">
                          <a:latin typeface="Times New Roman"/>
                          <a:ea typeface="Times New Roman"/>
                        </a:rPr>
                        <a:t>3 скл</a:t>
                      </a:r>
                      <a:endParaRPr lang="ru-RU" sz="44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Times New Roman"/>
                          <a:ea typeface="Times New Roman"/>
                        </a:rPr>
                        <a:t>цветок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5536" y="980728"/>
            <a:ext cx="87484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Карточка 1 уровень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(жёлтый цвет)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 слова. Стрелкой покажи,  к какому склонению относятся слова.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AutoShape 1"/>
          <p:cNvSpPr>
            <a:spLocks noChangeShapeType="1"/>
          </p:cNvSpPr>
          <p:nvPr/>
        </p:nvSpPr>
        <p:spPr bwMode="auto">
          <a:xfrm>
            <a:off x="1835696" y="3573016"/>
            <a:ext cx="2016224" cy="1800200"/>
          </a:xfrm>
          <a:prstGeom prst="straightConnector1">
            <a:avLst/>
          </a:prstGeom>
          <a:noFill/>
          <a:ln w="476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"/>
          <p:cNvSpPr>
            <a:spLocks noChangeShapeType="1"/>
          </p:cNvSpPr>
          <p:nvPr/>
        </p:nvSpPr>
        <p:spPr bwMode="auto">
          <a:xfrm flipV="1">
            <a:off x="1763688" y="4365104"/>
            <a:ext cx="2016224" cy="144016"/>
          </a:xfrm>
          <a:prstGeom prst="straightConnector1">
            <a:avLst/>
          </a:prstGeom>
          <a:noFill/>
          <a:ln w="476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"/>
          <p:cNvSpPr>
            <a:spLocks noChangeShapeType="1"/>
          </p:cNvSpPr>
          <p:nvPr/>
        </p:nvSpPr>
        <p:spPr bwMode="auto">
          <a:xfrm flipV="1">
            <a:off x="2339752" y="3717032"/>
            <a:ext cx="1584176" cy="1944216"/>
          </a:xfrm>
          <a:prstGeom prst="straightConnector1">
            <a:avLst/>
          </a:prstGeom>
          <a:noFill/>
          <a:ln w="476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"/>
          <p:cNvSpPr>
            <a:spLocks noChangeShapeType="1"/>
          </p:cNvSpPr>
          <p:nvPr/>
        </p:nvSpPr>
        <p:spPr bwMode="auto">
          <a:xfrm flipH="1">
            <a:off x="5004048" y="3573016"/>
            <a:ext cx="2304256" cy="648072"/>
          </a:xfrm>
          <a:prstGeom prst="straightConnector1">
            <a:avLst/>
          </a:prstGeom>
          <a:noFill/>
          <a:ln w="476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"/>
          <p:cNvSpPr>
            <a:spLocks noChangeShapeType="1"/>
          </p:cNvSpPr>
          <p:nvPr/>
        </p:nvSpPr>
        <p:spPr bwMode="auto">
          <a:xfrm flipH="1" flipV="1">
            <a:off x="5076056" y="3789040"/>
            <a:ext cx="1512168" cy="792088"/>
          </a:xfrm>
          <a:prstGeom prst="straightConnector1">
            <a:avLst/>
          </a:prstGeom>
          <a:noFill/>
          <a:ln w="476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"/>
          <p:cNvSpPr>
            <a:spLocks noChangeShapeType="1"/>
          </p:cNvSpPr>
          <p:nvPr/>
        </p:nvSpPr>
        <p:spPr bwMode="auto">
          <a:xfrm flipH="1" flipV="1">
            <a:off x="5148064" y="4509120"/>
            <a:ext cx="2016224" cy="1152128"/>
          </a:xfrm>
          <a:prstGeom prst="straightConnector1">
            <a:avLst/>
          </a:prstGeom>
          <a:noFill/>
          <a:ln w="476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Проверяем!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3573016"/>
          <a:ext cx="8712969" cy="2088233"/>
        </p:xfrm>
        <a:graphic>
          <a:graphicData uri="http://schemas.openxmlformats.org/drawingml/2006/table">
            <a:tbl>
              <a:tblPr/>
              <a:tblGrid>
                <a:gridCol w="2904323"/>
                <a:gridCol w="2904323"/>
                <a:gridCol w="2904323"/>
              </a:tblGrid>
              <a:tr h="529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3200" b="1" i="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скл</a:t>
                      </a:r>
                      <a:r>
                        <a:rPr lang="ru-RU" sz="3200" b="1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3200" b="1" i="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скл</a:t>
                      </a:r>
                      <a:r>
                        <a:rPr lang="ru-RU" sz="3200" b="1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i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3200" b="1" i="0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скл</a:t>
                      </a:r>
                      <a:endParaRPr lang="ru-RU" sz="3200" b="1" i="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980728"/>
            <a:ext cx="86409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Карточка 2 уровень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(зелёный цвет)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 слова в три столбика.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матрёшка,  братишка,  вещь,  остров,  мысль, сияние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933056"/>
            <a:ext cx="295232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матрёшка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581128"/>
            <a:ext cx="295232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братишка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91672" y="3933056"/>
            <a:ext cx="295232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вещь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31840" y="3933056"/>
            <a:ext cx="295232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остров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12160" y="4509120"/>
            <a:ext cx="295232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мысль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03848" y="4509120"/>
            <a:ext cx="295232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сияние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Проверяем!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Карточка 3 уровень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(голубой цвет)</a:t>
            </a: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Учебник, стр. 37 упр. 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23528" y="2204864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Выпиши из предложений имена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существительные 3-го склонения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обозначь их окончания.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3318" name="Picture 6" descr="https://proza.ru/pics/2020/06/02/5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4752528" cy="484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404664"/>
            <a:ext cx="3168352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ночь   ,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png.pngtree.com/element_origin_min_pic/17/03/03/a75f7da60e00a910cc1a53ea49207ba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64288" y="4009493"/>
            <a:ext cx="1979712" cy="2848507"/>
          </a:xfrm>
          <a:prstGeom prst="rect">
            <a:avLst/>
          </a:prstGeom>
          <a:noFill/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3923928" y="476672"/>
            <a:ext cx="3960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площадь  ,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0" y="1628800"/>
            <a:ext cx="3851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ладонь   ,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635896" y="1700808"/>
            <a:ext cx="4032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kumimoji="0" lang="ru-RU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едаль</a:t>
            </a: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,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467544" y="2780928"/>
            <a:ext cx="3960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метель    ,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4572000" y="2852936"/>
            <a:ext cx="2808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фасоль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908720"/>
            <a:ext cx="360040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980728"/>
            <a:ext cx="360040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2132856"/>
            <a:ext cx="360040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2204864"/>
            <a:ext cx="360040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08304" y="3356992"/>
            <a:ext cx="360040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3284984"/>
            <a:ext cx="360040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08012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268760"/>
            <a:ext cx="8496944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вариант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6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слова 1 склонения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6000" b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2 вариант</a:t>
            </a:r>
            <a:r>
              <a:rPr lang="ru-RU" sz="6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слова 2 склонения</a:t>
            </a:r>
            <a:endParaRPr lang="ru-RU" sz="6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ru-RU" sz="6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 вариант</a:t>
            </a:r>
            <a:r>
              <a:rPr kumimoji="0" lang="ru-RU" sz="6000" b="1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слова 3 склонения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Проверяем!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772816"/>
          <a:ext cx="2376264" cy="4791509"/>
        </p:xfrm>
        <a:graphic>
          <a:graphicData uri="http://schemas.openxmlformats.org/drawingml/2006/table">
            <a:tbl>
              <a:tblPr/>
              <a:tblGrid>
                <a:gridCol w="1189962"/>
                <a:gridCol w="1186302"/>
              </a:tblGrid>
              <a:tr h="6978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лошадь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стол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весна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лампа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кошка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рожь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зима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мечта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окно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сова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папа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кукла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мысль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тишь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980728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склонение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47864" y="980728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склонение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88224" y="980728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склонение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03848" y="1700808"/>
          <a:ext cx="2808312" cy="4965571"/>
        </p:xfrm>
        <a:graphic>
          <a:graphicData uri="http://schemas.openxmlformats.org/drawingml/2006/table">
            <a:tbl>
              <a:tblPr/>
              <a:tblGrid>
                <a:gridCol w="1364038"/>
                <a:gridCol w="1444274"/>
              </a:tblGrid>
              <a:tr h="557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лошадь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книга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остров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окно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брат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рожь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стул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слон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линейка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кит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весло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молоко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мысль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тишь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372200" y="1556792"/>
          <a:ext cx="2771800" cy="5301510"/>
        </p:xfrm>
        <a:graphic>
          <a:graphicData uri="http://schemas.openxmlformats.org/drawingml/2006/table">
            <a:tbl>
              <a:tblPr/>
              <a:tblGrid>
                <a:gridCol w="1388035"/>
                <a:gridCol w="1383765"/>
              </a:tblGrid>
              <a:tr h="761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весна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стол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лошадь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тетрадь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радость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зима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рожь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мать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окно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помощь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фасоль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тишь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кошка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кукла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75656" y="2492896"/>
            <a:ext cx="1152128" cy="648072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492896"/>
            <a:ext cx="1224136" cy="648072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140968"/>
            <a:ext cx="1224136" cy="648072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861048"/>
            <a:ext cx="1152128" cy="648072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3861048"/>
            <a:ext cx="1152128" cy="648072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4509120"/>
            <a:ext cx="1152128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5229200"/>
            <a:ext cx="1152128" cy="648072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229200"/>
            <a:ext cx="1224136" cy="648072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2276872"/>
            <a:ext cx="1440160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03848" y="2276872"/>
            <a:ext cx="1368152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2996952"/>
            <a:ext cx="1368152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203848" y="3717032"/>
            <a:ext cx="1368152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717032"/>
            <a:ext cx="1440160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4437112"/>
            <a:ext cx="1440160" cy="792088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5229200"/>
            <a:ext cx="1440160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03848" y="5229200"/>
            <a:ext cx="1368152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12360" y="2348880"/>
            <a:ext cx="1331640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72200" y="2348880"/>
            <a:ext cx="1368152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372200" y="3140968"/>
            <a:ext cx="1368152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372200" y="3861048"/>
            <a:ext cx="1368152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740352" y="3861048"/>
            <a:ext cx="1403648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740352" y="4581128"/>
            <a:ext cx="1403648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740352" y="5373216"/>
            <a:ext cx="1403648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372200" y="5373216"/>
            <a:ext cx="1368152" cy="720080"/>
          </a:xfrm>
          <a:prstGeom prst="rect">
            <a:avLst/>
          </a:prstGeom>
          <a:solidFill>
            <a:srgbClr val="C00000">
              <a:alpha val="3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«Правда, неправда»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764704"/>
          <a:ext cx="8712969" cy="5551544"/>
        </p:xfrm>
        <a:graphic>
          <a:graphicData uri="http://schemas.openxmlformats.org/drawingml/2006/table">
            <a:tbl>
              <a:tblPr/>
              <a:tblGrid>
                <a:gridCol w="610789"/>
                <a:gridCol w="7499000"/>
                <a:gridCol w="60318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Вопрос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Правда ли, что существительное обозначает предмет?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Правда ли, что существительное отвечает на вопрос Какой? Какая? Какие?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Правда ли, что большинство существительных изменяются по числам?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Правда ли, что у существительного можно определить тип склонения?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Правда ли, что существительные изменяются по падежам?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Правда ли, что существительные изменяются по родам?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люс 4"/>
          <p:cNvSpPr/>
          <p:nvPr/>
        </p:nvSpPr>
        <p:spPr>
          <a:xfrm>
            <a:off x="8460432" y="1412776"/>
            <a:ext cx="432048" cy="432048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8460432" y="2420888"/>
            <a:ext cx="467544" cy="288032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8388424" y="3068960"/>
            <a:ext cx="432048" cy="432048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s://webmg.ru/wp-content/uploads/2022/10/i-16-67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0682" r="25792"/>
          <a:stretch>
            <a:fillRect/>
          </a:stretch>
        </p:blipFill>
        <p:spPr bwMode="auto">
          <a:xfrm>
            <a:off x="8388424" y="3717032"/>
            <a:ext cx="504056" cy="854704"/>
          </a:xfrm>
          <a:prstGeom prst="rect">
            <a:avLst/>
          </a:prstGeom>
          <a:noFill/>
        </p:spPr>
      </p:pic>
      <p:sp>
        <p:nvSpPr>
          <p:cNvPr id="10" name="Плюс 9"/>
          <p:cNvSpPr/>
          <p:nvPr/>
        </p:nvSpPr>
        <p:spPr>
          <a:xfrm>
            <a:off x="8388424" y="4653136"/>
            <a:ext cx="432048" cy="432048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8388424" y="5589240"/>
            <a:ext cx="467544" cy="288032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8460432" y="4005064"/>
            <a:ext cx="432048" cy="432048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5328592" cy="83671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356992"/>
            <a:ext cx="792088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Научиться определять склонение имён существительных.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980728"/>
            <a:ext cx="799288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Узнать, можно ли определить тип склонения у имён существительных.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8423920" y="1196752"/>
            <a:ext cx="720080" cy="792088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8423920" y="3501008"/>
            <a:ext cx="720080" cy="792088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73853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. стр. 36 - 37 упр. 2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Минутка чистописания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png.pngtree.com/element_origin_min_pic/17/03/03/a75f7da60e00a910cc1a53ea49207ba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024480"/>
            <a:ext cx="2664296" cy="3833520"/>
          </a:xfrm>
          <a:prstGeom prst="rect">
            <a:avLst/>
          </a:prstGeom>
          <a:noFill/>
        </p:spPr>
      </p:pic>
      <p:sp>
        <p:nvSpPr>
          <p:cNvPr id="1026" name="AutoShape 2" descr="https://fs00.infourok.ru/images/doc/181/207891/img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://daladno.me/wp-content/uploads/2017/02/256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2" t="15196" r="31419" b="69608"/>
          <a:stretch>
            <a:fillRect/>
          </a:stretch>
        </p:blipFill>
        <p:spPr bwMode="auto">
          <a:xfrm>
            <a:off x="1187624" y="1124744"/>
            <a:ext cx="2610290" cy="2088232"/>
          </a:xfrm>
          <a:prstGeom prst="rect">
            <a:avLst/>
          </a:prstGeom>
          <a:noFill/>
        </p:spPr>
      </p:pic>
      <p:pic>
        <p:nvPicPr>
          <p:cNvPr id="5" name="Picture 4" descr="http://daladno.me/wp-content/uploads/2017/02/256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190" t="17095" r="76076" b="67709"/>
          <a:stretch>
            <a:fillRect/>
          </a:stretch>
        </p:blipFill>
        <p:spPr bwMode="auto">
          <a:xfrm>
            <a:off x="4716016" y="1556792"/>
            <a:ext cx="3042338" cy="187220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91880" y="1340768"/>
            <a:ext cx="1872208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//</a:t>
            </a:r>
            <a:endParaRPr kumimoji="0" lang="ru-RU" sz="10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F:\Открытый урок Склонение существительных\картофель (1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692696"/>
            <a:ext cx="8057316" cy="455622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941168"/>
            <a:ext cx="345638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карта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87824" y="5085184"/>
            <a:ext cx="792088" cy="136815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3779912" y="5013176"/>
            <a:ext cx="18002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оф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580112" y="4941168"/>
            <a:ext cx="244827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ro-dachnikov.com/uploads/posts/2021-11/1638093881_10-pro-dachnikov-com-p-kartofel-foto-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84784"/>
            <a:ext cx="5075368" cy="338437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99792" y="4941168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ртоф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508104" y="4941168"/>
            <a:ext cx="288032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«Правда, неправда»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764704"/>
          <a:ext cx="8712969" cy="5551544"/>
        </p:xfrm>
        <a:graphic>
          <a:graphicData uri="http://schemas.openxmlformats.org/drawingml/2006/table">
            <a:tbl>
              <a:tblPr/>
              <a:tblGrid>
                <a:gridCol w="610789"/>
                <a:gridCol w="7499000"/>
                <a:gridCol w="60318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Вопрос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28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Правда ли, что существительное обозначает предмет?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Правда ли, что существительное отвечает на вопрос Какой? Какая? Какие?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Правда ли, что большинство существительных изменяются по числам?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Правда ли, что у существительного можно определить тип склонения?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Правда ли, что существительные изменяются по падежам?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Правда ли, что существительные изменяются по родам?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люс 4"/>
          <p:cNvSpPr/>
          <p:nvPr/>
        </p:nvSpPr>
        <p:spPr>
          <a:xfrm>
            <a:off x="8460432" y="1412776"/>
            <a:ext cx="432048" cy="432048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8460432" y="2420888"/>
            <a:ext cx="467544" cy="288032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8388424" y="3068960"/>
            <a:ext cx="432048" cy="432048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s://webmg.ru/wp-content/uploads/2022/10/i-16-67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0682" r="25792"/>
          <a:stretch>
            <a:fillRect/>
          </a:stretch>
        </p:blipFill>
        <p:spPr bwMode="auto">
          <a:xfrm>
            <a:off x="8388424" y="3717032"/>
            <a:ext cx="504056" cy="854704"/>
          </a:xfrm>
          <a:prstGeom prst="rect">
            <a:avLst/>
          </a:prstGeom>
          <a:noFill/>
        </p:spPr>
      </p:pic>
      <p:sp>
        <p:nvSpPr>
          <p:cNvPr id="10" name="Плюс 9"/>
          <p:cNvSpPr/>
          <p:nvPr/>
        </p:nvSpPr>
        <p:spPr>
          <a:xfrm>
            <a:off x="8388424" y="4653136"/>
            <a:ext cx="432048" cy="432048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8388424" y="5589240"/>
            <a:ext cx="467544" cy="288032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260648"/>
            <a:ext cx="6587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70080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Склонение имён существительных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900igr.net/up/datai/100347/0013-011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3" r="5638" b="7684"/>
          <a:stretch>
            <a:fillRect/>
          </a:stretch>
        </p:blipFill>
        <p:spPr bwMode="auto">
          <a:xfrm>
            <a:off x="1979712" y="3670506"/>
            <a:ext cx="2088232" cy="31874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5328592" cy="83671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356992"/>
            <a:ext cx="806489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Научиться определять склонение имён существительных.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908720"/>
            <a:ext cx="799288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Узнать, можно ли определить тип склонения у имён существительных.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nplus.com/files/resources/original/580209f285941157c7f6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980729"/>
          <a:ext cx="8640960" cy="518457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08112"/>
                <a:gridCol w="7632848"/>
              </a:tblGrid>
              <a:tr h="1021405">
                <a:tc>
                  <a:txBody>
                    <a:bodyPr/>
                    <a:lstStyle/>
                    <a:p>
                      <a:r>
                        <a:rPr lang="ru-RU" sz="4400" kern="1200" dirty="0" smtClean="0"/>
                        <a:t>№</a:t>
                      </a:r>
                      <a:endParaRPr lang="ru-RU" sz="4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Алгоритм определения склонения имен существительных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969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 таблице определи склонение.</a:t>
                      </a:r>
                    </a:p>
                    <a:p>
                      <a:endParaRPr lang="ru-RU" sz="2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202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 род.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7051">
                <a:tc>
                  <a:txBody>
                    <a:bodyPr/>
                    <a:lstStyle/>
                    <a:p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 окончание.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 в паре</a:t>
            </a:r>
            <a:endParaRPr kumimoji="0" lang="ru-RU" sz="5400" b="1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03648" y="2708920"/>
          <a:ext cx="712879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  <a:gridCol w="2376264"/>
              </a:tblGrid>
              <a:tr h="401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9715" algn="l"/>
                          <a:tab pos="983615" algn="ctr"/>
                        </a:tabLs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склонение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3660" marR="73660" marT="0" marB="0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склонение	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склонение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01764"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М.р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 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-а, -я 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Ж. р. 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-а, -я 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 р.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Ср.р.  -о, -е.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Ж.р. ( Ь)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716016" y="3212976"/>
            <a:ext cx="360040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3212976"/>
            <a:ext cx="360040" cy="360040"/>
          </a:xfrm>
          <a:prstGeom prst="rect">
            <a:avLst/>
          </a:prstGeom>
          <a:solidFill>
            <a:schemeClr val="bg1">
              <a:alpha val="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4221088"/>
            <a:ext cx="80243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1520" y="5157192"/>
            <a:ext cx="80243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1520" y="2348880"/>
            <a:ext cx="80243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496</Words>
  <Application>Microsoft Office PowerPoint</Application>
  <PresentationFormat>Экран (4:3)</PresentationFormat>
  <Paragraphs>163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Русский язык</vt:lpstr>
      <vt:lpstr>Слайд 2</vt:lpstr>
      <vt:lpstr>Минутка чистописания</vt:lpstr>
      <vt:lpstr>Словарная работа</vt:lpstr>
      <vt:lpstr>Словарная работа</vt:lpstr>
      <vt:lpstr> Игра «Правда, неправда» </vt:lpstr>
      <vt:lpstr>Слайд 7</vt:lpstr>
      <vt:lpstr>Задачи:</vt:lpstr>
      <vt:lpstr>Работа в паре</vt:lpstr>
      <vt:lpstr>Слайд 10</vt:lpstr>
      <vt:lpstr>Стихотворение</vt:lpstr>
      <vt:lpstr>Работа в группе.</vt:lpstr>
      <vt:lpstr>Слайд 13</vt:lpstr>
      <vt:lpstr>1,2 группа – находят существительные 1 склонения; 3,4 группа – находят существительные 2 склонения; 5, 6 группа – находят существительные 3 склонения</vt:lpstr>
      <vt:lpstr>Слайд 15</vt:lpstr>
      <vt:lpstr>Слайд 16</vt:lpstr>
      <vt:lpstr>Проверяем!</vt:lpstr>
      <vt:lpstr>Проверяем!</vt:lpstr>
      <vt:lpstr>Проверяем!</vt:lpstr>
      <vt:lpstr>ночь   , </vt:lpstr>
      <vt:lpstr>Самостоятельная работа</vt:lpstr>
      <vt:lpstr>Проверяем!</vt:lpstr>
      <vt:lpstr> Игра «Правда, неправда» </vt:lpstr>
      <vt:lpstr>Задачи:</vt:lpstr>
      <vt:lpstr>Домашнее задание уч. стр. 36 - 37 упр. 2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user</cp:lastModifiedBy>
  <cp:revision>37</cp:revision>
  <dcterms:created xsi:type="dcterms:W3CDTF">2023-01-27T12:06:10Z</dcterms:created>
  <dcterms:modified xsi:type="dcterms:W3CDTF">2023-02-23T12:07:19Z</dcterms:modified>
</cp:coreProperties>
</file>