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B65A3-2C7F-4D1F-AB30-696909DD5830}" v="73" dt="2022-08-29T13:02:29.426"/>
    <p1510:client id="{9A92C942-F3FC-4839-8DB2-2E5A30B2FF99}" v="147" dt="2022-08-29T13:23:18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3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3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2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9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4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7">
            <a:extLst>
              <a:ext uri="{FF2B5EF4-FFF2-40B4-BE49-F238E27FC236}">
                <a16:creationId xmlns:a16="http://schemas.microsoft.com/office/drawing/2014/main" xmlns="" id="{3FA49195-69EB-4E39-A68A-C232E2D03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9A92F9DC-743D-47E7-A019-EE09540F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73789" y="6628"/>
            <a:ext cx="4518211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882" h="6857998">
                <a:moveTo>
                  <a:pt x="2702091" y="0"/>
                </a:moveTo>
                <a:lnTo>
                  <a:pt x="6125882" y="0"/>
                </a:lnTo>
                <a:lnTo>
                  <a:pt x="6125882" y="6857998"/>
                </a:lnTo>
                <a:lnTo>
                  <a:pt x="0" y="6846045"/>
                </a:lnTo>
                <a:lnTo>
                  <a:pt x="270209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048" y="1645542"/>
            <a:ext cx="7009948" cy="3516189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100" b="1">
                <a:ea typeface="+mj-lt"/>
                <a:cs typeface="+mj-lt"/>
              </a:rPr>
              <a:t>Краткосрочный проект</a:t>
            </a:r>
            <a:r>
              <a:rPr lang="ru-RU" sz="4100">
                <a:ea typeface="+mj-lt"/>
                <a:cs typeface="+mj-lt"/>
              </a:rPr>
              <a:t> </a:t>
            </a:r>
            <a:endParaRPr lang="ru-RU" sz="4100"/>
          </a:p>
          <a:p>
            <a:pPr algn="l"/>
            <a:r>
              <a:rPr lang="ru-RU" sz="4100" b="1">
                <a:ea typeface="+mj-lt"/>
                <a:cs typeface="+mj-lt"/>
              </a:rPr>
              <a:t> Во второй младшей группе</a:t>
            </a:r>
            <a:r>
              <a:rPr lang="ru-RU" sz="4100">
                <a:ea typeface="+mj-lt"/>
                <a:cs typeface="+mj-lt"/>
              </a:rPr>
              <a:t> </a:t>
            </a:r>
            <a:endParaRPr lang="ru-RU" sz="4100"/>
          </a:p>
          <a:p>
            <a:pPr algn="l"/>
            <a:r>
              <a:rPr lang="ru-RU" sz="4100" b="1">
                <a:ea typeface="+mj-lt"/>
                <a:cs typeface="+mj-lt"/>
              </a:rPr>
              <a:t> </a:t>
            </a:r>
            <a:r>
              <a:rPr lang="ru-RU" sz="4100">
                <a:ea typeface="+mj-lt"/>
                <a:cs typeface="+mj-lt"/>
              </a:rPr>
              <a:t> </a:t>
            </a:r>
            <a:endParaRPr lang="ru-RU" sz="4100"/>
          </a:p>
          <a:p>
            <a:pPr algn="l"/>
            <a:r>
              <a:rPr lang="ru-RU" sz="4100" b="1">
                <a:ea typeface="+mj-lt"/>
                <a:cs typeface="+mj-lt"/>
              </a:rPr>
              <a:t>«Путешествие в мир насекомых»</a:t>
            </a:r>
            <a:r>
              <a:rPr lang="ru-RU" sz="4100">
                <a:ea typeface="+mj-lt"/>
                <a:cs typeface="+mj-lt"/>
              </a:rPr>
              <a:t> </a:t>
            </a:r>
            <a:endParaRPr lang="ru-RU" sz="41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3061" y="3637722"/>
            <a:ext cx="2663687" cy="202647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r"/>
            <a:r>
              <a:rPr lang="ru-RU" dirty="0">
                <a:ea typeface="Calibri"/>
                <a:cs typeface="Calibri"/>
              </a:rPr>
              <a:t>Выполнила: воспитатель МБДОУ "Д/С №8" Ваулина Ирина Анатольевна</a:t>
            </a:r>
            <a:endParaRPr lang="ru-RU"/>
          </a:p>
        </p:txBody>
      </p:sp>
      <p:cxnSp>
        <p:nvCxnSpPr>
          <p:cNvPr id="136" name="Straight Connector 11">
            <a:extLst>
              <a:ext uri="{FF2B5EF4-FFF2-40B4-BE49-F238E27FC236}">
                <a16:creationId xmlns:a16="http://schemas.microsoft.com/office/drawing/2014/main" xmlns="" id="{13280B82-CD55-43FD-92C4-F05E2A8D1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5898776" cy="13506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">
            <a:extLst>
              <a:ext uri="{FF2B5EF4-FFF2-40B4-BE49-F238E27FC236}">
                <a16:creationId xmlns:a16="http://schemas.microsoft.com/office/drawing/2014/main" xmlns="" id="{B0A4F542-D561-4AFB-8321-EB900BAF0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1613647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5">
            <a:extLst>
              <a:ext uri="{FF2B5EF4-FFF2-40B4-BE49-F238E27FC236}">
                <a16:creationId xmlns:a16="http://schemas.microsoft.com/office/drawing/2014/main" xmlns="" id="{A4D9248B-0006-4BFE-8110-40C16E45C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3173896"/>
            <a:ext cx="3094383" cy="3684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7">
            <a:extLst>
              <a:ext uri="{FF2B5EF4-FFF2-40B4-BE49-F238E27FC236}">
                <a16:creationId xmlns:a16="http://schemas.microsoft.com/office/drawing/2014/main" xmlns="" id="{EE593BB5-7AFA-4C8F-AECA-CE733B1FD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038522" y="0"/>
            <a:ext cx="2153476" cy="4446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9">
            <a:extLst>
              <a:ext uri="{FF2B5EF4-FFF2-40B4-BE49-F238E27FC236}">
                <a16:creationId xmlns:a16="http://schemas.microsoft.com/office/drawing/2014/main" xmlns="" id="{F521483B-CE28-412B-9C71-9BE081E9D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277412" y="-1"/>
            <a:ext cx="3914588" cy="20977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21">
            <a:extLst>
              <a:ext uri="{FF2B5EF4-FFF2-40B4-BE49-F238E27FC236}">
                <a16:creationId xmlns:a16="http://schemas.microsoft.com/office/drawing/2014/main" xmlns="" id="{EC9F4738-DD27-44BE-98C6-AB0B2296B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46383" y="5811078"/>
            <a:ext cx="4678017" cy="1046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23">
            <a:extLst>
              <a:ext uri="{FF2B5EF4-FFF2-40B4-BE49-F238E27FC236}">
                <a16:creationId xmlns:a16="http://schemas.microsoft.com/office/drawing/2014/main" xmlns="" id="{14C10EA2-1BD8-4267-AA7D-AB8CCA53C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898777" y="5307496"/>
            <a:ext cx="6293223" cy="155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14" y="1"/>
            <a:ext cx="9143998" cy="6857999"/>
          </a:xfrm>
        </p:spPr>
      </p:pic>
    </p:spTree>
    <p:extLst>
      <p:ext uri="{BB962C8B-B14F-4D97-AF65-F5344CB8AC3E}">
        <p14:creationId xmlns:p14="http://schemas.microsoft.com/office/powerpoint/2010/main" val="293700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47" y="0"/>
            <a:ext cx="9143998" cy="6857999"/>
          </a:xfrm>
        </p:spPr>
      </p:pic>
    </p:spTree>
    <p:extLst>
      <p:ext uri="{BB962C8B-B14F-4D97-AF65-F5344CB8AC3E}">
        <p14:creationId xmlns:p14="http://schemas.microsoft.com/office/powerpoint/2010/main" val="250451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11" y="-8467"/>
            <a:ext cx="9155289" cy="6866467"/>
          </a:xfrm>
        </p:spPr>
      </p:pic>
    </p:spTree>
    <p:extLst>
      <p:ext uri="{BB962C8B-B14F-4D97-AF65-F5344CB8AC3E}">
        <p14:creationId xmlns:p14="http://schemas.microsoft.com/office/powerpoint/2010/main" val="250390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265"/>
            <a:ext cx="9143646" cy="6857735"/>
          </a:xfrm>
        </p:spPr>
      </p:pic>
    </p:spTree>
    <p:extLst>
      <p:ext uri="{BB962C8B-B14F-4D97-AF65-F5344CB8AC3E}">
        <p14:creationId xmlns:p14="http://schemas.microsoft.com/office/powerpoint/2010/main" val="423564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47" y="0"/>
            <a:ext cx="9143998" cy="6857999"/>
          </a:xfrm>
        </p:spPr>
      </p:pic>
    </p:spTree>
    <p:extLst>
      <p:ext uri="{BB962C8B-B14F-4D97-AF65-F5344CB8AC3E}">
        <p14:creationId xmlns:p14="http://schemas.microsoft.com/office/powerpoint/2010/main" val="360910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77" y="1"/>
            <a:ext cx="9598601" cy="6857999"/>
          </a:xfrm>
        </p:spPr>
      </p:pic>
    </p:spTree>
    <p:extLst>
      <p:ext uri="{BB962C8B-B14F-4D97-AF65-F5344CB8AC3E}">
        <p14:creationId xmlns:p14="http://schemas.microsoft.com/office/powerpoint/2010/main" val="172876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36" y="0"/>
            <a:ext cx="9582772" cy="6858000"/>
          </a:xfrm>
        </p:spPr>
      </p:pic>
    </p:spTree>
    <p:extLst>
      <p:ext uri="{BB962C8B-B14F-4D97-AF65-F5344CB8AC3E}">
        <p14:creationId xmlns:p14="http://schemas.microsoft.com/office/powerpoint/2010/main" val="323032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32" y="-19180"/>
            <a:ext cx="9625447" cy="6877180"/>
          </a:xfrm>
        </p:spPr>
      </p:pic>
    </p:spTree>
    <p:extLst>
      <p:ext uri="{BB962C8B-B14F-4D97-AF65-F5344CB8AC3E}">
        <p14:creationId xmlns:p14="http://schemas.microsoft.com/office/powerpoint/2010/main" val="247979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8" y="0"/>
            <a:ext cx="10072046" cy="6858451"/>
          </a:xfrm>
        </p:spPr>
      </p:pic>
    </p:spTree>
    <p:extLst>
      <p:ext uri="{BB962C8B-B14F-4D97-AF65-F5344CB8AC3E}">
        <p14:creationId xmlns:p14="http://schemas.microsoft.com/office/powerpoint/2010/main" val="155841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65" y="0"/>
            <a:ext cx="9344826" cy="6858000"/>
          </a:xfrm>
        </p:spPr>
      </p:pic>
    </p:spTree>
    <p:extLst>
      <p:ext uri="{BB962C8B-B14F-4D97-AF65-F5344CB8AC3E}">
        <p14:creationId xmlns:p14="http://schemas.microsoft.com/office/powerpoint/2010/main" val="371742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92DA6-0EF3-AD98-5E3E-7D621BC0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E972B62-9819-493C-A305-2C04A2D43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006BC2-2E8B-452A-0057-58437E6C3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13" y="1961944"/>
            <a:ext cx="11140593" cy="411437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    Впервые мы встречаемся с насекомыми в раннем детстве. И от того как происходит эта встреча, зависит </a:t>
            </a:r>
            <a:r>
              <a:rPr lang="ru-RU">
                <a:ea typeface="+mn-lt"/>
                <a:cs typeface="+mn-lt"/>
              </a:rPr>
              <a:t>наше </a:t>
            </a:r>
            <a:r>
              <a:rPr lang="ru-RU" smtClean="0">
                <a:ea typeface="+mn-lt"/>
                <a:cs typeface="+mn-lt"/>
              </a:rPr>
              <a:t>дальнейшее </a:t>
            </a:r>
            <a:r>
              <a:rPr lang="ru-RU" dirty="0">
                <a:ea typeface="+mn-lt"/>
                <a:cs typeface="+mn-lt"/>
              </a:rPr>
              <a:t>отношение к “мелким тварям” – или у нас развивается фобия к разным ползающим и летающим букашкам, или мы открываем для себя удивительный микромир, с его чудесами и тайнами. </a:t>
            </a:r>
            <a:endParaRPr lang="ru-RU" dirty="0"/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    Жуки и бабочки, пчёлы и мухи, тараканы и пауки, муравьи и шмели, божьи коровки и кузнечики, осы и комары, стрекозы и сверчки – это всё наши братья меньшие, которых мы порой не замечаем из-за темпа нашей жизни. Любое насекомое, независимо от его размера и роли в природе, при внимательном изучении оказывается бесконечно интересным и занимательным.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73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34" y="4054"/>
            <a:ext cx="9808233" cy="6853946"/>
          </a:xfrm>
        </p:spPr>
      </p:pic>
    </p:spTree>
    <p:extLst>
      <p:ext uri="{BB962C8B-B14F-4D97-AF65-F5344CB8AC3E}">
        <p14:creationId xmlns:p14="http://schemas.microsoft.com/office/powerpoint/2010/main" val="3625544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11" y="0"/>
            <a:ext cx="5461408" cy="6858000"/>
          </a:xfrm>
        </p:spPr>
      </p:pic>
    </p:spTree>
    <p:extLst>
      <p:ext uri="{BB962C8B-B14F-4D97-AF65-F5344CB8AC3E}">
        <p14:creationId xmlns:p14="http://schemas.microsoft.com/office/powerpoint/2010/main" val="98505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644423"/>
            <a:ext cx="9906000" cy="13821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48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A8A34D-1FFA-B324-3470-46B48E3C5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23" y="801859"/>
            <a:ext cx="10696753" cy="52608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ru-RU" sz="2300" b="1" dirty="0">
                <a:ea typeface="+mn-lt"/>
                <a:cs typeface="+mn-lt"/>
              </a:rPr>
              <a:t>Тип проекта: </a:t>
            </a:r>
            <a:r>
              <a:rPr lang="ru-RU" sz="2300" dirty="0">
                <a:ea typeface="+mn-lt"/>
                <a:cs typeface="+mn-lt"/>
              </a:rPr>
              <a:t>творческий, познавательно-исследовательский </a:t>
            </a:r>
            <a:endParaRPr lang="ru-RU" sz="2300" dirty="0"/>
          </a:p>
          <a:p>
            <a:pPr>
              <a:buNone/>
            </a:pPr>
            <a:r>
              <a:rPr lang="ru-RU" sz="2300" dirty="0">
                <a:ea typeface="+mn-lt"/>
                <a:cs typeface="+mn-lt"/>
              </a:rPr>
              <a:t> </a:t>
            </a:r>
            <a:r>
              <a:rPr lang="ru-RU" sz="2300" b="1" dirty="0">
                <a:ea typeface="+mn-lt"/>
                <a:cs typeface="+mn-lt"/>
              </a:rPr>
              <a:t>Цель проекта: </a:t>
            </a:r>
            <a:r>
              <a:rPr lang="ru-RU" sz="2300" dirty="0">
                <a:ea typeface="+mn-lt"/>
                <a:cs typeface="+mn-lt"/>
              </a:rPr>
              <a:t>развитие познавательных и творческих способностей детей в процессе реализации проекта. </a:t>
            </a:r>
            <a:endParaRPr lang="ru-RU" sz="2300" dirty="0"/>
          </a:p>
          <a:p>
            <a:pPr>
              <a:buNone/>
            </a:pPr>
            <a:r>
              <a:rPr lang="ru-RU" sz="2300" b="1" dirty="0">
                <a:ea typeface="+mn-lt"/>
                <a:cs typeface="+mn-lt"/>
              </a:rPr>
              <a:t>Задачи:</a:t>
            </a:r>
            <a:r>
              <a:rPr lang="ru-RU" sz="2300" dirty="0">
                <a:ea typeface="+mn-lt"/>
                <a:cs typeface="+mn-lt"/>
              </a:rPr>
              <a:t> </a:t>
            </a:r>
            <a:endParaRPr lang="ru-RU" sz="2300" dirty="0"/>
          </a:p>
          <a:p>
            <a:r>
              <a:rPr lang="ru-RU" sz="2300" dirty="0">
                <a:ea typeface="+mn-lt"/>
                <a:cs typeface="+mn-lt"/>
              </a:rPr>
              <a:t>расширять и систематизировать у детей элементарные представления о насекомых (бабочка, муравей, жук, кузнечик), их строении, способах передвижения; </a:t>
            </a:r>
            <a:endParaRPr lang="ru-RU" sz="2300" dirty="0"/>
          </a:p>
          <a:p>
            <a:r>
              <a:rPr lang="ru-RU" sz="2300" dirty="0">
                <a:ea typeface="+mn-lt"/>
                <a:cs typeface="+mn-lt"/>
              </a:rPr>
              <a:t>воспитывать бережное отношение к живому; </a:t>
            </a:r>
            <a:endParaRPr lang="ru-RU" sz="2300" dirty="0"/>
          </a:p>
          <a:p>
            <a:r>
              <a:rPr lang="ru-RU" sz="2300" dirty="0">
                <a:ea typeface="+mn-lt"/>
                <a:cs typeface="+mn-lt"/>
              </a:rPr>
              <a:t>развивать эмоциональную отзывчивость; </a:t>
            </a:r>
            <a:endParaRPr lang="ru-RU" sz="2300" dirty="0"/>
          </a:p>
          <a:p>
            <a:r>
              <a:rPr lang="ru-RU" sz="2300" dirty="0">
                <a:ea typeface="+mn-lt"/>
                <a:cs typeface="+mn-lt"/>
              </a:rPr>
              <a:t>развивать коммуникативные навыки; </a:t>
            </a:r>
            <a:endParaRPr lang="ru-RU" sz="2300" dirty="0"/>
          </a:p>
          <a:p>
            <a:r>
              <a:rPr lang="ru-RU" sz="2300" dirty="0">
                <a:ea typeface="+mn-lt"/>
                <a:cs typeface="+mn-lt"/>
              </a:rPr>
              <a:t>формировать навыки исследовательской деятельности. </a:t>
            </a:r>
            <a:endParaRPr lang="ru-RU" sz="2300" dirty="0"/>
          </a:p>
          <a:p>
            <a:pPr>
              <a:buNone/>
            </a:pPr>
            <a:r>
              <a:rPr lang="ru-RU" sz="2300" b="1" dirty="0">
                <a:ea typeface="+mn-lt"/>
                <a:cs typeface="+mn-lt"/>
              </a:rPr>
              <a:t>Участники </a:t>
            </a:r>
            <a:r>
              <a:rPr lang="ru-RU" sz="2300" b="1" dirty="0" smtClean="0">
                <a:ea typeface="+mn-lt"/>
                <a:cs typeface="+mn-lt"/>
              </a:rPr>
              <a:t>проекта : </a:t>
            </a:r>
            <a:r>
              <a:rPr lang="ru-RU" sz="2300" dirty="0" smtClean="0">
                <a:ea typeface="+mn-lt"/>
                <a:cs typeface="+mn-lt"/>
              </a:rPr>
              <a:t>дети</a:t>
            </a:r>
            <a:r>
              <a:rPr lang="ru-RU" sz="2300" dirty="0">
                <a:ea typeface="+mn-lt"/>
                <a:cs typeface="+mn-lt"/>
              </a:rPr>
              <a:t>  2 младшей   группы, воспитатели, родители </a:t>
            </a:r>
            <a:endParaRPr lang="ru-RU" sz="2300" dirty="0"/>
          </a:p>
          <a:p>
            <a:pPr marL="0" indent="0">
              <a:buNone/>
            </a:pPr>
            <a:r>
              <a:rPr lang="ru-RU" sz="2300" b="1" dirty="0">
                <a:ea typeface="+mn-lt"/>
                <a:cs typeface="+mn-lt"/>
              </a:rPr>
              <a:t>По времени проведения</a:t>
            </a:r>
            <a:r>
              <a:rPr lang="ru-RU" sz="2300" b="1" dirty="0" smtClean="0">
                <a:ea typeface="+mn-lt"/>
                <a:cs typeface="+mn-lt"/>
              </a:rPr>
              <a:t>: </a:t>
            </a:r>
            <a:r>
              <a:rPr lang="ru-RU" sz="2300" dirty="0" smtClean="0">
                <a:ea typeface="+mn-lt"/>
                <a:cs typeface="+mn-lt"/>
              </a:rPr>
              <a:t>краткосрочный</a:t>
            </a:r>
            <a:r>
              <a:rPr lang="ru-RU" sz="2300" dirty="0">
                <a:ea typeface="+mn-lt"/>
                <a:cs typeface="+mn-lt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62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4B6E9A-D465-0576-E4E7-2C5B1C79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Ожидаемый 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B58D0A-A2EE-CBC5-F067-99BC30BEE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ru-RU" dirty="0">
                <a:ea typeface="+mn-lt"/>
                <a:cs typeface="+mn-lt"/>
              </a:rPr>
              <a:t>- дети должны знать и называть насекомых (бабочка, муравей, жук, кузнечик);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- иметь простейшие представления о некоторых особенностях внешнего вида (форма тела, количество ног, наличие крыльев), способах передвижения (прыгает, летает, бегает), издаваемых звуках (жужжит, стрекочет), где и как зимуют насекомые;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- знать о вреде или пользе, которую приносят людям и растениям насекомые;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- находить сходства и различия; </a:t>
            </a:r>
            <a:endParaRPr lang="ru-RU"/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- владеть обобщающим понятием «насекомые»;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9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C3BD0-D130-B2A4-ECCD-8B2F1288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проекта осуществляется в 3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CFF744-E6C1-8F8A-7775-55CA1FB7C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7" y="2397743"/>
            <a:ext cx="9906000" cy="40244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u="sng" dirty="0">
                <a:ea typeface="+mn-lt"/>
                <a:cs typeface="+mn-lt"/>
              </a:rPr>
              <a:t>I</a:t>
            </a:r>
            <a:r>
              <a:rPr lang="ru-RU" u="sng" dirty="0">
                <a:ea typeface="+mn-lt"/>
                <a:cs typeface="+mn-lt"/>
              </a:rPr>
              <a:t> этап – подготовительный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- Определение уровня знаний детей по теме «Насекомые».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- Создание необходимых условий для реализации проекта.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- Перспективное планирование проекта. </a:t>
            </a:r>
            <a:endParaRPr lang="ru-RU"/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- Подбор необходимой литературы по данной теме. </a:t>
            </a:r>
            <a:endParaRPr lang="ru-RU">
              <a:ea typeface="+mn-lt"/>
              <a:cs typeface="+mn-lt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31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5375B9-4EB8-E50B-9729-42933D13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14" y="1506347"/>
            <a:ext cx="10222301" cy="47576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u="sng" dirty="0">
                <a:ea typeface="+mn-lt"/>
                <a:cs typeface="+mn-lt"/>
              </a:rPr>
              <a:t>II</a:t>
            </a:r>
            <a:r>
              <a:rPr lang="ru-RU" u="sng" dirty="0">
                <a:ea typeface="+mn-lt"/>
                <a:cs typeface="+mn-lt"/>
              </a:rPr>
              <a:t> этап – основной этап (практический) </a:t>
            </a:r>
            <a:endParaRPr lang="ru-RU" u="sng"/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Комплексно – тематическое планирование по теме проекта. </a:t>
            </a:r>
          </a:p>
          <a:p>
            <a:pPr>
              <a:buNone/>
            </a:pPr>
            <a:r>
              <a:rPr lang="en-US" u="sng" dirty="0">
                <a:ea typeface="+mn-lt"/>
                <a:cs typeface="+mn-lt"/>
              </a:rPr>
              <a:t>III</a:t>
            </a:r>
            <a:r>
              <a:rPr lang="ru-RU" u="sng" dirty="0">
                <a:ea typeface="+mn-lt"/>
                <a:cs typeface="+mn-lt"/>
              </a:rPr>
              <a:t> этап – заключительный </a:t>
            </a:r>
            <a:endParaRPr lang="ru-RU" u="sng"/>
          </a:p>
          <a:p>
            <a:pPr>
              <a:buNone/>
            </a:pPr>
            <a:r>
              <a:rPr lang="ru-RU" b="1" dirty="0">
                <a:ea typeface="+mn-lt"/>
                <a:cs typeface="+mn-lt"/>
              </a:rPr>
              <a:t> </a:t>
            </a:r>
            <a:r>
              <a:rPr lang="ru-RU" dirty="0">
                <a:ea typeface="+mn-lt"/>
                <a:cs typeface="+mn-lt"/>
              </a:rPr>
              <a:t> Итоговое мероприятие:  </a:t>
            </a:r>
            <a:endParaRPr lang="ru-RU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Выставка всех детских работ, выполненных в рамках проекта "Путешествие в мир насекомых". </a:t>
            </a:r>
            <a:endParaRPr lang="ru-RU"/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D8ED9-0F3F-F137-18D4-CFE128DD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8986"/>
            <a:ext cx="9906000" cy="1382156"/>
          </a:xfrm>
        </p:spPr>
        <p:txBody>
          <a:bodyPr/>
          <a:lstStyle/>
          <a:p>
            <a:r>
              <a:rPr lang="ru-RU" dirty="0"/>
              <a:t>Анализ хода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843ABB-9CAE-5E44-2D5E-2FCB25042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89" y="1765139"/>
            <a:ext cx="10279811" cy="448449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None/>
            </a:pPr>
            <a:r>
              <a:rPr lang="ru-RU" b="1" dirty="0">
                <a:ea typeface="+mn-lt"/>
                <a:cs typeface="+mn-lt"/>
              </a:rPr>
              <a:t>    В ходе реализации проекта «</a:t>
            </a:r>
            <a:r>
              <a:rPr lang="ru-RU" dirty="0">
                <a:ea typeface="+mn-lt"/>
                <a:cs typeface="+mn-lt"/>
              </a:rPr>
              <a:t>Путешествие в мир насекомых</a:t>
            </a:r>
            <a:r>
              <a:rPr lang="ru-RU" b="1" dirty="0">
                <a:ea typeface="+mn-lt"/>
                <a:cs typeface="+mn-lt"/>
              </a:rPr>
              <a:t>» предполагаемые результаты были достигнуты: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 dirty="0"/>
          </a:p>
          <a:p>
            <a:pPr>
              <a:buNone/>
            </a:pPr>
            <a:r>
              <a:rPr lang="ru-RU" dirty="0">
                <a:ea typeface="+mn-lt"/>
                <a:cs typeface="+mn-lt"/>
              </a:rPr>
              <a:t>-  пополнили словарный запас детей; познакомились с художественными произведениями по теме;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-  на протяжении всего проекта у детей сформировалось стремление к познанию; 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 -  дети стали различать и уверенно называть насекомых, их  особенности и различия; просвещение родителей дало большой результат в социальном воспитании детей группы; </a:t>
            </a:r>
            <a:endParaRPr lang="ru-RU"/>
          </a:p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- родители приняли активное и заинтересованное участие  в совместной деятельности с детьми  по развитию у них  знаний  о насекомых; получили возможность узнать о том, чем занимаются их дети в детском саду.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5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5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132747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13" y="0"/>
            <a:ext cx="9178220" cy="6883666"/>
          </a:xfrm>
        </p:spPr>
      </p:pic>
    </p:spTree>
    <p:extLst>
      <p:ext uri="{BB962C8B-B14F-4D97-AF65-F5344CB8AC3E}">
        <p14:creationId xmlns:p14="http://schemas.microsoft.com/office/powerpoint/2010/main" val="1595975056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</Words>
  <Application>Microsoft Office PowerPoint</Application>
  <PresentationFormat>Широкоэкранный</PresentationFormat>
  <Paragraphs>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Univers Condensed Light</vt:lpstr>
      <vt:lpstr>Walbaum Display Light</vt:lpstr>
      <vt:lpstr>AngleLinesVTI</vt:lpstr>
      <vt:lpstr>Краткосрочный проект   Во второй младшей группе     «Путешествие в мир насекомых» </vt:lpstr>
      <vt:lpstr>Актуальность</vt:lpstr>
      <vt:lpstr>Презентация PowerPoint</vt:lpstr>
      <vt:lpstr>Ожидаемый результат</vt:lpstr>
      <vt:lpstr>Реализация проекта осуществляется в 3 этапа</vt:lpstr>
      <vt:lpstr>Презентация PowerPoint</vt:lpstr>
      <vt:lpstr>Анализ хода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112</cp:revision>
  <dcterms:created xsi:type="dcterms:W3CDTF">2022-08-29T12:51:20Z</dcterms:created>
  <dcterms:modified xsi:type="dcterms:W3CDTF">2022-09-07T07:53:43Z</dcterms:modified>
</cp:coreProperties>
</file>