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1.xml" ContentType="application/vnd.openxmlformats-package.core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1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1" r:id="rId1"/>
  </p:sldMasterIdLst>
  <p:notesMasterIdLst>
    <p:notesMasterId r:id="rId29"/>
  </p:notesMasterIdLst>
  <p:sldIdLst>
    <p:sldId id="256" r:id="rId2"/>
    <p:sldId id="280" r:id="rId3"/>
    <p:sldId id="257" r:id="rId4"/>
    <p:sldId id="258" r:id="rId5"/>
    <p:sldId id="259" r:id="rId6"/>
    <p:sldId id="261" r:id="rId7"/>
    <p:sldId id="260" r:id="rId8"/>
    <p:sldId id="283" r:id="rId9"/>
    <p:sldId id="281" r:id="rId10"/>
    <p:sldId id="300" r:id="rId11"/>
    <p:sldId id="282" r:id="rId12"/>
    <p:sldId id="289" r:id="rId13"/>
    <p:sldId id="286" r:id="rId14"/>
    <p:sldId id="301" r:id="rId15"/>
    <p:sldId id="296" r:id="rId16"/>
    <p:sldId id="291" r:id="rId17"/>
    <p:sldId id="292" r:id="rId18"/>
    <p:sldId id="298" r:id="rId19"/>
    <p:sldId id="295" r:id="rId20"/>
    <p:sldId id="299" r:id="rId21"/>
    <p:sldId id="294" r:id="rId22"/>
    <p:sldId id="293" r:id="rId23"/>
    <p:sldId id="302" r:id="rId24"/>
    <p:sldId id="304" r:id="rId25"/>
    <p:sldId id="279" r:id="rId26"/>
    <p:sldId id="297" r:id="rId27"/>
    <p:sldId id="303" r:id="rId2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9FC"/>
    <a:srgbClr val="DEFB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65" autoAdjust="0"/>
  </p:normalViewPr>
  <p:slideViewPr>
    <p:cSldViewPr>
      <p:cViewPr>
        <p:scale>
          <a:sx n="60" d="100"/>
          <a:sy n="60" d="100"/>
        </p:scale>
        <p:origin x="-1470" y="-22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9B20A-3B18-43A6-B671-4472026A763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4087-E118-4B62-ADB9-2D6E3E046F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4087-E118-4B62-ADB9-2D6E3E046FD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940182" y="0"/>
            <a:ext cx="7140443" cy="7559675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839655" y="3779838"/>
            <a:ext cx="7559675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711738" y="587975"/>
            <a:ext cx="5628349" cy="3161624"/>
          </a:xfrm>
        </p:spPr>
        <p:txBody>
          <a:bodyPr lIns="50397" tIns="0" rIns="50397">
            <a:noAutofit/>
          </a:bodyPr>
          <a:lstStyle>
            <a:lvl1pPr algn="r">
              <a:defRPr sz="46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698039" y="3902045"/>
            <a:ext cx="5638688" cy="1213922"/>
          </a:xfrm>
        </p:spPr>
        <p:txBody>
          <a:bodyPr lIns="50397" tIns="0" rIns="50397" bIns="0"/>
          <a:lstStyle>
            <a:lvl1pPr marL="0" indent="0" algn="r">
              <a:buNone/>
              <a:defRPr sz="2400">
                <a:solidFill>
                  <a:srgbClr val="FFFFFF"/>
                </a:solidFill>
                <a:effectLst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6472616" y="7228921"/>
            <a:ext cx="2207578" cy="25011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108193" y="7228921"/>
            <a:ext cx="3227610" cy="251989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88127" y="7227049"/>
            <a:ext cx="648600" cy="251989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4448" y="303087"/>
            <a:ext cx="1680104" cy="6450223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7410" y="7228921"/>
            <a:ext cx="2207578" cy="250117"/>
          </a:xfrm>
        </p:spPr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1" y="7227049"/>
            <a:ext cx="4032250" cy="251989"/>
          </a:xfrm>
        </p:spPr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95147" y="7223690"/>
            <a:ext cx="648600" cy="2519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073" y="3110554"/>
            <a:ext cx="6896241" cy="1501435"/>
          </a:xfrm>
        </p:spPr>
        <p:txBody>
          <a:bodyPr tIns="0" anchor="t"/>
          <a:lstStyle>
            <a:lvl1pPr algn="r">
              <a:buNone/>
              <a:defRPr sz="4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6073" y="2099910"/>
            <a:ext cx="6896241" cy="819579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1"/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08144" y="7227669"/>
            <a:ext cx="2207578" cy="25011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13112" y="7227669"/>
            <a:ext cx="3192198" cy="251989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23714" y="7225797"/>
            <a:ext cx="648600" cy="251989"/>
          </a:xfrm>
        </p:spPr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6845" y="1763925"/>
            <a:ext cx="3881041" cy="4989036"/>
          </a:xfrm>
        </p:spPr>
        <p:txBody>
          <a:bodyPr anchor="t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06845" y="6467722"/>
            <a:ext cx="3881041" cy="503978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000" b="1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6845" y="1886987"/>
            <a:ext cx="3881041" cy="453580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3855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6502003" cy="1293544"/>
          </a:xfrm>
        </p:spPr>
        <p:txBody>
          <a:bodyPr wrap="square" anchor="b"/>
          <a:lstStyle>
            <a:lvl1pPr algn="l">
              <a:buNone/>
              <a:defRPr lang="en-US" sz="26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650624"/>
            <a:ext cx="6502003" cy="664158"/>
          </a:xfrm>
        </p:spPr>
        <p:txBody>
          <a:bodyPr rot="0" spcFirstLastPara="0" vertOverflow="overflow" horzOverflow="overflow" vert="horz" wrap="square" lIns="50397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351899"/>
            <a:ext cx="7980495" cy="481904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659219" y="1107461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657827" y="1101010"/>
            <a:ext cx="4761979" cy="475381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106" y="1259946"/>
            <a:ext cx="3780234" cy="2267903"/>
          </a:xfrm>
        </p:spPr>
        <p:txBody>
          <a:bodyPr vert="horz" anchor="b"/>
          <a:lstStyle>
            <a:lvl1pPr algn="l">
              <a:buNone/>
              <a:defRPr sz="33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1106" y="3619598"/>
            <a:ext cx="3780234" cy="2116709"/>
          </a:xfrm>
        </p:spPr>
        <p:txBody>
          <a:bodyPr rot="0" spcFirstLastPara="0" vertOverflow="overflow" horzOverflow="overflow" vert="horz" wrap="square" lIns="90715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731663" y="1147512"/>
            <a:ext cx="4637088" cy="4636601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988557" y="0"/>
            <a:ext cx="1092068" cy="7559675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031" y="352785"/>
            <a:ext cx="7980495" cy="1259946"/>
          </a:xfrm>
          <a:prstGeom prst="rect">
            <a:avLst/>
          </a:prstGeom>
        </p:spPr>
        <p:txBody>
          <a:bodyPr vert="horz" lIns="50397" tIns="0" rIns="50397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504031" y="1774083"/>
            <a:ext cx="7980495" cy="5342170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680849" y="7228921"/>
            <a:ext cx="2207578" cy="250117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04031" y="7228921"/>
            <a:ext cx="4032250" cy="251989"/>
          </a:xfrm>
          <a:prstGeom prst="rect">
            <a:avLst/>
          </a:prstGeom>
        </p:spPr>
        <p:txBody>
          <a:bodyPr vert="horz" lIns="100794" tIns="0" rIns="100794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/>
            <a:r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891787" y="7227049"/>
            <a:ext cx="648600" cy="25198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7CD7B199-5487-4CDB-99FB-35392E40A79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2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02383" indent="-302383" algn="l" rtl="0" eaLnBrk="1" latinLnBrk="0" hangingPunct="1">
        <a:spcBef>
          <a:spcPts val="661"/>
        </a:spcBef>
        <a:buClr>
          <a:schemeClr val="tx2"/>
        </a:buClr>
        <a:buSzPct val="73000"/>
        <a:buFont typeface="Wingdings 2"/>
        <a:buChar char="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74528" indent="-251986" algn="l" rtl="0" eaLnBrk="1" latinLnBrk="0" hangingPunct="1">
        <a:spcBef>
          <a:spcPts val="551"/>
        </a:spcBef>
        <a:buClr>
          <a:schemeClr val="accent4"/>
        </a:buClr>
        <a:buSzPct val="80000"/>
        <a:buFont typeface="Wingdings 2"/>
        <a:buChar char=""/>
        <a:defRPr kumimoji="0" sz="2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836593" indent="-251986" algn="l" rtl="0" eaLnBrk="1" latinLnBrk="0" hangingPunct="1">
        <a:spcBef>
          <a:spcPts val="441"/>
        </a:spcBef>
        <a:buClr>
          <a:schemeClr val="accent4"/>
        </a:buClr>
        <a:buSzPct val="60000"/>
        <a:buFont typeface="Wingdings"/>
        <a:buChar char="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5198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411120" indent="-251986" algn="l" rtl="0" eaLnBrk="1" latinLnBrk="0" hangingPunct="1">
        <a:spcBef>
          <a:spcPts val="441"/>
        </a:spcBef>
        <a:buClr>
          <a:schemeClr val="accent4"/>
        </a:buClr>
        <a:buSzPct val="70000"/>
        <a:buFont typeface="Wingdings"/>
        <a:buChar char="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2788" indent="-201589" algn="l" rtl="0" eaLnBrk="1" latinLnBrk="0" hangingPunct="1">
        <a:spcBef>
          <a:spcPts val="441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844536" indent="-201589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36045" indent="-201589" algn="l" rtl="0" eaLnBrk="1" latinLnBrk="0" hangingPunct="1">
        <a:spcBef>
          <a:spcPts val="331"/>
        </a:spcBef>
        <a:buClr>
          <a:schemeClr val="accent4"/>
        </a:buClr>
        <a:buSzPct val="100000"/>
        <a:buChar char="•"/>
        <a:defRPr kumimoji="0" sz="18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267872" indent="-201589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" TargetMode="External"/><Relationship Id="rId3" Type="http://schemas.openxmlformats.org/officeDocument/2006/relationships/hyperlink" Target="https://znanio.ru/media/issledovatelskij-proekt-matematicheskie-sofizmy-2769267" TargetMode="External"/><Relationship Id="rId7" Type="http://schemas.openxmlformats.org/officeDocument/2006/relationships/hyperlink" Target="https://otherreferats.allbest.ru/philosophy/00211877_0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tvet.mail.ru/" TargetMode="External"/><Relationship Id="rId11" Type="http://schemas.openxmlformats.org/officeDocument/2006/relationships/hyperlink" Target="https://ru.wikipedia.org/wiki" TargetMode="External"/><Relationship Id="rId5" Type="http://schemas.openxmlformats.org/officeDocument/2006/relationships/hyperlink" Target="https://azbyka.ru/otechnik/spravochniki/slovar-po-logike/375" TargetMode="External"/><Relationship Id="rId10" Type="http://schemas.openxmlformats.org/officeDocument/2006/relationships/hyperlink" Target="http://anadra.ru/sitemath/" TargetMode="External"/><Relationship Id="rId4" Type="http://schemas.openxmlformats.org/officeDocument/2006/relationships/hyperlink" Target="https://infourok.ru/issledovatelskaya-rabota-po-matematike-matematicheskie-sofizmy-tekstovyj-dokument-5140784.html" TargetMode="External"/><Relationship Id="rId9" Type="http://schemas.openxmlformats.org/officeDocument/2006/relationships/hyperlink" Target="http://p&#1088;tcloud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625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682594" y="0"/>
            <a:ext cx="9071640" cy="3087000"/>
          </a:xfrm>
          <a:prstGeom prst="rect">
            <a:avLst/>
          </a:prstGeom>
          <a:noFill/>
          <a:ln>
            <a:solidFill>
              <a:srgbClr val="0000FF"/>
            </a:solidFill>
            <a:custDash/>
          </a:ln>
        </p:spPr>
        <p:txBody>
          <a:bodyPr lIns="0" tIns="0" rIns="0" bIns="0" anchor="ctr"/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МКОУ Тогучинского района </a:t>
            </a:r>
          </a:p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«Дергоусовская основная школа» </a:t>
            </a:r>
            <a:r>
              <a:rPr lang="ru-RU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
</a:t>
            </a:r>
            <a:r>
              <a:rPr lang="ru-RU" sz="5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r>
              <a:rPr lang="ru-RU" sz="6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«Математические софизмы»</a:t>
            </a:r>
            <a:endParaRPr lang="ru-RU" sz="4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6317640" y="3817440"/>
            <a:ext cx="4105800" cy="374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Работу выполнила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у</a:t>
            </a: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ченица 6 класса 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Гейн Эльвира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Руководитель: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Овчинникова Л.Ю.</a:t>
            </a:r>
            <a:endParaRPr lang="ru-RU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 descr="http://www.lotusite.ru/images/userfiles/images/man-with-two-thumb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728" y="2608951"/>
            <a:ext cx="4950724" cy="4950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 descr="https://i.ytimg.com/vi/NFUeUyhp2F4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.ytimg.com/vi/NFUeUyhp2F4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862768">
            <a:off x="2471216" y="3961141"/>
            <a:ext cx="426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 5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82528" y="1136631"/>
            <a:ext cx="989809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1.«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сантиметр не равен 10 миллиметрам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Возьму верное равенство: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1см = 10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Возведу его по частям в квадрат.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Получаю: </a:t>
            </a:r>
            <a:r>
              <a:rPr lang="ru-RU" sz="3600" dirty="0" smtClean="0"/>
              <a:t>1см = 100 мм.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222" y="279375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Арифметический софизм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346" t="63393" r="56505"/>
          <a:stretch/>
        </p:blipFill>
        <p:spPr>
          <a:xfrm>
            <a:off x="3040048" y="4637093"/>
            <a:ext cx="4071966" cy="2708593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11156" y="4565655"/>
            <a:ext cx="200026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54956" y="4708531"/>
            <a:ext cx="200026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625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4032" y="279375"/>
            <a:ext cx="850112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2.«Семью семь сорок семь»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Рассмотрю равенство 49:49=47:47, вынесу в правой и левой части общий множитель за скобки, получаю: 49(1:1) = 47(1:1), так как множители 1:1 в левой и правой части равны, то и 49=47, а 49=7*7, значит, 7*7=47.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F:\человечики\istockphoto-645085182-612x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14" y="4606201"/>
            <a:ext cx="3143272" cy="288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3"/>
          <a:stretch/>
        </p:blipFill>
        <p:spPr>
          <a:xfrm>
            <a:off x="625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32" y="422251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3. «Пять равно десяти»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Рассмотрю тождество </a:t>
            </a:r>
          </a:p>
          <a:p>
            <a:r>
              <a:rPr lang="ru-RU" sz="3200" dirty="0" smtClean="0"/>
              <a:t>265+155-420=530+310-840</a:t>
            </a:r>
          </a:p>
          <a:p>
            <a:r>
              <a:rPr lang="ru-RU" sz="3200" dirty="0" smtClean="0"/>
              <a:t>В  каждой  части вынесу за скобки общий множитель: </a:t>
            </a:r>
          </a:p>
          <a:p>
            <a:r>
              <a:rPr lang="ru-RU" sz="3200" dirty="0" smtClean="0"/>
              <a:t>5∙ (53+31-84)=10 ∙ (53+31-84)</a:t>
            </a:r>
            <a:br>
              <a:rPr lang="ru-RU" sz="3200" dirty="0" smtClean="0"/>
            </a:br>
            <a:r>
              <a:rPr lang="ru-RU" sz="3200" dirty="0" smtClean="0"/>
              <a:t>Т.к в скобках одинаковые множители, </a:t>
            </a:r>
          </a:p>
          <a:p>
            <a:r>
              <a:rPr lang="ru-RU" sz="3200" dirty="0" smtClean="0"/>
              <a:t>то и 5=10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 l="53532" t="65617" r="3810" b="3242"/>
          <a:stretch/>
        </p:blipFill>
        <p:spPr>
          <a:xfrm>
            <a:off x="3254362" y="4422779"/>
            <a:ext cx="4857784" cy="2922582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254626" y="4637093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5=10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784" y="350813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Геометрический софизм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r="8777"/>
          <a:stretch/>
        </p:blipFill>
        <p:spPr>
          <a:xfrm>
            <a:off x="253966" y="1065193"/>
            <a:ext cx="9501254" cy="62865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28" y="279375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</a:rPr>
              <a:t>«Моя младшая сестра</a:t>
            </a:r>
          </a:p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</a:rPr>
              <a:t>              выше меня»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42698"/>
            <a:ext cx="96837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Мой рост 175см, а рост моей младшей сестры 140см.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Рассмотрю два равенства: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175-140=35 и 175=35+140 , перемножу их левые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правые части, получила: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175*175-140*175=35*35+35*140, вычту из обеих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частей 175*35, получаю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175*175-140*175-175*35=35*35+35*140-175*35,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вынесу общие множители за скобки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175(175-140-35)= -35(175-140-35),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разделю обе части равенства на (175-140-35), получаю, что 175= -35, но35=175-140, значит 175=140-175, перенесу 175 из правой части в левую 175+175=140, 140- это рост сестры. Получила, что рост моей сестры равен 350 см.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меня выше в два раза! Разве такое возможно?!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\Desktop\1677399011051.jpg"/>
          <p:cNvPicPr>
            <a:picLocks noChangeAspect="1" noChangeArrowheads="1"/>
          </p:cNvPicPr>
          <p:nvPr/>
        </p:nvPicPr>
        <p:blipFill>
          <a:blip r:embed="rId3"/>
          <a:srcRect l="9375" t="25198" r="2083" b="12031"/>
          <a:stretch>
            <a:fillRect/>
          </a:stretch>
        </p:blipFill>
        <p:spPr bwMode="auto">
          <a:xfrm>
            <a:off x="7040576" y="279375"/>
            <a:ext cx="294744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625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97106" y="207937"/>
            <a:ext cx="5404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Исчезновение клетки»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47481"/>
          <a:stretch/>
        </p:blipFill>
        <p:spPr bwMode="auto">
          <a:xfrm>
            <a:off x="325404" y="1065193"/>
            <a:ext cx="4643470" cy="3143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8232"/>
          <a:stretch/>
        </p:blipFill>
        <p:spPr bwMode="auto">
          <a:xfrm>
            <a:off x="4397370" y="4279903"/>
            <a:ext cx="4357718" cy="29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4098" name="Picture 2" descr="C:\Users\Я\Desktop\Работа Эльвиры\человечики\dreamstime_xxl_1642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80" y="4503715"/>
            <a:ext cx="2500330" cy="3055960"/>
          </a:xfrm>
          <a:prstGeom prst="rect">
            <a:avLst/>
          </a:prstGeom>
          <a:noFill/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4683122" y="5494349"/>
            <a:ext cx="2500330" cy="128588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flipH="1">
            <a:off x="6969138" y="4637093"/>
            <a:ext cx="1500198" cy="92869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8232"/>
          <a:stretch/>
        </p:blipFill>
        <p:spPr bwMode="auto">
          <a:xfrm>
            <a:off x="5254626" y="1136631"/>
            <a:ext cx="4357718" cy="292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4683122" y="5208597"/>
            <a:ext cx="1428760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625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404" y="-435005"/>
            <a:ext cx="93583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2. «И овцы целы, и волки сыты» </a:t>
            </a:r>
          </a:p>
          <a:p>
            <a:endParaRPr lang="ru-RU" sz="2800" b="1" dirty="0" smtClean="0"/>
          </a:p>
          <a:p>
            <a:endParaRPr lang="ru-RU" dirty="0"/>
          </a:p>
        </p:txBody>
      </p:sp>
      <p:pic>
        <p:nvPicPr>
          <p:cNvPr id="3074" name="Picture 2" descr="C:\Users\Я\Desktop\1677399010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" y="1065193"/>
            <a:ext cx="4095727" cy="3071795"/>
          </a:xfrm>
          <a:prstGeom prst="rect">
            <a:avLst/>
          </a:prstGeom>
          <a:noFill/>
        </p:spPr>
      </p:pic>
      <p:pic>
        <p:nvPicPr>
          <p:cNvPr id="3075" name="Picture 3" descr="C:\Users\Я\Desktop\16773990108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1065193"/>
            <a:ext cx="4214842" cy="3161132"/>
          </a:xfrm>
          <a:prstGeom prst="rect">
            <a:avLst/>
          </a:prstGeom>
          <a:noFill/>
        </p:spPr>
      </p:pic>
      <p:pic>
        <p:nvPicPr>
          <p:cNvPr id="3076" name="Picture 4" descr="C:\Users\Я\Desktop\16773990109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34" y="4345004"/>
            <a:ext cx="4286228" cy="321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220945" y="636565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1552" y="207937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чём ошибка?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766" y="922317"/>
            <a:ext cx="97898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Сравнив с образцом видим, что разрезанная шоколадка</a:t>
            </a:r>
          </a:p>
          <a:p>
            <a:r>
              <a:rPr lang="ru-RU" sz="2800" dirty="0" smtClean="0"/>
              <a:t> стала меньше</a:t>
            </a:r>
            <a:endParaRPr lang="ru-RU" sz="2800" dirty="0"/>
          </a:p>
        </p:txBody>
      </p:sp>
      <p:pic>
        <p:nvPicPr>
          <p:cNvPr id="2050" name="Picture 2" descr="C:\Users\Я\Desktop\1677399010995.jpg"/>
          <p:cNvPicPr>
            <a:picLocks noChangeAspect="1" noChangeArrowheads="1"/>
          </p:cNvPicPr>
          <p:nvPr/>
        </p:nvPicPr>
        <p:blipFill>
          <a:blip r:embed="rId3"/>
          <a:srcRect t="6250" r="2499"/>
          <a:stretch>
            <a:fillRect/>
          </a:stretch>
        </p:blipFill>
        <p:spPr bwMode="auto">
          <a:xfrm>
            <a:off x="1396974" y="1851011"/>
            <a:ext cx="7429552" cy="535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625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6842" y="493689"/>
            <a:ext cx="9072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21256478">
            <a:off x="16440" y="602805"/>
            <a:ext cx="51038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          Пример 5</a:t>
            </a: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«Загадочное появление»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rot="407039">
            <a:off x="5182216" y="636353"/>
            <a:ext cx="48846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            Пример 6</a:t>
            </a:r>
            <a:endParaRPr lang="ru-RU" sz="28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«Загадочное исчезновение»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5404" y="6280167"/>
            <a:ext cx="3143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куда появилась седьмая линия?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326328" y="6423043"/>
            <a:ext cx="2428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Куда исчезла пятая линия?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F:\человечики\1542978498_obmerkova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990" y="2493953"/>
            <a:ext cx="2897173" cy="40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Я\Desktop\1677409858493.jpg"/>
          <p:cNvPicPr/>
          <p:nvPr/>
        </p:nvPicPr>
        <p:blipFill>
          <a:blip r:embed="rId4" cstate="print"/>
          <a:srcRect l="9536" t="2994" r="36117" b="6128"/>
          <a:stretch>
            <a:fillRect/>
          </a:stretch>
        </p:blipFill>
        <p:spPr bwMode="auto">
          <a:xfrm>
            <a:off x="896908" y="1708135"/>
            <a:ext cx="25003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Я\Desktop\1677410065886.jpg"/>
          <p:cNvPicPr/>
          <p:nvPr/>
        </p:nvPicPr>
        <p:blipFill>
          <a:blip r:embed="rId5" cstate="print"/>
          <a:srcRect l="38401" t="-1603" r="20711" b="2244"/>
          <a:stretch>
            <a:fillRect/>
          </a:stretch>
        </p:blipFill>
        <p:spPr bwMode="auto">
          <a:xfrm>
            <a:off x="6897700" y="1708135"/>
            <a:ext cx="23574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6842" y="493689"/>
            <a:ext cx="9072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F:\человечики\kisspng-3d-computer-graphics-3-d-man-dry-erase-boards-clip-3d-white-man-5b102a97c44645.322288131527786135804.jpg"/>
          <p:cNvPicPr>
            <a:picLocks noChangeAspect="1" noChangeArrowheads="1"/>
          </p:cNvPicPr>
          <p:nvPr/>
        </p:nvPicPr>
        <p:blipFill>
          <a:blip r:embed="rId3"/>
          <a:srcRect l="18819" r="21653"/>
          <a:stretch>
            <a:fillRect/>
          </a:stretch>
        </p:blipFill>
        <p:spPr bwMode="auto">
          <a:xfrm>
            <a:off x="1039784" y="1"/>
            <a:ext cx="7786742" cy="75596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425296">
            <a:off x="1968478" y="708003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«Если где-то убыло, значит, где-то прибыло. Ничего не исчезает в никуда и не появляется из ниоткуда»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М.В. Ломоносов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253965" y="-792194"/>
            <a:ext cx="9826659" cy="80010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 sz="2800" dirty="0" smtClean="0"/>
          </a:p>
          <a:p>
            <a:r>
              <a:rPr lang="ru-RU" sz="2800" b="1" dirty="0" smtClean="0"/>
              <a:t>Цель: </a:t>
            </a:r>
            <a:r>
              <a:rPr lang="ru-RU" sz="3200" dirty="0" smtClean="0"/>
              <a:t>Узнать, что такое математические софизмы.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3200" dirty="0" smtClean="0"/>
          </a:p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404" y="3035360"/>
            <a:ext cx="92869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Задачи :	</a:t>
            </a:r>
            <a:endParaRPr lang="ru-RU" sz="3200" dirty="0" smtClean="0"/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Познакомиться с понятием – софизм.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Узнать виды математических софизмов.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Рассмотреть примеры математических софизмов.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Понять где используются математические софизмы.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Научиться составлять математические софизмы.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842" y="422251"/>
            <a:ext cx="92869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Актуальность:</a:t>
            </a:r>
          </a:p>
          <a:p>
            <a:pPr algn="ctr"/>
            <a:r>
              <a:rPr lang="ru-RU" sz="3200" dirty="0" smtClean="0"/>
              <a:t>«Софизмы» развивают логическое мышление, учат доказывать свою точку зрения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96842" y="493689"/>
            <a:ext cx="907262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ошибки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софизмах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Деление на 0;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Неправильные выводы из равенства дробей;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Нарушения правил действия с именованными величинами;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преобразований над математическими объектами, не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имеющими смысла;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 и вычисления по неверно построенным чертежам.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F:\человечики\start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6" y="0"/>
            <a:ext cx="3071834" cy="285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94" y="565127"/>
            <a:ext cx="86439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000" b="1" i="1" dirty="0" smtClean="0">
                <a:solidFill>
                  <a:srgbClr val="002060"/>
                </a:solidFill>
              </a:rPr>
              <a:t>Зачем нужны софизмы?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Приучают тщательно следить за точностью формулировок;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Приучают ко внимательности при построении чертежа;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Развивают логику и навыки правильного мышления.</a:t>
            </a:r>
          </a:p>
          <a:p>
            <a:endParaRPr lang="ru-RU" sz="1400" dirty="0"/>
          </a:p>
        </p:txBody>
      </p:sp>
      <p:pic>
        <p:nvPicPr>
          <p:cNvPr id="7169" name="Picture 1" descr="F:\человечики\человек-3d-лежа-вниз-и-используя-портативный-компьютер-27919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04" y="4065588"/>
            <a:ext cx="4500594" cy="337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280" y="636565"/>
            <a:ext cx="914406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   Заключение</a:t>
            </a:r>
          </a:p>
          <a:p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/>
              <a:t>Я познакомилась с увлекательной темой, узнала много нового, научилась решать задачи на софизмы, находить в них ошибку. </a:t>
            </a:r>
          </a:p>
          <a:p>
            <a:pPr algn="just"/>
            <a:r>
              <a:rPr lang="ru-RU" sz="2800" dirty="0" smtClean="0"/>
              <a:t>Тема моей работы мною ещё не совсем изучена. Я рассмотрела лишь некоторые задачи, самые известные софизмы.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800" dirty="0" smtClean="0"/>
              <a:t>Развитая логика мышления поможет не только в решении каких-нибудь математических задач, но еще может пригодиться в жизни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800" dirty="0" smtClean="0"/>
              <a:t>Моя гипотеза, что софизм – это искусно замаскированные  ошибки подтвердилась.</a:t>
            </a:r>
          </a:p>
          <a:p>
            <a:endParaRPr lang="ru-RU" sz="2800" dirty="0"/>
          </a:p>
        </p:txBody>
      </p:sp>
      <p:pic>
        <p:nvPicPr>
          <p:cNvPr id="6145" name="Picture 1" descr="F:\человечики\12782232.jpg"/>
          <p:cNvPicPr>
            <a:picLocks noChangeAspect="1" noChangeArrowheads="1"/>
          </p:cNvPicPr>
          <p:nvPr/>
        </p:nvPicPr>
        <p:blipFill>
          <a:blip r:embed="rId3"/>
          <a:srcRect l="13918" t="6185" r="13402" b="5670"/>
          <a:stretch>
            <a:fillRect/>
          </a:stretch>
        </p:blipFill>
        <p:spPr bwMode="auto">
          <a:xfrm>
            <a:off x="253966" y="0"/>
            <a:ext cx="2428892" cy="25124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96974" y="636565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софизмы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222" y="779441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Выступление на школьной конференции «Защита проектов»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Я\Desktop\16774824226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56" y="2493953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Я\Desktop\1677482422632.jpg"/>
          <p:cNvPicPr/>
          <p:nvPr/>
        </p:nvPicPr>
        <p:blipFill>
          <a:blip r:embed="rId4" cstate="print"/>
          <a:srcRect t="24665" b="10188"/>
          <a:stretch>
            <a:fillRect/>
          </a:stretch>
        </p:blipFill>
        <p:spPr bwMode="auto">
          <a:xfrm>
            <a:off x="5040312" y="2922581"/>
            <a:ext cx="4714908" cy="35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032" y="493689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Сборник задач «Математические софизмы»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Я\Desktop\1677491301385.jpg"/>
          <p:cNvPicPr>
            <a:picLocks noChangeAspect="1" noChangeArrowheads="1"/>
          </p:cNvPicPr>
          <p:nvPr/>
        </p:nvPicPr>
        <p:blipFill>
          <a:blip r:embed="rId3" cstate="print"/>
          <a:srcRect l="8760" r="14315"/>
          <a:stretch>
            <a:fillRect/>
          </a:stretch>
        </p:blipFill>
        <p:spPr bwMode="auto">
          <a:xfrm>
            <a:off x="253966" y="1636697"/>
            <a:ext cx="3857652" cy="5014807"/>
          </a:xfrm>
          <a:prstGeom prst="rect">
            <a:avLst/>
          </a:prstGeom>
          <a:noFill/>
        </p:spPr>
      </p:pic>
      <p:pic>
        <p:nvPicPr>
          <p:cNvPr id="1027" name="Picture 3" descr="C:\Users\Я\Desktop\1677491301327.jpg"/>
          <p:cNvPicPr>
            <a:picLocks noChangeAspect="1" noChangeArrowheads="1"/>
          </p:cNvPicPr>
          <p:nvPr/>
        </p:nvPicPr>
        <p:blipFill>
          <a:blip r:embed="rId4" cstate="print"/>
          <a:srcRect t="5715" b="14282"/>
          <a:stretch>
            <a:fillRect/>
          </a:stretch>
        </p:blipFill>
        <p:spPr bwMode="auto">
          <a:xfrm>
            <a:off x="4325932" y="1807967"/>
            <a:ext cx="5500726" cy="440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625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754032" y="1208069"/>
            <a:ext cx="8108212" cy="59293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Интернет  - ресурсы: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3"/>
              </a:rPr>
              <a:t>https://znanio.ru</a:t>
            </a:r>
            <a:endParaRPr lang="ru-RU" sz="40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  <a:p>
            <a:pPr lvl="0"/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4"/>
              </a:rPr>
              <a:t>https://infourok.ru/</a:t>
            </a:r>
            <a:endParaRPr lang="ru-RU" sz="40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  <a:p>
            <a:pPr lvl="0"/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5"/>
              </a:rPr>
              <a:t>https://azbyka.ru</a:t>
            </a:r>
            <a:endParaRPr lang="ru-RU" sz="40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  <a:p>
            <a:pPr lvl="0"/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6"/>
              </a:rPr>
              <a:t>https://otvet.mail.ru</a:t>
            </a:r>
            <a:endParaRPr lang="ru-RU" sz="40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  <a:p>
            <a:pPr lvl="0"/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7"/>
              </a:rPr>
              <a:t>https://otherreferats.allbest.ru</a:t>
            </a:r>
            <a:endParaRPr lang="ru-RU" sz="4000" dirty="0" smtClean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  <a:p>
            <a:pPr lvl="0"/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https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://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ru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.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wikipedia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.</a:t>
            </a:r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org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8"/>
              </a:rPr>
              <a:t>/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lvl="0"/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http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://</a:t>
            </a:r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p</a:t>
            </a:r>
            <a:r>
              <a:rPr lang="ru-RU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р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tcloud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.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ru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9"/>
              </a:rPr>
              <a:t>/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lvl="0"/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http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://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anadra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.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ru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/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sitemath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0"/>
              </a:rPr>
              <a:t>/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lvl="0"/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https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://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ru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.</a:t>
            </a:r>
            <a:r>
              <a:rPr lang="en-US" sz="4000" u="sng" dirty="0" err="1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wikipedia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.</a:t>
            </a:r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org</a:t>
            </a:r>
            <a:r>
              <a:rPr lang="ru-RU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/</a:t>
            </a:r>
            <a:r>
              <a:rPr lang="en-US" sz="4000" u="sng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hlinkClick r:id="rId11"/>
              </a:rPr>
              <a:t>wiki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 rot="20393273">
            <a:off x="-213901" y="-78395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60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Спасибо за внимание!</a:t>
            </a:r>
            <a:endParaRPr lang="ru-RU" sz="6000" b="1" i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3" name="Picture 1" descr="F:\человечики\Layk.jpg"/>
          <p:cNvPicPr>
            <a:picLocks noChangeAspect="1" noChangeArrowheads="1"/>
          </p:cNvPicPr>
          <p:nvPr/>
        </p:nvPicPr>
        <p:blipFill>
          <a:blip r:embed="rId3"/>
          <a:srcRect l="20945" t="3385" r="20945" b="5905"/>
          <a:stretch>
            <a:fillRect/>
          </a:stretch>
        </p:blipFill>
        <p:spPr bwMode="auto">
          <a:xfrm>
            <a:off x="4611684" y="2851143"/>
            <a:ext cx="480023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82528" y="850879"/>
            <a:ext cx="90804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Решайте задачи и не бойтесь трудностей.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Преодоление их вам доставит не только глубокое удовлетворение,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и большую радость, так как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математике есть своя красота,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 поэзии и музыке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Н.Е.Жуковский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972677" y="350813"/>
            <a:ext cx="6107948" cy="58349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200" b="1" dirty="0" smtClean="0"/>
              <a:t>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Гипотеза: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софизм – это искусно замаскированные  ошибки.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Объёкт исследования:</a:t>
            </a:r>
            <a:r>
              <a:rPr lang="ru-RU" sz="3200" dirty="0" smtClean="0"/>
              <a:t> софизмы, их виды.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Предмет исследования:</a:t>
            </a:r>
            <a:r>
              <a:rPr lang="ru-RU" sz="3200" dirty="0" smtClean="0"/>
              <a:t> математические софизмы.</a:t>
            </a:r>
          </a:p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01" name="Picture 1" descr="F:\человечики\kisspng-information-3d-computer-graphics-teacher-ppt-5ad7439d6b4308.6758080215240569894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6" y="1279507"/>
            <a:ext cx="421484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70255">
            <a:off x="325404" y="1565259"/>
            <a:ext cx="3000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Гипотеза: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софизм – это обман.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625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496440" y="308520"/>
            <a:ext cx="9079200" cy="640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Содержимое 3" descr="hqdefault.jpg"/>
          <p:cNvPicPr/>
          <p:nvPr/>
        </p:nvPicPr>
        <p:blipFill>
          <a:blip r:embed="rId3"/>
          <a:srcRect t="11551" b="11551"/>
          <a:stretch>
            <a:fillRect/>
          </a:stretch>
        </p:blipFill>
        <p:spPr bwMode="auto">
          <a:xfrm>
            <a:off x="539718" y="1993887"/>
            <a:ext cx="90726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8280" y="279375"/>
            <a:ext cx="9001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ермин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софизм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впервые ввел Аристотель, охарактеризовавший софистику как мнимую, а не действительную мудрость.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Математический софизм – удивительное утверждение, в доказательстве которого кроются незаметные, а подчас и довольно тонкие ошибки. История математики полна неожиданных и интересных софизмов, разрешение которых порой служило толчком к новым открытиям. Математические софизмы приучают внимательно и настороженно продвигаться вперед, тщательно следить за точностью формулировок, правильностью записи чертежей, за законностью математических операций. Очень часто понимание ошибок в софизме ведет к пониманию математики в целом, помогает развивать логику и навыки правильного мышления. Если нашел ошибку в софизме, значит, ты ее осознал, а осознание ошибки предупреждает от ее повторения в дальнейших математических рассуждениях. Софизмы не приносят пользы, если их не понимать.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0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8" name="TextShape 2"/>
          <p:cNvSpPr txBox="1"/>
          <p:nvPr/>
        </p:nvSpPr>
        <p:spPr>
          <a:xfrm>
            <a:off x="504360" y="34668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97040" y="350813"/>
            <a:ext cx="5867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софизм?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2528" y="1422383"/>
            <a:ext cx="564360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Софизм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(от греч.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sophisma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уловка, выдумка, головоломка), формально кажущееся правильным, но по существу ложное умозаключение, основанное на преднамеренно неправильном подборе исходных положений.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F:\человечики\baef098fd345da0a3c13d78deca254de.jpg"/>
          <p:cNvPicPr>
            <a:picLocks noChangeAspect="1" noChangeArrowheads="1"/>
          </p:cNvPicPr>
          <p:nvPr/>
        </p:nvPicPr>
        <p:blipFill>
          <a:blip r:embed="rId3" cstate="print"/>
          <a:srcRect l="12228" r="23559"/>
          <a:stretch>
            <a:fillRect/>
          </a:stretch>
        </p:blipFill>
        <p:spPr bwMode="auto">
          <a:xfrm>
            <a:off x="6254758" y="1708135"/>
            <a:ext cx="3438812" cy="535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7080"/>
            <a:ext cx="9071640" cy="1250280"/>
          </a:xfrm>
          <a:prstGeom prst="rect">
            <a:avLst/>
          </a:prstGeom>
          <a:noFill/>
          <a:ln>
            <a:solidFill>
              <a:srgbClr val="0000FF"/>
            </a:solidFill>
            <a:custDash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769040"/>
            <a:ext cx="9071640" cy="489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0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5" name="TextShape 3"/>
          <p:cNvSpPr txBox="1"/>
          <p:nvPr/>
        </p:nvSpPr>
        <p:spPr>
          <a:xfrm>
            <a:off x="464040" y="381960"/>
            <a:ext cx="9071640" cy="6736680"/>
          </a:xfrm>
          <a:prstGeom prst="rect">
            <a:avLst/>
          </a:prstGeom>
          <a:noFill/>
          <a:ln>
            <a:solidFill>
              <a:srgbClr val="0000FF"/>
            </a:solidFill>
            <a:custDash/>
          </a:ln>
        </p:spPr>
        <p:txBody>
          <a:bodyPr lIns="0" tIns="0" rIns="0" bIns="0" anchor="ctr"/>
          <a:lstStyle/>
          <a:p>
            <a:pPr algn="ctr"/>
            <a:r>
              <a:rPr lang="ru-RU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
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4"/>
          <p:cNvSpPr txBox="1"/>
          <p:nvPr/>
        </p:nvSpPr>
        <p:spPr>
          <a:xfrm>
            <a:off x="396842" y="0"/>
            <a:ext cx="9071640" cy="6736680"/>
          </a:xfrm>
          <a:prstGeom prst="rect">
            <a:avLst/>
          </a:prstGeom>
          <a:noFill/>
          <a:ln>
            <a:solidFill>
              <a:srgbClr val="0000FF"/>
            </a:solidFill>
            <a:custDash/>
          </a:ln>
        </p:spPr>
        <p:txBody>
          <a:bodyPr lIns="0" tIns="0" rIns="0" bIns="0" anchor="ctr"/>
          <a:lstStyle/>
          <a:p>
            <a:pPr algn="ctr"/>
            <a:endParaRPr lang="ru-RU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3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3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
</a:t>
            </a: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</a:t>
            </a:r>
            <a:r>
              <a:rPr lang="ru-RU" sz="36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Алгебраические </a:t>
            </a:r>
          </a:p>
          <a:p>
            <a:pPr algn="ctr"/>
            <a:endParaRPr lang="ru-RU" sz="3600" b="1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36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</a:p>
          <a:p>
            <a:pPr algn="ctr"/>
            <a:r>
              <a:rPr lang="ru-RU" sz="36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                Геометрические </a:t>
            </a:r>
          </a:p>
          <a:p>
            <a:pPr algn="ctr"/>
            <a:endParaRPr lang="ru-RU" sz="3600" b="1" i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36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</a:t>
            </a:r>
          </a:p>
          <a:p>
            <a:pPr algn="ctr"/>
            <a:r>
              <a:rPr lang="ru-RU" sz="3600" b="1" i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                          Арифметические</a:t>
            </a:r>
            <a:endParaRPr lang="ru-RU" sz="3600" b="1" i="1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2529" name="Picture 1" descr="F:\человечики\1670333513_25-kartinkin-net-p-stokovie-kartinki-chelovechki-pinterest-31.jpg"/>
          <p:cNvPicPr>
            <a:picLocks noChangeAspect="1" noChangeArrowheads="1"/>
          </p:cNvPicPr>
          <p:nvPr/>
        </p:nvPicPr>
        <p:blipFill>
          <a:blip r:embed="rId3"/>
          <a:srcRect l="18955" t="11256" r="29863" b="13145"/>
          <a:stretch>
            <a:fillRect/>
          </a:stretch>
        </p:blipFill>
        <p:spPr bwMode="auto">
          <a:xfrm>
            <a:off x="182528" y="708003"/>
            <a:ext cx="4286280" cy="64294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54560" y="850879"/>
            <a:ext cx="43490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Математические  </a:t>
            </a:r>
          </a:p>
          <a:p>
            <a:pPr algn="ctr"/>
            <a:r>
              <a:rPr lang="ru-RU" sz="40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софизмы: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-325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5404" y="636565"/>
            <a:ext cx="91122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лгебраические софизмы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намеренно скрытые ошибки в уравнениях и алгебраических выражениях.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3966" y="4279903"/>
            <a:ext cx="95012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Геометрические софизмы - 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мозаключения или рассуждения, обосновывающие какую-нибудь заведомую нелепость, абсурд или парадоксальное утверждение, связанное 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геометрическими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фигурами и действиями над ними.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5404" y="2279639"/>
            <a:ext cx="93583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Арифметические софизмы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- 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числовые выражения имеющие неточность или ошибку, незаметную с первого взгляда.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42" y="207937"/>
            <a:ext cx="9358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Алгебраический софизм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5404" y="1279507"/>
            <a:ext cx="942981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«Уравнение 2х-6=0 не имеет корней»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Вынесу в левой части  уравнения общий множитель, получаю 2(х-3)=0, разделю обе части уравнения на (х-3), получаю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2(х-3)/(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х-3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)=0/(х-3) и отсюда 2=0. Равенство не верное уравнение решений не имеет.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чем ошибка</a:t>
            </a:r>
            <a:r>
              <a:rPr kumimoji="0" lang="ru-RU" sz="36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решении уравнения производится деление на х-3, а уравнение х-3=0 есть следствие уравнения 2х-6=0, а на ноль делить нельзя.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46320"/>
            <a:ext cx="9071640" cy="6366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127800" y="513360"/>
            <a:ext cx="9859680" cy="6539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briola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5404" y="207937"/>
            <a:ext cx="885831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2.«</a:t>
            </a:r>
            <a:r>
              <a:rPr lang="ru-RU" sz="3600" b="1" i="1" dirty="0" smtClean="0">
                <a:solidFill>
                  <a:srgbClr val="C00000"/>
                </a:solidFill>
              </a:rPr>
              <a:t>Семь равно пяти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 smtClean="0"/>
          </a:p>
          <a:p>
            <a:r>
              <a:rPr lang="ru-RU" sz="3200" dirty="0" smtClean="0"/>
              <a:t>Рассмотрю равенство: 7 = 5+2. Умножу обе его части на 7-5, получаю:</a:t>
            </a:r>
          </a:p>
          <a:p>
            <a:r>
              <a:rPr lang="ru-RU" sz="3200" dirty="0" smtClean="0"/>
              <a:t>49 – 35=35-25+14-10. Перенесу 14 в левую часть: 49-35-14=35-25-10. Вынесу общие множители в левой и правой части: 7(7-5-2)=5(7-5-2). Разделив обе части равенства на 7-5-2, получаю, что 7=5, что и требовалось доказать.</a:t>
            </a:r>
          </a:p>
          <a:p>
            <a:r>
              <a:rPr lang="ru-RU" sz="3200" u="sng" dirty="0" smtClean="0"/>
              <a:t>В чём ошибка? </a:t>
            </a:r>
          </a:p>
          <a:p>
            <a:r>
              <a:rPr lang="ru-RU" sz="3200" u="sng" dirty="0" smtClean="0"/>
              <a:t>Пояснение:</a:t>
            </a:r>
            <a:r>
              <a:rPr lang="ru-RU" sz="3200" dirty="0" smtClean="0"/>
              <a:t>7-5-2=0, </a:t>
            </a:r>
          </a:p>
          <a:p>
            <a:r>
              <a:rPr lang="ru-RU" sz="3200" dirty="0" smtClean="0"/>
              <a:t>на 0 делить нельзя!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F:\человечики\uVd5Fe3D5kXal9kxxc7xcvZQc9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72" y="4637093"/>
            <a:ext cx="3000396" cy="284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5986</TotalTime>
  <Words>1042</Words>
  <Application>LibreOffice/5.2.4.2$Windows_x86 LibreOffice_project/3d5603e1122f0f102b62521720ab13a38a4e0eb0</Application>
  <PresentationFormat>Произвольный</PresentationFormat>
  <Paragraphs>168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21</cp:revision>
  <dcterms:modified xsi:type="dcterms:W3CDTF">2023-03-29T06:02:21Z</dcterms:modified>
</cp:coreProperties>
</file>

<file path=docProps/core1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2019-03-11T18:31:03Z</dcterms:created>
  <dc:creator/>
  <dc:description/>
  <dc:language>ru-RU</dc:language>
  <cp:lastModifiedBy/>
  <dcterms:modified xsi:type="dcterms:W3CDTF">2019-04-03T21:18:05Z</dcterms:modified>
  <cp:revision>5</cp:revision>
  <dc:subject/>
  <dc:title/>
</cp:coreProperties>
</file>