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6" r:id="rId8"/>
    <p:sldId id="298" r:id="rId9"/>
    <p:sldId id="300" r:id="rId10"/>
    <p:sldId id="299" r:id="rId11"/>
    <p:sldId id="302" r:id="rId12"/>
    <p:sldId id="303" r:id="rId13"/>
    <p:sldId id="305" r:id="rId14"/>
    <p:sldId id="306" r:id="rId15"/>
    <p:sldId id="307" r:id="rId16"/>
    <p:sldId id="308" r:id="rId17"/>
    <p:sldId id="309" r:id="rId18"/>
    <p:sldId id="31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4A91-6AFC-4B30-ADC1-C3D55BC2396F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2A02-7AC7-4A24-AB44-5654809B6F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oreapp.ai/app/player/lesson/63ccfcec258dbe635a0c184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User\Documents\5%20&#1082;&#1083;&#1072;&#1089;&#1089;\&#1091;&#1088;&#1086;&#1082;%20&#1074;%205%20&#1082;&#1083;&#1072;&#1089;&#1089;&#1077;\bolshaya_muzykalnaya_zaryadka_mp3cut.foxcom.su_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7772400" cy="259471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21 * 5 = 105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100: 4 = 25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12*6 =72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75:15=5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24*7=168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2* (13+11)=48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             3*6+12=30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(76-54): 2=11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1412776"/>
            <a:ext cx="6400800" cy="1752600"/>
          </a:xfrm>
        </p:spPr>
        <p:txBody>
          <a:bodyPr/>
          <a:lstStyle/>
          <a:p>
            <a:pPr algn="l"/>
            <a:r>
              <a:rPr lang="ru-RU" dirty="0"/>
              <a:t>  </a:t>
            </a:r>
          </a:p>
        </p:txBody>
      </p:sp>
      <p:sp>
        <p:nvSpPr>
          <p:cNvPr id="4" name="Овал 3"/>
          <p:cNvSpPr/>
          <p:nvPr/>
        </p:nvSpPr>
        <p:spPr>
          <a:xfrm>
            <a:off x="4572000" y="692696"/>
            <a:ext cx="792088" cy="648072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47664" y="1412776"/>
            <a:ext cx="792088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35696" y="0"/>
            <a:ext cx="792088" cy="648072"/>
          </a:xfrm>
          <a:prstGeom prst="ellipse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19872" y="5013176"/>
            <a:ext cx="792088" cy="6480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40152" y="4293096"/>
            <a:ext cx="792088" cy="648072"/>
          </a:xfrm>
          <a:prstGeom prst="ellipse">
            <a:avLst/>
          </a:prstGeom>
          <a:solidFill>
            <a:srgbClr val="43C946"/>
          </a:solidFill>
          <a:ln>
            <a:solidFill>
              <a:srgbClr val="43C9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51920" y="3573016"/>
            <a:ext cx="792088" cy="64807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475656" y="2852936"/>
            <a:ext cx="792088" cy="648072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419872" y="2132856"/>
            <a:ext cx="792088" cy="64807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069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latin typeface="+mn-lt"/>
              </a:rPr>
              <a:t>Повторяй за мной</a:t>
            </a:r>
          </a:p>
        </p:txBody>
      </p:sp>
      <p:pic>
        <p:nvPicPr>
          <p:cNvPr id="3074" name="Picture 2" descr="C:\Users\User\Pictures\00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484313"/>
            <a:ext cx="3292475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0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User\Pictures\sporta-106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5256212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01625" y="246063"/>
            <a:ext cx="82296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5000" b="1" dirty="0">
                <a:solidFill>
                  <a:schemeClr val="accent1"/>
                </a:solidFill>
                <a:latin typeface="+mn-lt"/>
              </a:rPr>
              <a:t>Повторяй за мной</a:t>
            </a:r>
          </a:p>
        </p:txBody>
      </p:sp>
      <p:pic>
        <p:nvPicPr>
          <p:cNvPr id="8" name="Picture 4" descr="C:\Users\User\Pictures\sporta-106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92275" y="1357313"/>
            <a:ext cx="51831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48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327992-90C4-C502-2841-D3E631C86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784" y="0"/>
            <a:ext cx="7772400" cy="1368152"/>
          </a:xfrm>
        </p:spPr>
        <p:txBody>
          <a:bodyPr>
            <a:normAutofit/>
          </a:bodyPr>
          <a:lstStyle/>
          <a:p>
            <a:r>
              <a:rPr lang="ru-RU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группе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21B9E83-C2E9-B74F-68DF-070BE3D1F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6E7F3F6-6E5B-26AC-28E9-9F778562C0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5CA3D69-DA50-1F00-3FFB-6D739DCF5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3555945" cy="3252208"/>
          </a:xfrm>
          <a:prstGeom prst="rect">
            <a:avLst/>
          </a:prstGeom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25580B7E-FFC5-D86A-F807-88388C9F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661448"/>
              </p:ext>
            </p:extLst>
          </p:nvPr>
        </p:nvGraphicFramePr>
        <p:xfrm>
          <a:off x="683568" y="3390156"/>
          <a:ext cx="7920881" cy="2631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054">
                  <a:extLst>
                    <a:ext uri="{9D8B030D-6E8A-4147-A177-3AD203B41FA5}">
                      <a16:colId xmlns:a16="http://schemas.microsoft.com/office/drawing/2014/main" xmlns="" val="3774808160"/>
                    </a:ext>
                  </a:extLst>
                </a:gridCol>
                <a:gridCol w="194467">
                  <a:extLst>
                    <a:ext uri="{9D8B030D-6E8A-4147-A177-3AD203B41FA5}">
                      <a16:colId xmlns:a16="http://schemas.microsoft.com/office/drawing/2014/main" xmlns="" val="3991984528"/>
                    </a:ext>
                  </a:extLst>
                </a:gridCol>
                <a:gridCol w="1745048">
                  <a:extLst>
                    <a:ext uri="{9D8B030D-6E8A-4147-A177-3AD203B41FA5}">
                      <a16:colId xmlns:a16="http://schemas.microsoft.com/office/drawing/2014/main" xmlns="" val="153016465"/>
                    </a:ext>
                  </a:extLst>
                </a:gridCol>
                <a:gridCol w="2848312">
                  <a:extLst>
                    <a:ext uri="{9D8B030D-6E8A-4147-A177-3AD203B41FA5}">
                      <a16:colId xmlns:a16="http://schemas.microsoft.com/office/drawing/2014/main" xmlns="" val="1235136958"/>
                    </a:ext>
                  </a:extLst>
                </a:gridCol>
              </a:tblGrid>
              <a:tr h="10411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Кухня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Ванна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Спальная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500946"/>
                  </a:ext>
                </a:extLst>
              </a:tr>
              <a:tr h="159002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Гостиная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Коридор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78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0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327992-90C4-C502-2841-D3E631C86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7784" y="0"/>
            <a:ext cx="7772400" cy="1368152"/>
          </a:xfrm>
        </p:spPr>
        <p:txBody>
          <a:bodyPr>
            <a:normAutofit/>
          </a:bodyPr>
          <a:lstStyle/>
          <a:p>
            <a:r>
              <a:rPr lang="ru-RU" sz="3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группе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21B9E83-C2E9-B74F-68DF-070BE3D1FD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xmlns="" id="{A6E7F3F6-6E5B-26AC-28E9-9F778562C09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5CA3D69-DA50-1F00-3FFB-6D739DCF5D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3555945" cy="3252208"/>
          </a:xfrm>
          <a:prstGeom prst="rect">
            <a:avLst/>
          </a:prstGeom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25580B7E-FFC5-D86A-F807-88388C9F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405294"/>
              </p:ext>
            </p:extLst>
          </p:nvPr>
        </p:nvGraphicFramePr>
        <p:xfrm>
          <a:off x="683568" y="3390156"/>
          <a:ext cx="7920881" cy="2656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054">
                  <a:extLst>
                    <a:ext uri="{9D8B030D-6E8A-4147-A177-3AD203B41FA5}">
                      <a16:colId xmlns:a16="http://schemas.microsoft.com/office/drawing/2014/main" xmlns="" val="3774808160"/>
                    </a:ext>
                  </a:extLst>
                </a:gridCol>
                <a:gridCol w="194467">
                  <a:extLst>
                    <a:ext uri="{9D8B030D-6E8A-4147-A177-3AD203B41FA5}">
                      <a16:colId xmlns:a16="http://schemas.microsoft.com/office/drawing/2014/main" xmlns="" val="3991984528"/>
                    </a:ext>
                  </a:extLst>
                </a:gridCol>
                <a:gridCol w="1745048">
                  <a:extLst>
                    <a:ext uri="{9D8B030D-6E8A-4147-A177-3AD203B41FA5}">
                      <a16:colId xmlns:a16="http://schemas.microsoft.com/office/drawing/2014/main" xmlns="" val="153016465"/>
                    </a:ext>
                  </a:extLst>
                </a:gridCol>
                <a:gridCol w="2848312">
                  <a:extLst>
                    <a:ext uri="{9D8B030D-6E8A-4147-A177-3AD203B41FA5}">
                      <a16:colId xmlns:a16="http://schemas.microsoft.com/office/drawing/2014/main" xmlns="" val="1235136958"/>
                    </a:ext>
                  </a:extLst>
                </a:gridCol>
              </a:tblGrid>
              <a:tr h="1041103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Кухня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0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Ответ: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м², 6000 р.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Ванна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Спальная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м², </a:t>
                      </a:r>
                    </a:p>
                    <a:p>
                      <a:pPr marL="457200" algn="l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10800 р.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6500946"/>
                  </a:ext>
                </a:extLst>
              </a:tr>
              <a:tr h="159002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Гостиная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Коридор</a:t>
                      </a:r>
                    </a:p>
                    <a:p>
                      <a:pPr marL="457200"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578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48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7193F-D831-D31B-8840-5F352CF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6E1B5339-C0BE-E3DA-20FB-AA157F7BA2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664"/>
            <a:ext cx="8229600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utoShape 2">
            <a:extLst>
              <a:ext uri="{FF2B5EF4-FFF2-40B4-BE49-F238E27FC236}">
                <a16:creationId xmlns:a16="http://schemas.microsoft.com/office/drawing/2014/main" xmlns="" id="{A3DD2BC5-7DE8-BF96-51DA-535A438D8D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AEB3922-9F29-5172-E7F0-5DFEF6ABA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84" y="3369541"/>
            <a:ext cx="3744416" cy="2879822"/>
          </a:xfrm>
          <a:prstGeom prst="rect">
            <a:avLst/>
          </a:prstGeom>
        </p:spPr>
      </p:pic>
      <p:sp>
        <p:nvSpPr>
          <p:cNvPr id="12" name="AutoShape 4">
            <a:extLst>
              <a:ext uri="{FF2B5EF4-FFF2-40B4-BE49-F238E27FC236}">
                <a16:creationId xmlns:a16="http://schemas.microsoft.com/office/drawing/2014/main" xmlns="" id="{7E5D79B1-0F98-7441-95AC-80A7247BA1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7597BD0-C5D4-3913-D4B1-DE2F7725DB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229" y="2782579"/>
            <a:ext cx="3870726" cy="346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8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0A61BD-D680-D7A5-843D-B8A3349CB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-6761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C78F014B-0AFE-8E51-017E-BA52DCE7E9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3712" y="641593"/>
            <a:ext cx="864164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Найти площадь квадрата, сторона которого равна 11 см.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а)44 см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			б)121 см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в)22 см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			г) 121 см.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2.Найти площадь прямоугольника со сторонами 6 см и 4 см.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24</a:t>
            </a:r>
            <a:r>
              <a:rPr kumimoji="0" lang="en-US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		б) 10 см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20 см</a:t>
            </a:r>
            <a:r>
              <a:rPr kumimoji="0" lang="ru-RU" altLang="ru-RU" sz="16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		г) 24 см.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3.Найти периметр прямоугольника, одна из сторон которого равна 9 см, а его площадь – 36 см</a:t>
            </a:r>
            <a:r>
              <a:rPr kumimoji="0" lang="ru-RU" altLang="ru-RU" sz="16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а)4 см;		б) 324 см;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в)13 см;		г) 26 см.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Длина прямоугольника 6 см, а ширина на 2 см меньше. Чему равен периметр?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Вычислить площадь фигур</a:t>
            </a:r>
            <a:endParaRPr kumimoji="0" lang="ru-RU" alt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3E40054-0CF9-94D8-E609-A6B614EAE863}"/>
              </a:ext>
            </a:extLst>
          </p:cNvPr>
          <p:cNvSpPr txBox="1"/>
          <p:nvPr/>
        </p:nvSpPr>
        <p:spPr>
          <a:xfrm>
            <a:off x="1187624" y="5869926"/>
            <a:ext cx="64807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45494E"/>
                </a:solidFill>
                <a:effectLst/>
                <a:latin typeface="Manrope"/>
                <a:hlinkClick r:id="rId2"/>
              </a:rPr>
              <a:t>https://coreapp.ai/app/player/lesson/63ccfcec258dbe635a0c1844</a:t>
            </a:r>
            <a:endParaRPr lang="ru-RU" b="0" i="0" dirty="0">
              <a:solidFill>
                <a:srgbClr val="45494E"/>
              </a:solidFill>
              <a:effectLst/>
              <a:latin typeface="Manrope"/>
            </a:endParaRPr>
          </a:p>
          <a:p>
            <a:r>
              <a:rPr lang="en-US" b="0" i="0" dirty="0">
                <a:solidFill>
                  <a:srgbClr val="45494E"/>
                </a:solidFill>
                <a:effectLst/>
                <a:latin typeface="Manrope"/>
              </a:rPr>
              <a:t> </a:t>
            </a:r>
            <a:r>
              <a:rPr lang="en-US" sz="2800" b="1" spc="115" dirty="0">
                <a:solidFill>
                  <a:srgbClr val="45494E"/>
                </a:solidFill>
                <a:latin typeface="Times New Roman" panose="02020603050405020304" pitchFamily="18" charset="0"/>
              </a:rPr>
              <a:t>urok.io      </a:t>
            </a:r>
            <a:r>
              <a:rPr lang="ru-RU" dirty="0">
                <a:solidFill>
                  <a:srgbClr val="45494E"/>
                </a:solidFill>
                <a:latin typeface="Tahoma" panose="020B0604030504040204" pitchFamily="34" charset="0"/>
                <a:ea typeface="Calibri" panose="020F0502020204030204" pitchFamily="34" charset="0"/>
              </a:rPr>
              <a:t>КОД – </a:t>
            </a:r>
            <a:r>
              <a:rPr lang="en-US" sz="2800" b="1" spc="115" dirty="0">
                <a:solidFill>
                  <a:srgbClr val="45494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LDVJ</a:t>
            </a:r>
            <a:endParaRPr lang="ru-RU" sz="2800" b="1" spc="115" dirty="0">
              <a:solidFill>
                <a:srgbClr val="45494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6ADF7C30-E1C7-31D6-4DB8-B44FC17E2C50}"/>
              </a:ext>
            </a:extLst>
          </p:cNvPr>
          <p:cNvGrpSpPr/>
          <p:nvPr/>
        </p:nvGrpSpPr>
        <p:grpSpPr>
          <a:xfrm>
            <a:off x="1367903" y="4483336"/>
            <a:ext cx="2664296" cy="1354217"/>
            <a:chOff x="0" y="0"/>
            <a:chExt cx="2781300" cy="1504950"/>
          </a:xfrm>
          <a:pattFill prst="wdDnDiag">
            <a:fgClr>
              <a:schemeClr val="tx1"/>
            </a:fgClr>
            <a:bgClr>
              <a:schemeClr val="bg1"/>
            </a:bgClr>
          </a:pattFill>
        </p:grpSpPr>
        <p:sp>
          <p:nvSpPr>
            <p:cNvPr id="10" name="Фигура, имеющая форму буквы L 9">
              <a:extLst>
                <a:ext uri="{FF2B5EF4-FFF2-40B4-BE49-F238E27FC236}">
                  <a16:creationId xmlns:a16="http://schemas.microsoft.com/office/drawing/2014/main" xmlns="" id="{68D515A6-9F37-D468-B3D4-C4BAB0FC68F8}"/>
                </a:ext>
              </a:extLst>
            </p:cNvPr>
            <p:cNvSpPr/>
            <p:nvPr/>
          </p:nvSpPr>
          <p:spPr>
            <a:xfrm rot="10800000">
              <a:off x="0" y="9525"/>
              <a:ext cx="1390650" cy="149542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11" name="Фигура, имеющая форму буквы L 10">
              <a:extLst>
                <a:ext uri="{FF2B5EF4-FFF2-40B4-BE49-F238E27FC236}">
                  <a16:creationId xmlns:a16="http://schemas.microsoft.com/office/drawing/2014/main" xmlns="" id="{9A339081-F859-3825-2324-58BC89C6019A}"/>
                </a:ext>
              </a:extLst>
            </p:cNvPr>
            <p:cNvSpPr/>
            <p:nvPr/>
          </p:nvSpPr>
          <p:spPr>
            <a:xfrm>
              <a:off x="1390650" y="0"/>
              <a:ext cx="1390650" cy="1495425"/>
            </a:xfrm>
            <a:prstGeom prst="corner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</p:grpSp>
      <p:sp>
        <p:nvSpPr>
          <p:cNvPr id="12" name="Крест 11">
            <a:extLst>
              <a:ext uri="{FF2B5EF4-FFF2-40B4-BE49-F238E27FC236}">
                <a16:creationId xmlns:a16="http://schemas.microsoft.com/office/drawing/2014/main" xmlns="" id="{C78F939F-81B9-7167-1F4B-EBBD3C2A440F}"/>
              </a:ext>
            </a:extLst>
          </p:cNvPr>
          <p:cNvSpPr/>
          <p:nvPr/>
        </p:nvSpPr>
        <p:spPr>
          <a:xfrm>
            <a:off x="5508621" y="4161114"/>
            <a:ext cx="1944216" cy="1644150"/>
          </a:xfrm>
          <a:prstGeom prst="plus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6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D1575F-1728-5190-2101-8FCD892F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Взаимопроверка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3D772D-499E-A997-1DCD-8B2F15E9F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1) б</a:t>
            </a:r>
          </a:p>
          <a:p>
            <a:r>
              <a:rPr lang="ru-RU" dirty="0"/>
              <a:t>2) г </a:t>
            </a:r>
          </a:p>
          <a:p>
            <a:r>
              <a:rPr lang="ru-RU" dirty="0"/>
              <a:t>3) г </a:t>
            </a:r>
          </a:p>
          <a:p>
            <a:r>
              <a:rPr lang="ru-RU" dirty="0"/>
              <a:t>4) 20 см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</a:t>
            </a:r>
          </a:p>
          <a:p>
            <a:pPr marL="0" indent="0">
              <a:buNone/>
            </a:pPr>
            <a:r>
              <a:rPr lang="ru-RU" dirty="0"/>
              <a:t>      </a:t>
            </a:r>
          </a:p>
          <a:p>
            <a:pPr marL="0" indent="0">
              <a:buNone/>
            </a:pPr>
            <a:r>
              <a:rPr lang="ru-RU" dirty="0"/>
              <a:t>6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см²                                            12 см²</a:t>
            </a:r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FCD687A3-CFD7-41EA-47E7-F2268C578DCC}"/>
              </a:ext>
            </a:extLst>
          </p:cNvPr>
          <p:cNvGrpSpPr/>
          <p:nvPr/>
        </p:nvGrpSpPr>
        <p:grpSpPr>
          <a:xfrm>
            <a:off x="1043608" y="4144316"/>
            <a:ext cx="2781300" cy="1504950"/>
            <a:chOff x="0" y="0"/>
            <a:chExt cx="2781300" cy="1504950"/>
          </a:xfrm>
          <a:pattFill prst="wdDnDiag">
            <a:fgClr>
              <a:schemeClr val="tx1"/>
            </a:fgClr>
            <a:bgClr>
              <a:schemeClr val="bg1"/>
            </a:bgClr>
          </a:pattFill>
        </p:grpSpPr>
        <p:sp>
          <p:nvSpPr>
            <p:cNvPr id="5" name="Фигура, имеющая форму буквы L 4">
              <a:extLst>
                <a:ext uri="{FF2B5EF4-FFF2-40B4-BE49-F238E27FC236}">
                  <a16:creationId xmlns:a16="http://schemas.microsoft.com/office/drawing/2014/main" xmlns="" id="{3FCFFB3A-3391-7E15-0E96-E8C2B264569E}"/>
                </a:ext>
              </a:extLst>
            </p:cNvPr>
            <p:cNvSpPr/>
            <p:nvPr/>
          </p:nvSpPr>
          <p:spPr>
            <a:xfrm rot="10800000">
              <a:off x="0" y="9525"/>
              <a:ext cx="1390650" cy="1495425"/>
            </a:xfrm>
            <a:prstGeom prst="corne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/>
            </a:p>
          </p:txBody>
        </p:sp>
        <p:sp>
          <p:nvSpPr>
            <p:cNvPr id="6" name="Фигура, имеющая форму буквы L 5">
              <a:extLst>
                <a:ext uri="{FF2B5EF4-FFF2-40B4-BE49-F238E27FC236}">
                  <a16:creationId xmlns:a16="http://schemas.microsoft.com/office/drawing/2014/main" xmlns="" id="{8D120B5C-F6DB-BEDE-9F0E-CBB9ED470B64}"/>
                </a:ext>
              </a:extLst>
            </p:cNvPr>
            <p:cNvSpPr/>
            <p:nvPr/>
          </p:nvSpPr>
          <p:spPr>
            <a:xfrm>
              <a:off x="1390650" y="0"/>
              <a:ext cx="1390650" cy="1495425"/>
            </a:xfrm>
            <a:prstGeom prst="corner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ru-RU" dirty="0"/>
            </a:p>
          </p:txBody>
        </p:sp>
      </p:grpSp>
      <p:sp>
        <p:nvSpPr>
          <p:cNvPr id="7" name="Крест 6">
            <a:extLst>
              <a:ext uri="{FF2B5EF4-FFF2-40B4-BE49-F238E27FC236}">
                <a16:creationId xmlns:a16="http://schemas.microsoft.com/office/drawing/2014/main" xmlns="" id="{B54B9113-1D72-407E-DE95-836FB335A284}"/>
              </a:ext>
            </a:extLst>
          </p:cNvPr>
          <p:cNvSpPr/>
          <p:nvPr/>
        </p:nvSpPr>
        <p:spPr>
          <a:xfrm>
            <a:off x="5700092" y="3855463"/>
            <a:ext cx="2400300" cy="2009775"/>
          </a:xfrm>
          <a:prstGeom prst="plus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7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F3454-2BE8-D3E4-8BA4-4DB1D9F3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Рефлексия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E87AB-380F-1263-4152-F7BCF4B1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свое настроение!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Отличное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Хорошее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Удовлетворительное</a:t>
            </a:r>
          </a:p>
        </p:txBody>
      </p:sp>
      <p:pic>
        <p:nvPicPr>
          <p:cNvPr id="4" name="Рисунок 11">
            <a:extLst>
              <a:ext uri="{FF2B5EF4-FFF2-40B4-BE49-F238E27FC236}">
                <a16:creationId xmlns:a16="http://schemas.microsoft.com/office/drawing/2014/main" xmlns="" id="{6C9A813F-2803-F761-EBB1-A912EC43E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4822" y="2680878"/>
            <a:ext cx="1394470" cy="123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9">
            <a:extLst>
              <a:ext uri="{FF2B5EF4-FFF2-40B4-BE49-F238E27FC236}">
                <a16:creationId xmlns:a16="http://schemas.microsoft.com/office/drawing/2014/main" xmlns="" id="{0BA254ED-B2D2-44F3-342A-B3EFF7D8B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802674"/>
            <a:ext cx="144016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4">
            <a:extLst>
              <a:ext uri="{FF2B5EF4-FFF2-40B4-BE49-F238E27FC236}">
                <a16:creationId xmlns:a16="http://schemas.microsoft.com/office/drawing/2014/main" xmlns="" id="{39786E5A-24AC-00AC-9389-F50CB4182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300199"/>
            <a:ext cx="1512168" cy="150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07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0.08009 L 0.33733 0.436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67" y="1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FDFBD1-EB72-B38E-0885-11D1D558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CC96D9-36D1-9BD8-8B5E-A05A25A2E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              </a:t>
            </a:r>
            <a:r>
              <a:rPr lang="ru-RU" dirty="0" err="1"/>
              <a:t>Стр</a:t>
            </a:r>
            <a:r>
              <a:rPr lang="ru-RU" dirty="0"/>
              <a:t> 108 </a:t>
            </a:r>
            <a:r>
              <a:rPr lang="ru-RU" dirty="0" err="1"/>
              <a:t>упр</a:t>
            </a:r>
            <a:r>
              <a:rPr lang="ru-RU" dirty="0"/>
              <a:t> 486  </a:t>
            </a:r>
          </a:p>
        </p:txBody>
      </p:sp>
    </p:spTree>
    <p:extLst>
      <p:ext uri="{BB962C8B-B14F-4D97-AF65-F5344CB8AC3E}">
        <p14:creationId xmlns:p14="http://schemas.microsoft.com/office/powerpoint/2010/main" val="346838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«Недостаточно только получить знания; надо найти им приложение. Недостаточно только желать; надо делать. »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                                  Гёте Иоганн Вольфганг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проводить, и, площади, формулу, периметра, в, повседневной, измерения, жизни, научиться, многоугольника, необходимые, прямоугольника, квадрата, и, применять.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научиться проводить необходимые измерения и применять формулу площади прямоугольника, квадрата и периметра многоугольника в повседневной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320899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B05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B05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B05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Работа в паре</a:t>
            </a: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Исправить ошибку!</a:t>
            </a:r>
            <a:b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1623DB30-8C7F-5273-1ED3-9ED5BCBE4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846358"/>
              </p:ext>
            </p:extLst>
          </p:nvPr>
        </p:nvGraphicFramePr>
        <p:xfrm>
          <a:off x="0" y="1543050"/>
          <a:ext cx="9144000" cy="3423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5377237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8205767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951821832"/>
                    </a:ext>
                  </a:extLst>
                </a:gridCol>
              </a:tblGrid>
              <a:tr h="3870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ряд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ряд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ряд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3416481"/>
                  </a:ext>
                </a:extLst>
              </a:tr>
              <a:tr h="30367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коридора прямоугольной формы 20 см, а ширина в 5 раз длиннее. Вычислите площадь коридора.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20 - 5 =15 (см)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15*20 = 300 (см²)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300 см² площадь коридора.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Периметр квадрата равен 24 дм. Чему равна его сторона? Вычислите площадь квадрата.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24:4 = 9 (дм)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9*24=216 (дм²)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9 дм сторона, 216 дм² площадь квадрата.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прямоугольника 20 см, а ширина в 2 раза меньше. Чему равен периметр прямоугольника?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20:2 =12 (см)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2*(20+2) = 44 (см)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44 см периметр прямоугольника.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68462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34B7C9E-8D57-29AD-0901-1C57A497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F9815AF-D9C1-5BED-66ED-4789BAF69D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551713"/>
              </p:ext>
            </p:extLst>
          </p:nvPr>
        </p:nvGraphicFramePr>
        <p:xfrm>
          <a:off x="0" y="3284984"/>
          <a:ext cx="9252519" cy="3068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4173">
                  <a:extLst>
                    <a:ext uri="{9D8B030D-6E8A-4147-A177-3AD203B41FA5}">
                      <a16:colId xmlns:a16="http://schemas.microsoft.com/office/drawing/2014/main" xmlns="" val="2662937485"/>
                    </a:ext>
                  </a:extLst>
                </a:gridCol>
                <a:gridCol w="3084173">
                  <a:extLst>
                    <a:ext uri="{9D8B030D-6E8A-4147-A177-3AD203B41FA5}">
                      <a16:colId xmlns:a16="http://schemas.microsoft.com/office/drawing/2014/main" xmlns="" val="4139604530"/>
                    </a:ext>
                  </a:extLst>
                </a:gridCol>
                <a:gridCol w="3084173">
                  <a:extLst>
                    <a:ext uri="{9D8B030D-6E8A-4147-A177-3AD203B41FA5}">
                      <a16:colId xmlns:a16="http://schemas.microsoft.com/office/drawing/2014/main" xmlns="" val="4110514388"/>
                    </a:ext>
                  </a:extLst>
                </a:gridCol>
              </a:tblGrid>
              <a:tr h="346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ряд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ряд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ряд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57752560"/>
                  </a:ext>
                </a:extLst>
              </a:tr>
              <a:tr h="2721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коридора прямоугольной формы 20 см, а ширина в 5 раз длиннее. Вычислите площадь коридора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* 5 =100 (дм)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20*100 = 2000 (см²)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2000 см² площадь коридора.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Периметр квадрата равен 24 дм. Чему равна его сторона? Вычислите площадь квадрата.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24:4 = 6 (дм)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6*6=36(дм²)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6 дм сторона, 36 дм² площадь квадрата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прямоугольника 20 см, а ширина в 2 раза меньше. Чему равен периметр прямоугольника?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:2 =10 (см)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2*(20+10) = 60 (см)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60 см периметр прямоугольника.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96446897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B95E5A18-DC4D-5422-764C-49A60B208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23997"/>
              </p:ext>
            </p:extLst>
          </p:nvPr>
        </p:nvGraphicFramePr>
        <p:xfrm>
          <a:off x="-1" y="0"/>
          <a:ext cx="9144000" cy="2852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53772374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18205767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951821832"/>
                    </a:ext>
                  </a:extLst>
                </a:gridCol>
              </a:tblGrid>
              <a:tr h="459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ряд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ряд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ряд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63416481"/>
                  </a:ext>
                </a:extLst>
              </a:tr>
              <a:tr h="2393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коридора прямоугольной формы 20 см, а ширина в 5 раз  длиннее. Вычислите площадь коридора.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20 - 5 =15 (см)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15*20 = 300 (см²)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300 см² площадь коридора.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Периметр квадрата равен 24 дм. Чему равна его сторона? Вычислите площадь квадрата.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24:4 = 9 (дм)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9*24=216 (дм²)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9 дм сторона, 216 дм² площадь квадрата.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Длина прямоугольника 20 см, а ширина в 2 раза меньше. Чему равен периметр прямоугольника?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20:2 =12 (см)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2*(20+2) = 44 (см)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Ответ: 44 см периметр прямоугольника.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2684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69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827583" y="1412776"/>
            <a:ext cx="7870329" cy="3816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 fromWordArt="1">
            <a:prstTxWarp prst="textDeflate">
              <a:avLst>
                <a:gd name="adj" fmla="val 23342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Impact"/>
              </a:rPr>
              <a:t>Физкультминутка</a:t>
            </a:r>
          </a:p>
        </p:txBody>
      </p:sp>
      <p:pic>
        <p:nvPicPr>
          <p:cNvPr id="55300" name="Picture 2" descr="C:\Users\User\Pictures\724035559480374e00b61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588"/>
            <a:ext cx="255587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3" descr="C:\Users\User\Pictures\oso-101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4508500"/>
            <a:ext cx="247808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olshaya_muzykalnaya_zaryadka_mp3cut.foxcom.su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5911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4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471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C:\рисунки\анимашки\танцы спорт\36687034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836613"/>
            <a:ext cx="6188075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latin typeface="+mn-lt"/>
              </a:rPr>
              <a:t>Повторяй за мной</a:t>
            </a:r>
          </a:p>
        </p:txBody>
      </p:sp>
    </p:spTree>
    <p:extLst>
      <p:ext uri="{BB962C8B-B14F-4D97-AF65-F5344CB8AC3E}">
        <p14:creationId xmlns:p14="http://schemas.microsoft.com/office/powerpoint/2010/main" val="375154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1069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/>
                </a:solidFill>
                <a:latin typeface="+mn-lt"/>
              </a:rPr>
              <a:t>Повторяй за мной</a:t>
            </a:r>
          </a:p>
        </p:txBody>
      </p:sp>
      <p:pic>
        <p:nvPicPr>
          <p:cNvPr id="2050" name="Picture 2" descr="C:\Users\User\Pictures\aerobics_lady_knee_to_a_h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154113"/>
            <a:ext cx="5688013" cy="56880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3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1000"/>
    </mc:Choice>
    <mc:Fallback xmlns=""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550</Words>
  <Application>Microsoft Office PowerPoint</Application>
  <PresentationFormat>Экран (4:3)</PresentationFormat>
  <Paragraphs>117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21 * 5 = 105                            100: 4 = 25 12*6 =72                    75:15=5 24*7=168               2* (13+11)=48                                         3*6+12=30             (76-54): 2=11</vt:lpstr>
      <vt:lpstr>Презентация PowerPoint</vt:lpstr>
      <vt:lpstr>Презентация PowerPoint</vt:lpstr>
      <vt:lpstr>Презентация PowerPoint</vt:lpstr>
      <vt:lpstr> Работа в паре Исправить ошибку! </vt:lpstr>
      <vt:lpstr>Презентация PowerPoint</vt:lpstr>
      <vt:lpstr>  </vt:lpstr>
      <vt:lpstr>Повторяй за мной</vt:lpstr>
      <vt:lpstr>Повторяй за мной</vt:lpstr>
      <vt:lpstr>Повторяй за мной</vt:lpstr>
      <vt:lpstr>Презентация PowerPoint</vt:lpstr>
      <vt:lpstr>Работа в группе </vt:lpstr>
      <vt:lpstr>Работа в группе </vt:lpstr>
      <vt:lpstr>Презентация PowerPoint</vt:lpstr>
      <vt:lpstr>Самостоятельная работа</vt:lpstr>
      <vt:lpstr>Взаимопроверка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* 5 = 105 100: 4 = 25 12*6 =72 75:15=5 24*7=168 2* (13+11)=48 3*6+12=30 (76-54): 2=11</dc:title>
  <dc:creator>User Windows</dc:creator>
  <cp:lastModifiedBy>5</cp:lastModifiedBy>
  <cp:revision>13</cp:revision>
  <dcterms:created xsi:type="dcterms:W3CDTF">2023-01-23T03:33:20Z</dcterms:created>
  <dcterms:modified xsi:type="dcterms:W3CDTF">2023-01-24T01:10:15Z</dcterms:modified>
</cp:coreProperties>
</file>