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3" r:id="rId2"/>
    <p:sldMasterId id="2147483978" r:id="rId3"/>
  </p:sldMasterIdLst>
  <p:notesMasterIdLst>
    <p:notesMasterId r:id="rId14"/>
  </p:notesMasterIdLst>
  <p:sldIdLst>
    <p:sldId id="278" r:id="rId4"/>
    <p:sldId id="268" r:id="rId5"/>
    <p:sldId id="266" r:id="rId6"/>
    <p:sldId id="271" r:id="rId7"/>
    <p:sldId id="276" r:id="rId8"/>
    <p:sldId id="270" r:id="rId9"/>
    <p:sldId id="273" r:id="rId10"/>
    <p:sldId id="269" r:id="rId11"/>
    <p:sldId id="275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7"/>
    <a:srgbClr val="F8DDC8"/>
    <a:srgbClr val="F2C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5" autoAdjust="0"/>
  </p:normalViewPr>
  <p:slideViewPr>
    <p:cSldViewPr>
      <p:cViewPr varScale="1">
        <p:scale>
          <a:sx n="85" d="100"/>
          <a:sy n="85" d="100"/>
        </p:scale>
        <p:origin x="-7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1970 – 1975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Денежные доходы на душу населения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1975 – 1980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Денежные доходы на душу населения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1980 – 1985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Денежные доходы на душу населения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158528"/>
        <c:axId val="143918208"/>
      </c:barChart>
      <c:catAx>
        <c:axId val="75158528"/>
        <c:scaling>
          <c:orientation val="minMax"/>
        </c:scaling>
        <c:delete val="0"/>
        <c:axPos val="b"/>
        <c:majorTickMark val="out"/>
        <c:minorTickMark val="none"/>
        <c:tickLblPos val="nextTo"/>
        <c:crossAx val="143918208"/>
        <c:crosses val="autoZero"/>
        <c:auto val="1"/>
        <c:lblAlgn val="ctr"/>
        <c:lblOffset val="100"/>
        <c:noMultiLvlLbl val="0"/>
      </c:catAx>
      <c:valAx>
        <c:axId val="143918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158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E744A-4000-498B-9A38-FE46633C0D75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720BB-16F4-4E2F-A3CB-D925232D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21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720BB-16F4-4E2F-A3CB-D925232D54C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89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55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720BB-16F4-4E2F-A3CB-D925232D54C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6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8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-328613"/>
            <a:ext cx="1865313" cy="54625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-328613"/>
            <a:ext cx="5448300" cy="5462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-328613"/>
            <a:ext cx="7466013" cy="1189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609600"/>
            <a:ext cx="3656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2413" y="609600"/>
            <a:ext cx="3657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0" y="6661150"/>
            <a:ext cx="2132013" cy="230188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4200" y="6689725"/>
            <a:ext cx="2894013" cy="2301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7010400" y="6689725"/>
            <a:ext cx="2132013" cy="230188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17.12.2023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17.12.2023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9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17.12.2023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17.12.2023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17.12.2023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17.12.2023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17.12.2023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9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17.12.2023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17.12.2023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17.12.2023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4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17.12.2023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FA250-30A7-4E69-AE5B-F09D15E6E7CB}" type="datetimeFigureOut">
              <a:rPr lang="ru-RU" smtClean="0">
                <a:solidFill>
                  <a:srgbClr val="FFFFFF"/>
                </a:solidFill>
              </a:rPr>
              <a:pPr/>
              <a:t>17.12.2023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1FA7A-85BA-4FB5-A27B-871BBB39061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>
                <a:solidFill>
                  <a:srgbClr val="000000"/>
                </a:solidFill>
              </a:rPr>
              <a:pPr/>
              <a:t>12/17/2023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>
                <a:solidFill>
                  <a:srgbClr val="000000"/>
                </a:solidFill>
              </a:rPr>
              <a:pPr/>
              <a:t>12/17/2023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>
                <a:solidFill>
                  <a:srgbClr val="000000"/>
                </a:solidFill>
              </a:rPr>
              <a:pPr/>
              <a:t>12/17/2023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>
                <a:solidFill>
                  <a:srgbClr val="000000"/>
                </a:solidFill>
              </a:rPr>
              <a:pPr/>
              <a:t>12/17/2023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>
                <a:solidFill>
                  <a:srgbClr val="000000"/>
                </a:solidFill>
              </a:rPr>
              <a:pPr/>
              <a:t>12/17/2023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>
                <a:solidFill>
                  <a:srgbClr val="000000"/>
                </a:solidFill>
              </a:rPr>
              <a:pPr/>
              <a:t>12/17/2023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>
                <a:solidFill>
                  <a:srgbClr val="000000"/>
                </a:solidFill>
              </a:rPr>
              <a:pPr/>
              <a:t>12/17/2023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>
                <a:solidFill>
                  <a:srgbClr val="000000"/>
                </a:solidFill>
              </a:rPr>
              <a:pPr/>
              <a:t>12/17/2023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>
                <a:solidFill>
                  <a:srgbClr val="000000"/>
                </a:solidFill>
              </a:rPr>
              <a:pPr/>
              <a:t>12/17/2023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>
                <a:solidFill>
                  <a:srgbClr val="000000"/>
                </a:solidFill>
              </a:rPr>
              <a:pPr/>
              <a:t>12/17/2023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6096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2413" y="6096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7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-328613"/>
            <a:ext cx="746601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609600"/>
            <a:ext cx="7466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61150"/>
            <a:ext cx="21320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689725"/>
            <a:ext cx="28940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689725"/>
            <a:ext cx="21320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813" y="914400"/>
            <a:ext cx="271621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2pPr>
      <a:lvl3pPr marL="1143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3pPr>
      <a:lvl4pPr marL="1600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4pPr>
      <a:lvl5pPr marL="20574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5675"/>
          </a:solidFill>
          <a:latin typeface="Eras Bold ITC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b="1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fld id="{26DFA250-30A7-4E69-AE5B-F09D15E6E7CB}" type="datetimeFigureOut">
              <a:rPr lang="ru-RU">
                <a:solidFill>
                  <a:srgbClr val="FFFFFF"/>
                </a:solidFill>
              </a:rPr>
              <a:pPr/>
              <a:t>17.12.2023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fld id="{5231FA7A-85BA-4FB5-A27B-871BBB39061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313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ransition spd="slow">
    <p:cover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iz.ru/sites/default/files/styles/1920x1080/public/article-2020-04/&#1057;&#1073;&#1086;&#1088;&#1082;&#1072;%20&#1042;&#1040;&#1047;-2101_1%207%206.jpg?itok=yT_mVp-G" TargetMode="External"/><Relationship Id="rId3" Type="http://schemas.openxmlformats.org/officeDocument/2006/relationships/hyperlink" Target="https://papik.pro/grafic/plakat/9649-kosyginskaja-reforma-plakaty-49-foto.html" TargetMode="External"/><Relationship Id="rId7" Type="http://schemas.openxmlformats.org/officeDocument/2006/relationships/hyperlink" Target="https://cdn.fishki.net/upload/post/2021/08/22/3898869/tn/scale-1200--44.jpg" TargetMode="External"/><Relationship Id="rId2" Type="http://schemas.openxmlformats.org/officeDocument/2006/relationships/hyperlink" Target="https://ic.pics.livejournal.com/aizen_tt/75618336/125475/125475_900.jpg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heaclub.ru/tim/dcb2d458675b0897156554f88c4aa8b2.jpg" TargetMode="External"/><Relationship Id="rId5" Type="http://schemas.openxmlformats.org/officeDocument/2006/relationships/hyperlink" Target="https://ru.wikipedia.org/wiki/&#1041;&#1088;&#1077;&#1078;&#1085;&#1077;&#1074;,_&#1051;&#1077;&#1086;&#1085;&#1080;&#1076;_&#1048;&#1083;&#1100;&#1080;&#1095;" TargetMode="External"/><Relationship Id="rId4" Type="http://schemas.openxmlformats.org/officeDocument/2006/relationships/hyperlink" Target="https://ru.wikipedia.org/wiki/&#1050;&#1086;&#1089;&#1099;&#1075;&#1080;&#1085;,_&#1040;&#1083;&#1077;&#1082;&#1089;&#1077;&#1081;_&#1053;&#1080;&#1082;&#1086;&#1083;&#1072;&#1077;&#1074;&#1080;&#1095;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63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3816424"/>
          </a:xfrm>
        </p:spPr>
        <p:txBody>
          <a:bodyPr/>
          <a:lstStyle/>
          <a:p>
            <a:pPr algn="l"/>
            <a:r>
              <a:rPr lang="ru-RU" sz="2000" dirty="0" smtClean="0"/>
              <a:t>Используемые источники:</a:t>
            </a:r>
            <a:br>
              <a:rPr lang="ru-RU" sz="2000" dirty="0" smtClean="0"/>
            </a:br>
            <a:r>
              <a:rPr lang="en-US" sz="2000" dirty="0">
                <a:hlinkClick r:id="rId2"/>
              </a:rPr>
              <a:t>https://ic.pics.livejournal.com/aizen_tt/75618336/125475/125475_900.jpg</a:t>
            </a:r>
            <a:r>
              <a:rPr lang="ru-RU" sz="2000" dirty="0"/>
              <a:t> (таблица «Темпы экономики»)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papik.pro/grafic/plakat/9649-kosyginskaja-reforma-plakaty-49-foto.html</a:t>
            </a:r>
            <a:r>
              <a:rPr lang="ru-RU" sz="2000" dirty="0" smtClean="0"/>
              <a:t> (плакаты)</a:t>
            </a:r>
            <a:br>
              <a:rPr lang="ru-RU" sz="2000" dirty="0" smtClean="0"/>
            </a:br>
            <a:r>
              <a:rPr lang="en-US" sz="2000" dirty="0">
                <a:hlinkClick r:id="rId4"/>
              </a:rPr>
              <a:t>https://ru.wikipedia.org/wiki/</a:t>
            </a:r>
            <a:r>
              <a:rPr lang="ru-RU" sz="2000" dirty="0">
                <a:hlinkClick r:id="rId4"/>
              </a:rPr>
              <a:t>Косыгин,_</a:t>
            </a:r>
            <a:r>
              <a:rPr lang="ru-RU" sz="2000" dirty="0" err="1" smtClean="0">
                <a:hlinkClick r:id="rId4"/>
              </a:rPr>
              <a:t>Алексей_Николаевич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>
                <a:hlinkClick r:id="rId5"/>
              </a:rPr>
              <a:t>https://ru.wikipedia.org/wiki/</a:t>
            </a:r>
            <a:r>
              <a:rPr lang="ru-RU" sz="2000" dirty="0">
                <a:hlinkClick r:id="rId5"/>
              </a:rPr>
              <a:t>Брежнев,_</a:t>
            </a:r>
            <a:r>
              <a:rPr lang="ru-RU" sz="2000" dirty="0" err="1" smtClean="0">
                <a:hlinkClick r:id="rId5"/>
              </a:rPr>
              <a:t>Леонид_Ильич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heaclub.ru/tim/dcb2d458675b0897156554f88c4aa8b2.jpg</a:t>
            </a:r>
            <a:r>
              <a:rPr lang="ru-RU" sz="2000" dirty="0" smtClean="0"/>
              <a:t> (фото)</a:t>
            </a:r>
            <a:br>
              <a:rPr lang="ru-RU" sz="2000" dirty="0" smtClean="0"/>
            </a:br>
            <a:r>
              <a:rPr lang="en-US" sz="2000" dirty="0">
                <a:hlinkClick r:id="rId7"/>
              </a:rPr>
              <a:t>https://cdn.fishki.net/upload/post/2021/08/22/3898869/tn/scale-1200--</a:t>
            </a:r>
            <a:r>
              <a:rPr lang="en-US" sz="2000" dirty="0" smtClean="0">
                <a:hlinkClick r:id="rId7"/>
              </a:rPr>
              <a:t>44.jpg</a:t>
            </a:r>
            <a:r>
              <a:rPr lang="ru-RU" sz="2000" dirty="0" smtClean="0"/>
              <a:t> (фото)</a:t>
            </a:r>
            <a:br>
              <a:rPr lang="ru-RU" sz="2000" dirty="0" smtClean="0"/>
            </a:br>
            <a:r>
              <a:rPr lang="en-US" sz="2000" dirty="0">
                <a:hlinkClick r:id="rId8"/>
              </a:rPr>
              <a:t>https://cdn.iz.ru/sites/default/files/styles/1920x1080/public/article-2020-04/</a:t>
            </a:r>
            <a:r>
              <a:rPr lang="ru-RU" sz="2000" dirty="0">
                <a:hlinkClick r:id="rId8"/>
              </a:rPr>
              <a:t>Сборка%20ВАЗ-2101_1%207%206.</a:t>
            </a:r>
            <a:r>
              <a:rPr lang="en-US" sz="2000" dirty="0" err="1" smtClean="0">
                <a:hlinkClick r:id="rId8"/>
              </a:rPr>
              <a:t>jpg?itok</a:t>
            </a:r>
            <a:r>
              <a:rPr lang="en-US" sz="2000" dirty="0" smtClean="0">
                <a:hlinkClick r:id="rId8"/>
              </a:rPr>
              <a:t>=</a:t>
            </a:r>
            <a:r>
              <a:rPr lang="en-US" sz="2000" dirty="0" err="1" smtClean="0">
                <a:hlinkClick r:id="rId8"/>
              </a:rPr>
              <a:t>yT_mVp</a:t>
            </a:r>
            <a:r>
              <a:rPr lang="en-US" sz="2000" dirty="0" smtClean="0">
                <a:hlinkClick r:id="rId8"/>
              </a:rPr>
              <a:t>-G</a:t>
            </a:r>
            <a:r>
              <a:rPr lang="ru-RU" sz="2000" smtClean="0"/>
              <a:t> (фото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654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Эталон: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1-2,           2-2,               3-1,            4-135,           5-45.</a:t>
            </a:r>
          </a:p>
        </p:txBody>
      </p:sp>
    </p:spTree>
    <p:extLst>
      <p:ext uri="{BB962C8B-B14F-4D97-AF65-F5344CB8AC3E}">
        <p14:creationId xmlns:p14="http://schemas.microsoft.com/office/powerpoint/2010/main" val="72370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04856" cy="151216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Социально-экономическое развитие в 1964 - 1985 гг.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00" y="4795862"/>
            <a:ext cx="2750262" cy="177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9" t="2657" r="29622" b="7719"/>
          <a:stretch/>
        </p:blipFill>
        <p:spPr bwMode="auto">
          <a:xfrm>
            <a:off x="6876256" y="1268760"/>
            <a:ext cx="1953929" cy="286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732352"/>
            <a:ext cx="2809253" cy="428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8" y="4820670"/>
            <a:ext cx="2713484" cy="177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8" y="1916832"/>
            <a:ext cx="2868909" cy="202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80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3107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</a:t>
            </a:r>
            <a:r>
              <a:rPr lang="en-US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1965 </a:t>
            </a:r>
            <a:r>
              <a:rPr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реформы 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сельском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196752"/>
            <a:ext cx="576064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Цели: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653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4728" y="5085184"/>
            <a:ext cx="4045477" cy="143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Положительные сдвиги: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9144" y="2420888"/>
            <a:ext cx="5760640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Содержание реформы: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30246" y="5085184"/>
            <a:ext cx="4065064" cy="143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Недостатки: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771800" y="3933056"/>
            <a:ext cx="360040" cy="11521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868144" y="3933056"/>
            <a:ext cx="360040" cy="11521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70206" y="1916832"/>
            <a:ext cx="360040" cy="5040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068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2400" dirty="0"/>
              <a:t>Какие ТРИ положения из перечисленных относятся к при­чинам неудачи аграрной реформы 1965 г.? Запишите</a:t>
            </a:r>
            <a:r>
              <a:rPr lang="ru-RU" sz="2400" b="1" dirty="0"/>
              <a:t> циф­ры,</a:t>
            </a:r>
            <a:r>
              <a:rPr lang="ru-RU" sz="2400" dirty="0"/>
              <a:t> под которыми они указаны.</a:t>
            </a:r>
          </a:p>
          <a:p>
            <a:pPr marL="0" lvl="2"/>
            <a:r>
              <a:rPr lang="ru-RU" sz="2400" dirty="0" smtClean="0"/>
              <a:t>1. Неэффективное </a:t>
            </a:r>
            <a:r>
              <a:rPr lang="ru-RU" sz="2400" dirty="0"/>
              <a:t>использование выделенных государ­ством </a:t>
            </a:r>
            <a:r>
              <a:rPr lang="ru-RU" sz="2400" dirty="0" smtClean="0"/>
              <a:t>средств.</a:t>
            </a:r>
            <a:endParaRPr lang="ru-RU" sz="2400" dirty="0"/>
          </a:p>
          <a:p>
            <a:pPr marL="0" lvl="2"/>
            <a:r>
              <a:rPr lang="ru-RU" sz="2400" dirty="0" smtClean="0"/>
              <a:t>2. Отсутствие </a:t>
            </a:r>
            <a:r>
              <a:rPr lang="ru-RU" sz="2400" dirty="0"/>
              <a:t>экономических стимулов </a:t>
            </a:r>
            <a:r>
              <a:rPr lang="ru-RU" sz="2400" dirty="0" smtClean="0"/>
              <a:t>производства.</a:t>
            </a:r>
            <a:endParaRPr lang="ru-RU" sz="2400" dirty="0"/>
          </a:p>
          <a:p>
            <a:pPr marL="0" lvl="2"/>
            <a:r>
              <a:rPr lang="ru-RU" sz="2400" dirty="0" smtClean="0"/>
              <a:t>3. Списание </a:t>
            </a:r>
            <a:r>
              <a:rPr lang="ru-RU" sz="2400" dirty="0"/>
              <a:t>с колхозов </a:t>
            </a:r>
            <a:r>
              <a:rPr lang="ru-RU" sz="2400" dirty="0" smtClean="0"/>
              <a:t>долгов.</a:t>
            </a:r>
            <a:endParaRPr lang="ru-RU" sz="2400" dirty="0"/>
          </a:p>
          <a:p>
            <a:pPr marL="0" lvl="2"/>
            <a:r>
              <a:rPr lang="ru-RU" sz="2400" dirty="0" smtClean="0"/>
              <a:t>4. Сохранение </a:t>
            </a:r>
            <a:r>
              <a:rPr lang="ru-RU" sz="2400" dirty="0"/>
              <a:t>директивной модели </a:t>
            </a:r>
            <a:r>
              <a:rPr lang="ru-RU" sz="2400" dirty="0" smtClean="0"/>
              <a:t>экономики.</a:t>
            </a:r>
            <a:endParaRPr lang="ru-RU" sz="2400" dirty="0"/>
          </a:p>
          <a:p>
            <a:pPr marL="0" lvl="2"/>
            <a:r>
              <a:rPr lang="ru-RU" sz="2400" dirty="0" smtClean="0"/>
              <a:t>5. Повышение </a:t>
            </a:r>
            <a:r>
              <a:rPr lang="ru-RU" sz="2400" dirty="0"/>
              <a:t>закупочных цен на сельскохозяйственную </a:t>
            </a:r>
            <a:r>
              <a:rPr lang="ru-RU" sz="2400" dirty="0" smtClean="0"/>
              <a:t>продукцию.</a:t>
            </a:r>
            <a:endParaRPr lang="ru-RU" sz="2400" dirty="0"/>
          </a:p>
          <a:p>
            <a:pPr marL="0" lvl="2"/>
            <a:r>
              <a:rPr lang="ru-RU" sz="2400" dirty="0" smtClean="0"/>
              <a:t>6.  Отсутствие </a:t>
            </a:r>
            <a:r>
              <a:rPr lang="ru-RU" sz="2400" dirty="0"/>
              <a:t>заинтересованности колхозников в результа­тах </a:t>
            </a:r>
            <a:r>
              <a:rPr lang="ru-RU" sz="2400" dirty="0" smtClean="0"/>
              <a:t>труда.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19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5883" y="2028301"/>
            <a:ext cx="5648825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66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«Ну что он (Косыгин) придумал? Реформа, реформа... Кому это надо,  да и кто это поймёт? Работать нужно лучше, вот и вся проблема».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70296" y="6165304"/>
            <a:ext cx="2771784" cy="440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31">
              <a:lnSpc>
                <a:spcPct val="125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Леонид Ильич Брежнев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4709" y="404664"/>
            <a:ext cx="6929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1965 г.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реформа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промышленности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Косыгинская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реформа).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365104"/>
            <a:ext cx="2495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А. Н. Косыгин (1904-1980) </a:t>
            </a:r>
            <a:r>
              <a:rPr lang="ru-RU" sz="2000" dirty="0" smtClean="0"/>
              <a:t> </a:t>
            </a:r>
            <a:r>
              <a:rPr lang="ru-RU" sz="2000" i="1" dirty="0" smtClean="0"/>
              <a:t>председатель Совета министров СССР (1964-1980).</a:t>
            </a:r>
            <a:endParaRPr lang="ru-RU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5049"/>
            <a:ext cx="2208511" cy="295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Официальный портрет. 19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61048"/>
            <a:ext cx="1806327" cy="242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77893199"/>
              </p:ext>
            </p:extLst>
          </p:nvPr>
        </p:nvGraphicFramePr>
        <p:xfrm>
          <a:off x="251521" y="1124744"/>
          <a:ext cx="8568950" cy="553595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096343"/>
                <a:gridCol w="1331480"/>
                <a:gridCol w="1385685"/>
                <a:gridCol w="1385685"/>
                <a:gridCol w="1369757"/>
              </a:tblGrid>
              <a:tr h="441983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годовой прирост основных показателей, %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Пятилетки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9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1966-1970 гг.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1971-1975 гг.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1976-1980 гг.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1981-1985 гг.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24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доход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9392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Промышленное производство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9392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Сельскохозяйственное производство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9392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Реальные доходы на душу населения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24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Производительность труда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91680" y="476671"/>
            <a:ext cx="5680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Темпы экономического роста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82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54882639"/>
              </p:ext>
            </p:extLst>
          </p:nvPr>
        </p:nvGraphicFramePr>
        <p:xfrm>
          <a:off x="213589" y="257922"/>
          <a:ext cx="4214395" cy="345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4070872"/>
            <a:ext cx="4492255" cy="25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70872"/>
            <a:ext cx="3916851" cy="256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95" y="1196751"/>
            <a:ext cx="4246440" cy="23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8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Определите какие из перечисленных фактов можно отнести к проявлениям «застойных явлений» в экономике СССР 1964-1985гг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Регулярная заработная плата колхозников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Стимулирование работников премиями («тринадцатая зарплата»)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Дефицит товаров, пользовавшихся массовым спросом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Медленное внедрение  достижений науки и техники в мирное, рядовое производство.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Ошибки чиновников в планировании.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Одинаковая зарплата для добросовестных работников и «бракоделов».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Гигантские очереди на импортные товары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Личная заинтересованность граждан в результатах своего труда</a:t>
            </a:r>
          </a:p>
        </p:txBody>
      </p:sp>
    </p:spTree>
    <p:extLst>
      <p:ext uri="{BB962C8B-B14F-4D97-AF65-F5344CB8AC3E}">
        <p14:creationId xmlns:p14="http://schemas.microsoft.com/office/powerpoint/2010/main" val="36996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олонн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Eras Bold ITC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80000"/>
          </a:schemeClr>
        </a:solidFill>
        <a:ln w="38100" cap="flat" cmpd="dbl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154800" rIns="180000" bIns="154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80000"/>
          </a:schemeClr>
        </a:solidFill>
        <a:ln w="38100" cap="flat" cmpd="dbl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154800" rIns="180000" bIns="154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истор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колонны</Template>
  <TotalTime>785</TotalTime>
  <Words>297</Words>
  <Application>Microsoft Office PowerPoint</Application>
  <PresentationFormat>Экран (4:3)</PresentationFormat>
  <Paragraphs>63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колонны</vt:lpstr>
      <vt:lpstr>с</vt:lpstr>
      <vt:lpstr>история</vt:lpstr>
      <vt:lpstr>Презентация PowerPoint</vt:lpstr>
      <vt:lpstr>Презентация PowerPoint</vt:lpstr>
      <vt:lpstr>Социально-экономическое развитие в 1964 - 1985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источники: https://ic.pics.livejournal.com/aizen_tt/75618336/125475/125475_900.jpg (таблица «Темпы экономики»)  https://papik.pro/grafic/plakat/9649-kosyginskaja-reforma-plakaty-49-foto.html (плакаты) https://ru.wikipedia.org/wiki/Косыгин,_Алексей_Николаевич https://ru.wikipedia.org/wiki/Брежнев,_Леонид_Ильич https://heaclub.ru/tim/dcb2d458675b0897156554f88c4aa8b2.jpg (фото) https://cdn.fishki.net/upload/post/2021/08/22/3898869/tn/scale-1200--44.jpg (фото) https://cdn.iz.ru/sites/default/files/styles/1920x1080/public/article-2020-04/Сборка%20ВАЗ-2101_1%207%206.jpg?itok=yT_mVp-G (фото)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Греки и критяне</dc:title>
  <dc:creator>Оксана</dc:creator>
  <cp:lastModifiedBy>Оксана</cp:lastModifiedBy>
  <cp:revision>98</cp:revision>
  <dcterms:created xsi:type="dcterms:W3CDTF">2017-12-17T05:43:20Z</dcterms:created>
  <dcterms:modified xsi:type="dcterms:W3CDTF">2023-12-17T04:11:40Z</dcterms:modified>
</cp:coreProperties>
</file>