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60" r:id="rId4"/>
    <p:sldId id="258" r:id="rId5"/>
    <p:sldId id="261" r:id="rId6"/>
    <p:sldId id="259" r:id="rId7"/>
    <p:sldId id="263" r:id="rId8"/>
    <p:sldId id="264" r:id="rId9"/>
    <p:sldId id="265" r:id="rId10"/>
    <p:sldId id="266" r:id="rId11"/>
    <p:sldId id="28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DBF14-3F25-4300-933B-5DA85819227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B252B-F377-4295-8F75-E54507C82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9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B252B-F377-4295-8F75-E54507C8227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8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B252B-F377-4295-8F75-E54507C8227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3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3097" y="1"/>
            <a:ext cx="9173766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522663"/>
            <a:ext cx="51113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654" y="5037138"/>
            <a:ext cx="67270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16CE1-BD8C-43AA-B5FB-B461B7FE8B9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300" y="5037138"/>
            <a:ext cx="3911204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507" y="5037138"/>
            <a:ext cx="413147" cy="279400"/>
          </a:xfrm>
        </p:spPr>
        <p:txBody>
          <a:bodyPr/>
          <a:lstStyle>
            <a:lvl1pPr>
              <a:defRPr/>
            </a:lvl1pPr>
          </a:lstStyle>
          <a:p>
            <a:fld id="{52CD7046-BBA2-4F06-BAC7-044805CED912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8902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046560" y="2420938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7AD2-0399-40B3-B303-1F2A5CEAA8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26C51-6C19-46CC-89EB-069DFB85FF18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7175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1509713" y="3709988"/>
            <a:ext cx="61221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D779-DD5E-4594-8578-DCC70298EB3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EB049-4D50-4597-A1EC-36E32E7CD4B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7620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046560" y="2420938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6A25-CCC9-4B16-80F5-7304EB28445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863DC-9DA7-4A22-8C5D-3CDA2889203D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2796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046560" y="2420938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60167-B0F0-41B1-8B6D-B0FC86FF521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58294-6AB4-4DF9-900A-8BA3D1BAA4A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2569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046560" y="2420938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FADA-B78E-45D2-B114-727F7F8C1610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4BF49-8F56-48E9-A4A9-6C6AEF9E22B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5980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664D-2882-4C89-9D3C-5360CD9749A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314EF-9A9D-496F-85E2-992C17EED9A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2974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046560" y="2913063"/>
            <a:ext cx="26360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F854-370B-4F09-9DFE-B5DD60C4973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F82F5-1D93-4918-B781-592294EE654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7535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096F-382C-4D1E-94EF-9F664598CED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76D44-CC62-4171-9DC1-4631767BBFF6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3756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2D81-9011-4C85-9340-BA79FE94F53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2975B-E2CD-4064-ABAA-D43846C3CB9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392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046560" y="4140200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AAA0-C851-4139-A096-B4DE1003F78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39B23-3393-4F81-BC64-3E2B1708593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6048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6510" y="8794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49804" y="2827339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046560" y="4140200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ABA1-F296-4B9E-BD89-0C067927C38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E283970-B22D-4BE1-8A88-822A8CB28C7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4707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AB7D-9E8B-40E0-B17E-CA41C8291AC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B270B-EAFC-4DA7-BB90-CEB053264FCC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0645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6510" y="8794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49804" y="2598739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046560" y="3429000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7AAE-B54E-49E3-8BF7-65AE6B00103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9752506-5D00-4E8E-A418-2C14D089A5C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1601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046560" y="3429000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797DC-D851-4A95-8B7C-9C1E34E3A60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8E81BD8-876D-451A-976B-D1E0DA6E1A3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9976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046560" y="2420938"/>
            <a:ext cx="70556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7B2A-7508-4F2B-8468-C3A46A37925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8C109-A8F5-4C52-8C2B-EE5726790E08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5034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64845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BDEF-BDDC-4AA7-85FA-E729C909B1D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6CEA-172A-4730-9DF4-D7F6AC0ABBCD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8464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1906" y="1"/>
            <a:ext cx="9172575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982664"/>
            <a:ext cx="72009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2557464"/>
            <a:ext cx="72009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795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30236D-7B23-41AD-AF75-F08B26CE2367}" type="datetimeFigureOut">
              <a:rPr lang="ru-RU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2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257" y="5969000"/>
            <a:ext cx="407194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C16D86A-2A1E-4839-9669-CA59F3BA1B1F}" type="slidenum">
              <a:rPr lang="ru-RU" altLang="ru-RU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8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ttps://celes.club/uploads/posts/2022-05/1652858081_1-celes-club-p-fon-dlya-prezentatsii-finansovaya-gramotn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6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6606480" cy="273630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Формирование </a:t>
            </a: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финансовой грамотности 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через  внеурочную деятельность </a:t>
            </a:r>
          </a:p>
        </p:txBody>
      </p:sp>
      <p:sp>
        <p:nvSpPr>
          <p:cNvPr id="1536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8775" y="4797152"/>
            <a:ext cx="4015979" cy="177033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b="1" i="1" dirty="0" smtClean="0">
                <a:solidFill>
                  <a:schemeClr val="tx1"/>
                </a:solidFill>
              </a:rPr>
              <a:t>Бастрикина О. П.</a:t>
            </a:r>
          </a:p>
          <a:p>
            <a:pPr eaLnBrk="1" hangingPunct="1"/>
            <a:r>
              <a:rPr lang="ru-RU" altLang="ru-RU" b="1" i="1" dirty="0" smtClean="0">
                <a:solidFill>
                  <a:schemeClr val="tx1"/>
                </a:solidFill>
              </a:rPr>
              <a:t>учитель истории и обществознания МАОУ СОШ № </a:t>
            </a:r>
            <a:r>
              <a:rPr lang="ru-RU" altLang="ru-RU" b="1" i="1" dirty="0">
                <a:solidFill>
                  <a:schemeClr val="tx1"/>
                </a:solidFill>
              </a:rPr>
              <a:t>9</a:t>
            </a:r>
            <a:endParaRPr lang="ru-RU" altLang="ru-RU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ownloads\b5eb9ac3-1cef-5e20-a96c-022f47a4f70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215685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ownloads\total-v-1xbet-finansovii-aspek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9147">
            <a:off x="935725" y="931387"/>
            <a:ext cx="497432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407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900" cy="1303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F:\ФГ\img_phpjSH1Ti_ovaya-papka_1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476672"/>
            <a:ext cx="8454711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5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960120"/>
            <a:ext cx="7200900" cy="491521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Я существую в реальности денежных отношений; 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Я понимаю, почему в современном мире экономическая составляющая жизни  общества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очень важна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; 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Я не могу игнорировать  финансовую реальность,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Я — часть  экономической системы.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134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wnloads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344816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57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Выпускник научится: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характеризовать функции денег и их роль в экономике;</a:t>
            </a:r>
          </a:p>
          <a:p>
            <a:r>
              <a:rPr lang="ru-RU" dirty="0" smtClean="0"/>
              <a:t> характеризовать экономику семьи; анализировать структуру семейного бюджета.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706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982665"/>
            <a:ext cx="7200900" cy="952816"/>
          </a:xfrm>
        </p:spPr>
        <p:txBody>
          <a:bodyPr/>
          <a:lstStyle/>
          <a:p>
            <a:r>
              <a:rPr lang="ru-RU" dirty="0" smtClean="0"/>
              <a:t>Выпускник получит возможность научиться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204864"/>
            <a:ext cx="7200900" cy="3670475"/>
          </a:xfrm>
        </p:spPr>
        <p:txBody>
          <a:bodyPr/>
          <a:lstStyle/>
          <a:p>
            <a:r>
              <a:rPr lang="ru-RU" sz="2000" dirty="0" smtClean="0"/>
              <a:t>анализировать и оценивать с позиций экономических знаний сложившиеся практики и модели поведения потребителя;</a:t>
            </a:r>
          </a:p>
          <a:p>
            <a:r>
              <a:rPr lang="ru-RU" sz="2000" dirty="0" smtClean="0"/>
              <a:t> решать с опорой на полученные знания познавательные задачи, отражающие типичные ситуации в экономической сфере деятельности человека;</a:t>
            </a:r>
          </a:p>
          <a:p>
            <a:r>
              <a:rPr lang="ru-RU" sz="2000" dirty="0" smtClean="0"/>
              <a:t> грамотно применять полученные знания для определения экономически рационального поведения и порядка действий в конкретных ситуациях;</a:t>
            </a:r>
          </a:p>
          <a:p>
            <a:r>
              <a:rPr lang="ru-RU" sz="2000" dirty="0" smtClean="0"/>
              <a:t>сопоставлять свои потребности и возможности, оптимально распределять свои материальные и трудовые ресурсы, составлять семейный бюджет.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713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6 (ОГЭ)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Екатерина Александровна получила SMS-сообщение от банка, клиентом которого она является, о переводе определенной суммы денег с ее банковской карты на неизвестный ей счет. Что могло стать причиной этого факта? Как клиенту банка правильно поступить в данной ситуации?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6168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6065"/>
          <a:stretch>
            <a:fillRect/>
          </a:stretch>
        </p:blipFill>
        <p:spPr bwMode="auto">
          <a:xfrm>
            <a:off x="539552" y="980728"/>
            <a:ext cx="8010088" cy="503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481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олимпиадах</a:t>
            </a:r>
          </a:p>
        </p:txBody>
      </p:sp>
      <p:pic>
        <p:nvPicPr>
          <p:cNvPr id="4" name="Picture 2" descr="C:\Users\user\Downloads\IMG_73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999"/>
          <a:stretch/>
        </p:blipFill>
        <p:spPr bwMode="auto">
          <a:xfrm rot="10800000" flipV="1">
            <a:off x="1194857" y="2557463"/>
            <a:ext cx="6754286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ФГ\phpebnenb-1-2048x1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132856"/>
            <a:ext cx="7375728" cy="40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18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тематических мероприятий</a:t>
            </a:r>
            <a:endParaRPr lang="ru-RU" dirty="0"/>
          </a:p>
        </p:txBody>
      </p:sp>
      <p:pic>
        <p:nvPicPr>
          <p:cNvPr id="6146" name="Picture 2" descr="F:\ФГ\1681360022_papik-pro-p-azbuka-finansovoi-gramotnosti-plakat-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Г\e472e771c8b391567949e29ca2809da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344816" cy="358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ФГ\55a2fa4a01fb2eb320e455517921144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76872"/>
            <a:ext cx="7488832" cy="38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46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323528" y="188640"/>
            <a:ext cx="8501670" cy="640871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0431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Исследовательские проекты</a:t>
            </a:r>
            <a:endParaRPr lang="ru-RU" dirty="0"/>
          </a:p>
        </p:txBody>
      </p:sp>
      <p:pic>
        <p:nvPicPr>
          <p:cNvPr id="1026" name="Picture 2" descr="C:\Users\user\Desktop\ФГ\CCI12052023_00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9" r="2619"/>
          <a:stretch/>
        </p:blipFill>
        <p:spPr bwMode="auto">
          <a:xfrm rot="20745771">
            <a:off x="467544" y="1916832"/>
            <a:ext cx="2326181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ФГ\Диплом Бастрикина (Малькова) Оч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3755" y="2583806"/>
            <a:ext cx="2951224" cy="42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Г\CCI12052023_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7572">
            <a:off x="6103073" y="1975779"/>
            <a:ext cx="2288320" cy="326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31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Встречи с представителями финансовой сферы</a:t>
            </a:r>
            <a:endParaRPr lang="ru-RU" dirty="0"/>
          </a:p>
        </p:txBody>
      </p:sp>
      <p:pic>
        <p:nvPicPr>
          <p:cNvPr id="7170" name="Picture 2" descr="F:\ФГ\4345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49" y="2557463"/>
            <a:ext cx="5583102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10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Банка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84076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09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- симуляторы</a:t>
            </a:r>
            <a:endParaRPr lang="ru-RU" dirty="0"/>
          </a:p>
        </p:txBody>
      </p:sp>
      <p:pic>
        <p:nvPicPr>
          <p:cNvPr id="10242" name="Picture 2" descr="C:\Downloads\IMG_7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8880"/>
            <a:ext cx="7200900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66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052736"/>
            <a:ext cx="7200900" cy="482260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800" b="1" dirty="0" smtClean="0"/>
              <a:t>Эти мероприятия способствуют формированию у обучающихся  общих  представлений о процессах, связанных с экономикой, бизнесом, ресурсами и их разумным потреблением, что способствует социализации и формированию успешной личности каждого обучающегося, их профессиональному самоопределению.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76853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128842" cy="489461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/>
              <a:t>Функциональная грамотность</a:t>
            </a:r>
            <a:r>
              <a:rPr lang="ru-RU" sz="3600" dirty="0" smtClean="0"/>
              <a:t> – 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909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3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7" y="323561"/>
            <a:ext cx="8443664" cy="62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65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323528" y="476672"/>
            <a:ext cx="8424937" cy="59766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991573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" y="332656"/>
            <a:ext cx="847235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99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905000"/>
            <a:ext cx="7200900" cy="397033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Учебные предметы «История» и «Обществознание» обладают широчайшими возможностями для использования их в целях формирования функциональной грамотности учащихся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67930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Основные направления формирования функциональной грамотности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читательская грамотность;</a:t>
            </a:r>
          </a:p>
          <a:p>
            <a:r>
              <a:rPr lang="ru-RU" dirty="0" smtClean="0"/>
              <a:t>естественно-научная грамотность;</a:t>
            </a:r>
          </a:p>
          <a:p>
            <a:r>
              <a:rPr lang="ru-RU" dirty="0" smtClean="0"/>
              <a:t>математическая грамотность;</a:t>
            </a:r>
          </a:p>
          <a:p>
            <a:r>
              <a:rPr lang="ru-RU" dirty="0" smtClean="0"/>
              <a:t>глобальные компетенции;</a:t>
            </a:r>
          </a:p>
          <a:p>
            <a:r>
              <a:rPr lang="ru-RU" dirty="0" smtClean="0"/>
              <a:t>креативное мышление;</a:t>
            </a:r>
          </a:p>
          <a:p>
            <a:r>
              <a:rPr lang="ru-RU" smtClean="0"/>
              <a:t>финансовая </a:t>
            </a:r>
            <a:r>
              <a:rPr lang="ru-RU" dirty="0" smtClean="0"/>
              <a:t>грамотность.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850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Финансовая грамотность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способность принимать обоснованные решения и совершать эффективные действия в сферах, имеющих отношение к управлению финансами, для реализации жизненных целей и планов в текущий момент и будущие периоды.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690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333</Words>
  <Application>Microsoft Office PowerPoint</Application>
  <PresentationFormat>Экран (4:3)</PresentationFormat>
  <Paragraphs>38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Натуральные материалы</vt:lpstr>
      <vt:lpstr>Формирование финансовой грамотности через  внеурочную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формирования функциональной грамотности</vt:lpstr>
      <vt:lpstr>Финансовая грамотность - 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Выпускник научится:</vt:lpstr>
      <vt:lpstr>Выпускник получит возможность научиться</vt:lpstr>
      <vt:lpstr>Задание 6 (ОГЭ)</vt:lpstr>
      <vt:lpstr>Презентация PowerPoint</vt:lpstr>
      <vt:lpstr>Участие в олимпиадах</vt:lpstr>
      <vt:lpstr>Проведение тематических мероприятий</vt:lpstr>
      <vt:lpstr>Исследовательские проекты</vt:lpstr>
      <vt:lpstr>Встречи с представителями финансовой сферы</vt:lpstr>
      <vt:lpstr>Проекты Банка России</vt:lpstr>
      <vt:lpstr>Игры - симуляторы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финансовой грамотности у обучающихся во внеурочной деятельности</dc:title>
  <dc:creator>Ольга</dc:creator>
  <cp:lastModifiedBy>user</cp:lastModifiedBy>
  <cp:revision>18</cp:revision>
  <dcterms:created xsi:type="dcterms:W3CDTF">2023-11-09T17:19:34Z</dcterms:created>
  <dcterms:modified xsi:type="dcterms:W3CDTF">2023-11-10T06:35:08Z</dcterms:modified>
</cp:coreProperties>
</file>