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5"/>
  </p:notesMasterIdLst>
  <p:sldIdLst>
    <p:sldId id="538" r:id="rId3"/>
    <p:sldId id="614" r:id="rId4"/>
    <p:sldId id="612" r:id="rId5"/>
    <p:sldId id="615" r:id="rId6"/>
    <p:sldId id="607" r:id="rId7"/>
    <p:sldId id="613" r:id="rId8"/>
    <p:sldId id="608" r:id="rId9"/>
    <p:sldId id="609" r:id="rId10"/>
    <p:sldId id="610" r:id="rId11"/>
    <p:sldId id="611" r:id="rId12"/>
    <p:sldId id="616" r:id="rId13"/>
    <p:sldId id="387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7A5FDF"/>
    <a:srgbClr val="0000CC"/>
    <a:srgbClr val="005024"/>
    <a:srgbClr val="FFFFFF"/>
    <a:srgbClr val="33CC33"/>
    <a:srgbClr val="996633"/>
    <a:srgbClr val="F2750E"/>
    <a:srgbClr val="73E1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94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C1C967-AA03-4E82-98AD-BAD3D127C2E9}" type="datetimeFigureOut">
              <a:rPr lang="ru-RU"/>
              <a:pPr>
                <a:defRPr/>
              </a:pPr>
              <a:t>07.02.2024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BBA88CBA-E12D-4EE8-84F3-77B7A3DCE5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861616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662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603CD93-AADE-430B-802F-05B7CF20906F}" type="slidenum">
              <a:rPr lang="ru-RU" altLang="ru-RU">
                <a:latin typeface="Calibri" pitchFamily="34" charset="0"/>
              </a:rPr>
              <a:pPr/>
              <a:t>1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281A2AF-D70E-48D2-82A5-9B7405186BD8}" type="slidenum">
              <a:rPr lang="ru-RU" altLang="ru-RU">
                <a:latin typeface="Calibri" pitchFamily="34" charset="0"/>
              </a:rPr>
              <a:pPr/>
              <a:t>5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281A2AF-D70E-48D2-82A5-9B7405186BD8}" type="slidenum">
              <a:rPr lang="ru-RU" altLang="ru-RU">
                <a:latin typeface="Calibri" pitchFamily="34" charset="0"/>
              </a:rPr>
              <a:pPr/>
              <a:t>6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281A2AF-D70E-48D2-82A5-9B7405186BD8}" type="slidenum">
              <a:rPr lang="ru-RU" altLang="ru-RU">
                <a:latin typeface="Calibri" pitchFamily="34" charset="0"/>
              </a:rPr>
              <a:pPr/>
              <a:t>7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281A2AF-D70E-48D2-82A5-9B7405186BD8}" type="slidenum">
              <a:rPr lang="ru-RU" altLang="ru-RU">
                <a:latin typeface="Calibri" pitchFamily="34" charset="0"/>
              </a:rPr>
              <a:pPr/>
              <a:t>8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281A2AF-D70E-48D2-82A5-9B7405186BD8}" type="slidenum">
              <a:rPr lang="ru-RU" altLang="ru-RU">
                <a:latin typeface="Calibri" pitchFamily="34" charset="0"/>
              </a:rPr>
              <a:pPr/>
              <a:t>9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281A2AF-D70E-48D2-82A5-9B7405186BD8}" type="slidenum">
              <a:rPr lang="ru-RU" altLang="ru-RU">
                <a:latin typeface="Calibri" pitchFamily="34" charset="0"/>
              </a:rPr>
              <a:pPr/>
              <a:t>10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281A2AF-D70E-48D2-82A5-9B7405186BD8}" type="slidenum">
              <a:rPr lang="ru-RU" altLang="ru-RU">
                <a:latin typeface="Calibri" pitchFamily="34" charset="0"/>
              </a:rPr>
              <a:pPr/>
              <a:t>11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B9BC3F9-5918-4154-A1A2-D88B35511C48}" type="slidenum">
              <a:rPr lang="ru-RU" altLang="ru-RU">
                <a:latin typeface="Calibri" pitchFamily="34" charset="0"/>
              </a:rPr>
              <a:pPr/>
              <a:t>12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932E3-5E32-4578-8C38-40D59850EB71}" type="datetimeFigureOut">
              <a:rPr lang="ru-RU"/>
              <a:pPr>
                <a:defRPr/>
              </a:pPr>
              <a:t>07.02.2024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5F26E-EBFA-467F-9979-D586B673B4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83336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A904C-DFE4-4B12-A428-2AEBF309543E}" type="datetimeFigureOut">
              <a:rPr lang="ru-RU"/>
              <a:pPr>
                <a:defRPr/>
              </a:pPr>
              <a:t>07.02.2024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97368-BCB4-47F8-B23E-97AE129D11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398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220CF-58F3-4449-8914-80B0FE9C9279}" type="datetimeFigureOut">
              <a:rPr lang="ru-RU"/>
              <a:pPr>
                <a:defRPr/>
              </a:pPr>
              <a:t>07.02.2024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11D59-0FCE-4700-B20D-77C2A913F7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92154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AD5A6-0396-4BC2-949C-39B32FF30CA0}" type="datetimeFigureOut">
              <a:rPr lang="ru-RU"/>
              <a:pPr>
                <a:defRPr/>
              </a:pPr>
              <a:t>07.02.2024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89182-8739-4DC9-8870-42F4BB44F4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21200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61C36-58C0-468C-9485-28F5E9343863}" type="datetimeFigureOut">
              <a:rPr lang="ru-RU"/>
              <a:pPr>
                <a:defRPr/>
              </a:pPr>
              <a:t>07.02.2024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10C87-CCC5-4DE3-8734-F74C82B0D7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37429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AFB4C-D37C-4726-A272-7949EC9BDBD4}" type="datetimeFigureOut">
              <a:rPr lang="ru-RU"/>
              <a:pPr>
                <a:defRPr/>
              </a:pPr>
              <a:t>07.02.2024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68E2B-1CD3-4519-975F-C9F6A6A71F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20441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7AEC3-6CD2-4656-85D3-BDCF25DB258D}" type="datetimeFigureOut">
              <a:rPr lang="ru-RU"/>
              <a:pPr>
                <a:defRPr/>
              </a:pPr>
              <a:t>07.02.2024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A67A8-7053-4C91-985B-FC612B139C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64033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601AA-4511-498C-90B0-5CD89CB787BD}" type="datetimeFigureOut">
              <a:rPr lang="ru-RU"/>
              <a:pPr>
                <a:defRPr/>
              </a:pPr>
              <a:t>07.02.2024</a:t>
            </a:fld>
            <a:endParaRPr lang="ru-RU" dirty="0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460B0-A96D-4B52-B363-F32CFDF1C8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968257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9B14E-57F3-49FA-A5FC-6CDEF9520264}" type="datetimeFigureOut">
              <a:rPr lang="ru-RU"/>
              <a:pPr>
                <a:defRPr/>
              </a:pPr>
              <a:t>07.02.2024</a:t>
            </a:fld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D79FC-E51C-49B8-8B8A-01A5E5CEB1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720784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AA6EB-7DC2-461C-998B-1943D62FE75C}" type="datetimeFigureOut">
              <a:rPr lang="ru-RU"/>
              <a:pPr>
                <a:defRPr/>
              </a:pPr>
              <a:t>07.02.2024</a:t>
            </a:fld>
            <a:endParaRPr lang="ru-RU" dirty="0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D282B-5BB7-4CC3-ADDB-2419B11532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442006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1D92-BF8F-4D44-9245-1B03370DCCCD}" type="datetimeFigureOut">
              <a:rPr lang="ru-RU"/>
              <a:pPr>
                <a:defRPr/>
              </a:pPr>
              <a:t>07.02.2024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685E7-83C9-4AED-A6BE-C2615B30B0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83546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AA077-6E8D-49AF-A8DA-4B392981299A}" type="datetimeFigureOut">
              <a:rPr lang="ru-RU"/>
              <a:pPr>
                <a:defRPr/>
              </a:pPr>
              <a:t>07.02.2024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64C2E-2E6F-4248-9D57-6B1DB366D6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71623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00E10-114F-49AD-9949-F05314BC3B15}" type="datetimeFigureOut">
              <a:rPr lang="ru-RU"/>
              <a:pPr>
                <a:defRPr/>
              </a:pPr>
              <a:t>07.02.2024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3C141-D694-42B4-A93C-1F2AA2F875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785076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B8163-B87C-43E9-81FF-8B470F2A4602}" type="datetimeFigureOut">
              <a:rPr lang="ru-RU"/>
              <a:pPr>
                <a:defRPr/>
              </a:pPr>
              <a:t>07.02.2024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B30D6-4922-4262-82F0-186400B43E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95283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D6D3B-A627-40C6-AA21-16B5BA600D38}" type="datetimeFigureOut">
              <a:rPr lang="ru-RU"/>
              <a:pPr>
                <a:defRPr/>
              </a:pPr>
              <a:t>07.02.2024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9D038-CACF-41C1-9714-56281D9032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09662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D61C4-DA53-4336-B004-AEC3B62A2DEC}" type="datetimeFigureOut">
              <a:rPr lang="ru-RU"/>
              <a:pPr>
                <a:defRPr/>
              </a:pPr>
              <a:t>07.02.2024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82A6-AABF-4988-8D27-F32DB60ACD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74730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89165-07E7-423E-A401-C2F1CE956ED0}" type="datetimeFigureOut">
              <a:rPr lang="ru-RU"/>
              <a:pPr>
                <a:defRPr/>
              </a:pPr>
              <a:t>07.02.2024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CBFCF-80BE-4AA2-8475-DB5C9D5E63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73532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E9E4D-57BD-44D3-AF45-8C51EFBC2B00}" type="datetimeFigureOut">
              <a:rPr lang="ru-RU"/>
              <a:pPr>
                <a:defRPr/>
              </a:pPr>
              <a:t>07.02.2024</a:t>
            </a:fld>
            <a:endParaRPr lang="ru-RU" dirty="0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855CB-0BB1-47B4-AF57-54A388D3F6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06390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1101B-2B3B-429D-ABFC-5045C0D07A1E}" type="datetimeFigureOut">
              <a:rPr lang="ru-RU"/>
              <a:pPr>
                <a:defRPr/>
              </a:pPr>
              <a:t>07.02.2024</a:t>
            </a:fld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9E14A-58F4-40B0-8A1E-DCCF149059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7701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5E991-62C8-4D7D-A28C-E9A7434FE3CD}" type="datetimeFigureOut">
              <a:rPr lang="ru-RU"/>
              <a:pPr>
                <a:defRPr/>
              </a:pPr>
              <a:t>07.02.2024</a:t>
            </a:fld>
            <a:endParaRPr lang="ru-RU" dirty="0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BE8DD-CACA-489C-814B-11B2982974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86311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4097-6A72-45C9-8596-1F7726C1F0DA}" type="datetimeFigureOut">
              <a:rPr lang="ru-RU"/>
              <a:pPr>
                <a:defRPr/>
              </a:pPr>
              <a:t>07.02.2024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F9B54-A90D-4C59-AF52-6FB5660F31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8103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0E141-7031-4ADF-9D1B-90660463CA2A}" type="datetimeFigureOut">
              <a:rPr lang="ru-RU"/>
              <a:pPr>
                <a:defRPr/>
              </a:pPr>
              <a:t>07.02.2024</a:t>
            </a:fld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DC901-4C42-42C1-A043-C526810492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82020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8461A0-6099-4304-B9B5-6B0F23ECE176}" type="datetimeFigureOut">
              <a:rPr lang="ru-RU"/>
              <a:pPr>
                <a:defRPr/>
              </a:pPr>
              <a:t>07.02.2024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Palatino Linotype" pitchFamily="18" charset="0"/>
              </a:defRPr>
            </a:lvl1pPr>
          </a:lstStyle>
          <a:p>
            <a:pPr>
              <a:defRPr/>
            </a:pPr>
            <a:fld id="{984C7291-3D3E-4E94-B650-AA24104164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C53D9B8-0F45-490A-B4C2-6011E300B1E4}" type="datetimeFigureOut">
              <a:rPr lang="ru-RU"/>
              <a:pPr>
                <a:defRPr/>
              </a:pPr>
              <a:t>07.02.2024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346EB86-7018-4861-89EA-677B5682D6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Palatino Linotype" panose="02040502050505030304" pitchFamily="18" charset="0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Palatino Linotype" panose="02040502050505030304" pitchFamily="18" charset="0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Palatino Linotype" panose="02040502050505030304" pitchFamily="18" charset="0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Palatino Linotype" panose="02040502050505030304" pitchFamily="18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Palatino Linotype" panose="02040502050505030304" pitchFamily="18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Palatino Linotype" panose="02040502050505030304" pitchFamily="18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Palatino Linotype" panose="02040502050505030304" pitchFamily="18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Palatino Linotype" panose="02040502050505030304" pitchFamily="18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2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66887"/>
            <a:ext cx="23241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9850"/>
            <a:ext cx="5205413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2852936"/>
            <a:ext cx="8224019" cy="2088232"/>
          </a:xfrm>
          <a:solidFill>
            <a:schemeClr val="bg2">
              <a:lumMod val="90000"/>
            </a:schemeClr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/>
              <a:t>Обучение грамоте детей с ОНР с помощью игровой технологии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В.В. Воскобовича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«Сказочные лабиринты игры» </a:t>
            </a: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056" y="5301208"/>
            <a:ext cx="3888432" cy="9361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r"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Иванова Елена Васильевна,</a:t>
            </a:r>
            <a:endParaRPr lang="ru-RU" b="1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ru-RU" dirty="0" smtClean="0">
                <a:solidFill>
                  <a:schemeClr val="tx1"/>
                </a:solidFill>
              </a:rPr>
              <a:t>Воспитатель МАДОУ№</a:t>
            </a:r>
            <a:r>
              <a:rPr lang="ru-RU" dirty="0" smtClean="0">
                <a:solidFill>
                  <a:schemeClr val="tx1"/>
                </a:solidFill>
              </a:rPr>
              <a:t>28</a:t>
            </a:r>
          </a:p>
          <a:p>
            <a:pPr algn="r">
              <a:defRPr/>
            </a:pPr>
            <a:r>
              <a:rPr lang="ru-RU" dirty="0" smtClean="0">
                <a:solidFill>
                  <a:schemeClr val="tx1"/>
                </a:solidFill>
              </a:rPr>
              <a:t>г</a:t>
            </a:r>
            <a:r>
              <a:rPr lang="ru-RU" dirty="0" smtClean="0">
                <a:solidFill>
                  <a:schemeClr val="tx1"/>
                </a:solidFill>
              </a:rPr>
              <a:t>. Томска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82" name="Рисунок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692150"/>
            <a:ext cx="27368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Рисунок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404813"/>
            <a:ext cx="165576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Рисунок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88" y="2598738"/>
            <a:ext cx="938212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Рисунок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52" y="4869160"/>
            <a:ext cx="23241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67544" y="5445224"/>
            <a:ext cx="8136904" cy="1008112"/>
          </a:xfrm>
        </p:spPr>
        <p:txBody>
          <a:bodyPr/>
          <a:lstStyle/>
          <a:p>
            <a:r>
              <a:rPr lang="ru-RU" dirty="0" smtClean="0"/>
              <a:t>Любимое занятие детей это – лабиринты.  С помощью которых, дети закрепляют полученные знания.  Они обводят буквы. </a:t>
            </a:r>
            <a:r>
              <a:rPr lang="ru-RU" dirty="0"/>
              <a:t>Собирают </a:t>
            </a:r>
            <a:r>
              <a:rPr lang="ru-RU" dirty="0" smtClean="0"/>
              <a:t>бусинки-буквы из которых выстраивают целые слова. </a:t>
            </a:r>
            <a:endParaRPr lang="ru-RU" dirty="0"/>
          </a:p>
          <a:p>
            <a:r>
              <a:rPr lang="ru-RU" dirty="0" smtClean="0"/>
              <a:t>Лабиринты используются вместе с графическим тренажёром «Игровизором»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13" y="188640"/>
            <a:ext cx="27368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2425"/>
            <a:ext cx="3315351" cy="442046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40" t="13156" r="-287"/>
          <a:stretch/>
        </p:blipFill>
        <p:spPr>
          <a:xfrm>
            <a:off x="5076056" y="1196752"/>
            <a:ext cx="2880593" cy="3501951"/>
          </a:xfr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10000" b="95667" l="3500" r="9533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80928"/>
            <a:ext cx="26642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248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39552" y="188640"/>
            <a:ext cx="8136904" cy="1008112"/>
          </a:xfrm>
        </p:spPr>
        <p:txBody>
          <a:bodyPr/>
          <a:lstStyle/>
          <a:p>
            <a:pPr algn="ctr"/>
            <a:r>
              <a:rPr lang="ru-RU" sz="4400" b="0" dirty="0" smtClean="0">
                <a:solidFill>
                  <a:srgbClr val="002060"/>
                </a:solidFill>
              </a:rPr>
              <a:t>«Теремки </a:t>
            </a:r>
            <a:r>
              <a:rPr lang="ru-RU" sz="4400" b="0" dirty="0" err="1" smtClean="0">
                <a:solidFill>
                  <a:srgbClr val="002060"/>
                </a:solidFill>
              </a:rPr>
              <a:t>Воскобовича</a:t>
            </a:r>
            <a:r>
              <a:rPr lang="ru-RU" sz="4400" b="0" dirty="0" smtClean="0">
                <a:solidFill>
                  <a:srgbClr val="002060"/>
                </a:solidFill>
              </a:rPr>
              <a:t>»</a:t>
            </a:r>
            <a:r>
              <a:rPr lang="ru-RU" sz="4400" dirty="0" smtClean="0"/>
              <a:t> 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96752"/>
            <a:ext cx="27368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Содержимое 11" descr="170729103792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932040" y="2852936"/>
            <a:ext cx="3682752" cy="3453389"/>
          </a:xfrm>
        </p:spPr>
      </p:pic>
      <p:pic>
        <p:nvPicPr>
          <p:cNvPr id="11" name="Содержимое 10" descr="1707291037916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395536" y="1916832"/>
            <a:ext cx="4680520" cy="2598752"/>
          </a:xfrm>
        </p:spPr>
      </p:pic>
    </p:spTree>
    <p:extLst>
      <p:ext uri="{BB962C8B-B14F-4D97-AF65-F5344CB8AC3E}">
        <p14:creationId xmlns="" xmlns:p14="http://schemas.microsoft.com/office/powerpoint/2010/main" val="17248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11163"/>
            <a:ext cx="3509963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  <p:sp>
        <p:nvSpPr>
          <p:cNvPr id="4" name="Содержимое 3">
            <a:extLst>
              <a:ext uri="{FF2B5EF4-FFF2-40B4-BE49-F238E27FC236}"/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95536" y="2420070"/>
            <a:ext cx="8426068" cy="2961555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Таким </a:t>
            </a:r>
            <a:r>
              <a:rPr lang="ru-RU" dirty="0" smtClean="0"/>
              <a:t>образом, применяя в своей работе с детьми с ОНР игры В.В. Воскобовича для обучения грамоте, используем комплексный подход в </a:t>
            </a:r>
            <a:r>
              <a:rPr lang="ru-RU" dirty="0"/>
              <a:t>сочетании с наглядными и игровыми приемами. </a:t>
            </a:r>
            <a:r>
              <a:rPr lang="ru-RU" dirty="0" smtClean="0"/>
              <a:t>Это позволяет </a:t>
            </a:r>
            <a:r>
              <a:rPr lang="ru-RU" dirty="0"/>
              <a:t>добиться устойчивого </a:t>
            </a:r>
            <a:r>
              <a:rPr lang="ru-RU" dirty="0" smtClean="0"/>
              <a:t>внимания детей </a:t>
            </a:r>
            <a:r>
              <a:rPr lang="ru-RU" dirty="0"/>
              <a:t>и поддержания интереса на протяжении всей образовательной деятельности</a:t>
            </a:r>
            <a:r>
              <a:rPr lang="ru-RU" dirty="0" smtClean="0"/>
              <a:t>. </a:t>
            </a:r>
            <a:endParaRPr lang="ru-RU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5125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629275"/>
            <a:ext cx="7048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277" y="1412776"/>
            <a:ext cx="20526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Город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«Говорящих попугаев»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3"/>
          </p:nvPr>
        </p:nvSpPr>
        <p:spPr>
          <a:xfrm>
            <a:off x="1187624" y="4581128"/>
            <a:ext cx="7283152" cy="16561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 городе живут  </a:t>
            </a:r>
            <a:r>
              <a:rPr lang="ru-RU" dirty="0" smtClean="0">
                <a:solidFill>
                  <a:srgbClr val="002060"/>
                </a:solidFill>
              </a:rPr>
              <a:t>буквы и звуки. 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Попугаи </a:t>
            </a:r>
            <a:r>
              <a:rPr lang="ru-RU" dirty="0" err="1" smtClean="0">
                <a:solidFill>
                  <a:srgbClr val="002060"/>
                </a:solidFill>
              </a:rPr>
              <a:t>Эник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Бэник</a:t>
            </a:r>
            <a:r>
              <a:rPr lang="ru-RU" dirty="0" smtClean="0">
                <a:solidFill>
                  <a:srgbClr val="002060"/>
                </a:solidFill>
              </a:rPr>
              <a:t> и Веник министры гласных, твёрдых и мягких </a:t>
            </a:r>
            <a:r>
              <a:rPr lang="ru-RU" dirty="0" smtClean="0">
                <a:solidFill>
                  <a:srgbClr val="002060"/>
                </a:solidFill>
              </a:rPr>
              <a:t>согласных звуков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100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76925"/>
            <a:ext cx="9398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Содержимое 18" descr="170728681897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691680" y="1412776"/>
            <a:ext cx="5789576" cy="30006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Знакомство с гласными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95536" y="4005064"/>
            <a:ext cx="4040188" cy="158417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Карточки с изображениями гласных букв русского алфавита в виде шутов-акробатов.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170712890335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4301602" cy="2448272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788024" y="1556792"/>
            <a:ext cx="4041775" cy="171988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Дети с удовольствием дарят цирковым артистам слова с их любимыми звуками.</a:t>
            </a:r>
          </a:p>
          <a:p>
            <a:endParaRPr lang="ru-RU" dirty="0"/>
          </a:p>
        </p:txBody>
      </p:sp>
      <p:pic>
        <p:nvPicPr>
          <p:cNvPr id="4100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76925"/>
            <a:ext cx="9398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Содержимое 13" descr="1707130138646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499992" y="3429000"/>
            <a:ext cx="4302389" cy="23775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7920880" cy="108012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Определение места звука в слове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100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76925"/>
            <a:ext cx="9398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Содержимое 12" descr="170728681896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11560" y="1772816"/>
            <a:ext cx="5591521" cy="3312368"/>
          </a:xfr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986033"/>
            <a:ext cx="4608512" cy="187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67944" y="4293096"/>
            <a:ext cx="4896544" cy="1872208"/>
          </a:xfrm>
        </p:spPr>
        <p:txBody>
          <a:bodyPr/>
          <a:lstStyle/>
          <a:p>
            <a:r>
              <a:rPr lang="ru-RU" dirty="0" smtClean="0"/>
              <a:t>Для лучшего запоминания графического изображения буквы, дети выкладывают их на </a:t>
            </a:r>
            <a:r>
              <a:rPr lang="ru-RU" dirty="0" err="1" smtClean="0"/>
              <a:t>коврографе</a:t>
            </a:r>
            <a:r>
              <a:rPr lang="ru-RU" dirty="0" smtClean="0"/>
              <a:t> с помощью разноцветной липкой верёвочки. Конструируют буквы при помощи различных конструкторов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3384376" cy="4512501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2983"/>
            <a:ext cx="27368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Содержимое 6" descr="1707131086055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283968" y="908720"/>
            <a:ext cx="4041775" cy="3237155"/>
          </a:xfrm>
        </p:spPr>
      </p:pic>
    </p:spTree>
    <p:extLst>
      <p:ext uri="{BB962C8B-B14F-4D97-AF65-F5344CB8AC3E}">
        <p14:creationId xmlns="" xmlns:p14="http://schemas.microsoft.com/office/powerpoint/2010/main" val="273678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2983"/>
            <a:ext cx="27368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Схемы букв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конструктор «Чудо-соты»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7" name="Содержимое 16" descr="1707215329270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547664" y="3140968"/>
            <a:ext cx="6984776" cy="3147483"/>
          </a:xfrm>
        </p:spPr>
      </p:pic>
      <p:pic>
        <p:nvPicPr>
          <p:cNvPr id="18" name="Содержимое 17" descr="соты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rcRect l="26641" r="25218"/>
          <a:stretch>
            <a:fillRect/>
          </a:stretch>
        </p:blipFill>
        <p:spPr>
          <a:xfrm>
            <a:off x="251520" y="1268759"/>
            <a:ext cx="2016224" cy="2991555"/>
          </a:xfrm>
        </p:spPr>
      </p:pic>
    </p:spTree>
    <p:extLst>
      <p:ext uri="{BB962C8B-B14F-4D97-AF65-F5344CB8AC3E}">
        <p14:creationId xmlns="" xmlns:p14="http://schemas.microsoft.com/office/powerpoint/2010/main" val="273678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032" y="692696"/>
            <a:ext cx="4040188" cy="1863898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Конструктор полезен </a:t>
            </a:r>
            <a:r>
              <a:rPr lang="ru-RU" dirty="0"/>
              <a:t>в период знакомства ребенка с буквами </a:t>
            </a:r>
            <a:r>
              <a:rPr lang="ru-RU" dirty="0" smtClean="0"/>
              <a:t>. </a:t>
            </a:r>
            <a:r>
              <a:rPr lang="ru-RU" dirty="0"/>
              <a:t>У ребенка в процессе игры есть возможность проводить тактильный и оптический анализ </a:t>
            </a:r>
            <a:r>
              <a:rPr lang="ru-RU" dirty="0" smtClean="0"/>
              <a:t>букв.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36912"/>
            <a:ext cx="2963466" cy="3951288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251520" y="5301208"/>
            <a:ext cx="4329807" cy="1287834"/>
          </a:xfrm>
        </p:spPr>
        <p:txBody>
          <a:bodyPr/>
          <a:lstStyle/>
          <a:p>
            <a:r>
              <a:rPr lang="ru-RU" dirty="0" smtClean="0"/>
              <a:t>Из деталей конструктора можно не только конструировать</a:t>
            </a:r>
            <a:r>
              <a:rPr lang="ru-RU" dirty="0"/>
              <a:t> </a:t>
            </a:r>
            <a:r>
              <a:rPr lang="ru-RU" dirty="0" smtClean="0"/>
              <a:t>буквы, но и обводить их, раскрашивать полученный рисунок, штриховать.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2963466" cy="3951288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000" b="90000" l="2500" r="9416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511" b="16161"/>
          <a:stretch/>
        </p:blipFill>
        <p:spPr bwMode="auto">
          <a:xfrm>
            <a:off x="2195736" y="-19713"/>
            <a:ext cx="3096344" cy="20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6262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79512" y="5301208"/>
            <a:ext cx="8208912" cy="1224136"/>
          </a:xfrm>
        </p:spPr>
        <p:txBody>
          <a:bodyPr/>
          <a:lstStyle/>
          <a:p>
            <a:pPr algn="ctr"/>
            <a:r>
              <a:rPr lang="ru-RU" dirty="0"/>
              <a:t>"Шнур-малыш", несмотря на кажущуюся простоту и непритязательность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научит ребенка ориентироваться на плоскости, </a:t>
            </a:r>
            <a:endParaRPr lang="ru-RU" dirty="0" smtClean="0"/>
          </a:p>
          <a:p>
            <a:pPr algn="ctr"/>
            <a:r>
              <a:rPr lang="ru-RU" dirty="0" smtClean="0"/>
              <a:t>писать буквы.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3539530" cy="4719373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08720"/>
            <a:ext cx="3186354" cy="4248472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75553"/>
            <a:ext cx="2420615" cy="24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13" y="188640"/>
            <a:ext cx="27368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5852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67544" y="5445224"/>
            <a:ext cx="8136904" cy="1008112"/>
          </a:xfrm>
        </p:spPr>
        <p:txBody>
          <a:bodyPr/>
          <a:lstStyle/>
          <a:p>
            <a:r>
              <a:rPr lang="ru-RU" dirty="0" smtClean="0"/>
              <a:t>«Вышивая» несложные слова, дети дают характеристику каждому звуку и обозначают букву  нужным цветом. Синий – твёрдый согласный, зелёный – мягкий согласный, красный – гласный.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692696"/>
            <a:ext cx="3340335" cy="4455344"/>
          </a:xfrm>
        </p:spPr>
      </p:pic>
      <p:pic>
        <p:nvPicPr>
          <p:cNvPr id="18" name="Объект 17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698"/>
          <a:stretch/>
        </p:blipFill>
        <p:spPr>
          <a:xfrm rot="16200000">
            <a:off x="4877653" y="1724562"/>
            <a:ext cx="3366871" cy="3031331"/>
          </a:xfr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13" y="188640"/>
            <a:ext cx="27368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55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8626</TotalTime>
  <Words>294</Words>
  <Application>Microsoft Office PowerPoint</Application>
  <PresentationFormat>Экран (4:3)</PresentationFormat>
  <Paragraphs>33</Paragraphs>
  <Slides>12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1_Тема Office</vt:lpstr>
      <vt:lpstr>Обучение грамоте детей с ОНР с помощью игровой технологии  В.В. Воскобовича  «Сказочные лабиринты игры» </vt:lpstr>
      <vt:lpstr>Город «Говорящих попугаев»</vt:lpstr>
      <vt:lpstr>Знакомство с гласными</vt:lpstr>
      <vt:lpstr>Определение места звука в слове</vt:lpstr>
      <vt:lpstr>Слайд 5</vt:lpstr>
      <vt:lpstr>Схемы букв конструктор «Чудо-соты»</vt:lpstr>
      <vt:lpstr>Слайд 7</vt:lpstr>
      <vt:lpstr>Слайд 8</vt:lpstr>
      <vt:lpstr>Слайд 9</vt:lpstr>
      <vt:lpstr>Слайд 10</vt:lpstr>
      <vt:lpstr>Слайд 11</vt:lpstr>
      <vt:lpstr> 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LENA</cp:lastModifiedBy>
  <cp:revision>590</cp:revision>
  <dcterms:created xsi:type="dcterms:W3CDTF">2013-10-14T11:34:10Z</dcterms:created>
  <dcterms:modified xsi:type="dcterms:W3CDTF">2024-02-07T07:47:52Z</dcterms:modified>
</cp:coreProperties>
</file>