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60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79" r:id="rId16"/>
    <p:sldId id="283" r:id="rId17"/>
    <p:sldId id="284" r:id="rId18"/>
    <p:sldId id="281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8385" autoAdjust="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AE7D-CE57-46E6-AD4D-52CD6A1BEC97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C5D5-02AC-4CB5-BAAB-2AB3345BD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9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.litres.ru/litres-schoo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chool.litres.ru/" TargetMode="External"/><Relationship Id="rId4" Type="http://schemas.openxmlformats.org/officeDocument/2006/relationships/hyperlink" Target="http://biblio.litres.ru/o-kompanii/biblioteka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litres.r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ch.litres.ru/go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4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8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8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Школа» – это удобный электронный формат чтения, в том числе на мобильных устройствах пользователей с помощью бесплатного мобильного приложения, разработанного специально для школьников.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проекта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Школа» позволяет обеспечить: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дистанционного библиотечного обслуживания в школе, в том числе обучающихся с ограниченными возможностями здоровья;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модернизацию инфраструктуры чтения в школе.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7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ЛитРес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 Школа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разработан на базе «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ЛитРес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: Библиотеки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 позволяет школьным библиотекам выдавать учащимся электронные книги по системе «книговыдач».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Школьным библиотекам предоставляется бесплатный  доступ по короткой ссылке.</a:t>
            </a:r>
          </a:p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Библиотекарь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главное лицо в рамках отдельно взятой школьной библиотеки:</a:t>
            </a: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авторизуется на сайте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school.litres.ru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создаёт учетные записи читателей 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автоматически отправляет логины/пароли на личные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/телефоны учащихся;</a:t>
            </a: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контролирует процесс взаимодействия читателей с библиотекой: обрабатывает запросы читателей, выдаёт книги, редактирует информацию по читателям и т. 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Читатель: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авторизуется на сайте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school.litres.ru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в мобильных приложениях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sch.litres.ru/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 получает и читает книги.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0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C5D5-02AC-4CB5-BAAB-2AB3345BDA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ooks-and-mou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4" y="4293096"/>
            <a:ext cx="24256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47570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Как сделать библиотеку интерактивной,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или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В ногу со временем…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5616624" cy="17526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Кузнецова Наталия Викторовна</a:t>
            </a:r>
            <a:r>
              <a:rPr lang="ru-RU" sz="2400" b="1" dirty="0" smtClean="0">
                <a:solidFill>
                  <a:srgbClr val="002060"/>
                </a:solidFill>
              </a:rPr>
              <a:t>, заведующая ИБЦ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МБОУ ЦО № 22-Лицей искусств, </a:t>
            </a:r>
            <a:r>
              <a:rPr lang="ru-RU" sz="2400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24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2400" dirty="0" smtClean="0">
                <a:solidFill>
                  <a:srgbClr val="002060"/>
                </a:solidFill>
              </a:rPr>
              <a:t>сообщества школьных </a:t>
            </a:r>
            <a:r>
              <a:rPr lang="ru-RU" sz="2400" dirty="0" smtClean="0">
                <a:solidFill>
                  <a:srgbClr val="002060"/>
                </a:solidFill>
              </a:rPr>
              <a:t>библиотекарей города Тулы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Описание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112" y="1055798"/>
            <a:ext cx="7675359" cy="5037498"/>
          </a:xfrm>
        </p:spPr>
        <p:txBody>
          <a:bodyPr/>
          <a:lstStyle/>
          <a:p>
            <a:r>
              <a:rPr lang="ru-RU" sz="2600" b="1" dirty="0"/>
              <a:t>«ЛитРес: Школа» – </a:t>
            </a:r>
            <a:r>
              <a:rPr lang="ru-RU" sz="2600" b="1" dirty="0" smtClean="0"/>
              <a:t>это библиотека электронных книг для школьников с удобным форматом </a:t>
            </a:r>
            <a:r>
              <a:rPr lang="ru-RU" sz="2600" b="1" dirty="0"/>
              <a:t>чтения, в том числе на мобильных устройствах </a:t>
            </a:r>
            <a:r>
              <a:rPr lang="ru-RU" sz="2600" b="1" dirty="0" smtClean="0"/>
              <a:t>с помощью мобильного приложения «Школа!» </a:t>
            </a:r>
          </a:p>
          <a:p>
            <a:r>
              <a:rPr lang="ru-RU" sz="2600" b="1" dirty="0" smtClean="0"/>
              <a:t>В проекте </a:t>
            </a:r>
            <a:r>
              <a:rPr lang="ru-RU" sz="2600" b="1" dirty="0"/>
              <a:t>предоставляется доступ к 6 000 </a:t>
            </a:r>
            <a:r>
              <a:rPr lang="ru-RU" sz="2600" b="1" dirty="0" smtClean="0"/>
              <a:t>наименований </a:t>
            </a:r>
            <a:r>
              <a:rPr lang="ru-RU" sz="2600" b="1" dirty="0"/>
              <a:t>художественной литературы, отобранными по рекомендациям Министерства образования и науки РФ, а также Российской государственной детской библиотеки, Российской государственной библиотеки для </a:t>
            </a:r>
            <a:r>
              <a:rPr lang="ru-RU" sz="2600" b="1" dirty="0" smtClean="0"/>
              <a:t>молодежи и </a:t>
            </a:r>
            <a:r>
              <a:rPr lang="ru-RU" sz="2600" b="1" dirty="0"/>
              <a:t>Русской школьной библиотечной ассоциации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877272"/>
            <a:ext cx="1927125" cy="4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Преимущества использования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735516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600" b="1" dirty="0"/>
              <a:t>В</a:t>
            </a:r>
            <a:r>
              <a:rPr lang="ru-RU" sz="2600" b="1" dirty="0" smtClean="0"/>
              <a:t>недрение </a:t>
            </a:r>
            <a:r>
              <a:rPr lang="ru-RU" sz="2600" b="1" dirty="0"/>
              <a:t>дистанционного библиотечного обслуживания в </a:t>
            </a:r>
            <a:r>
              <a:rPr lang="ru-RU" sz="2600" b="1" dirty="0" smtClean="0"/>
              <a:t>школе: </a:t>
            </a:r>
            <a:r>
              <a:rPr lang="ru-RU" sz="2600" b="1" dirty="0"/>
              <a:t>книгу можно получить в любое время в любом месте </a:t>
            </a:r>
            <a:r>
              <a:rPr lang="ru-RU" sz="2600" b="1" dirty="0" smtClean="0"/>
              <a:t>нахождения;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Модернизация </a:t>
            </a:r>
            <a:r>
              <a:rPr lang="ru-RU" sz="2600" b="1" dirty="0"/>
              <a:t>инфраструктуры чтения в </a:t>
            </a:r>
            <a:r>
              <a:rPr lang="ru-RU" sz="2600" b="1" dirty="0" smtClean="0"/>
              <a:t>школе: использование </a:t>
            </a:r>
            <a:r>
              <a:rPr lang="ru-RU" sz="2600" b="1" dirty="0"/>
              <a:t>электронной библиотеки в школе позволяет </a:t>
            </a:r>
            <a:r>
              <a:rPr lang="ru-RU" sz="2600" b="1" dirty="0" smtClean="0"/>
              <a:t>повысить читаемость, а также развить цифровые компетенции</a:t>
            </a:r>
          </a:p>
          <a:p>
            <a:r>
              <a:rPr lang="ru-RU" sz="2600" b="1" dirty="0" smtClean="0"/>
              <a:t>Около </a:t>
            </a:r>
            <a:r>
              <a:rPr lang="ru-RU" sz="2600" b="1" dirty="0"/>
              <a:t>30</a:t>
            </a:r>
            <a:r>
              <a:rPr lang="ru-RU" sz="2600" b="1" dirty="0" smtClean="0"/>
              <a:t>% </a:t>
            </a:r>
            <a:r>
              <a:rPr lang="ru-RU" sz="2600" b="1" dirty="0"/>
              <a:t>книг, представленных в каталоге, абсолютно бесплатны и составляют </a:t>
            </a:r>
            <a:r>
              <a:rPr lang="ru-RU" sz="2600" b="1" dirty="0" smtClean="0"/>
              <a:t>бо́льшую </a:t>
            </a:r>
            <a:r>
              <a:rPr lang="ru-RU" sz="2600" b="1" dirty="0"/>
              <a:t>часть школьной программы по литературе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805264"/>
            <a:ext cx="192712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Какие функции есть у библиотекаря?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600" b="1" dirty="0" smtClean="0"/>
              <a:t>Регистрация читателей – индивидуально или массовой загрузкой подготовленного списка учеников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dirty="0" smtClean="0"/>
              <a:t>Обработка заказов на книги (если отключен режим самообслуживания)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dirty="0" smtClean="0"/>
              <a:t>Создание подборок книг и выдача подборок группе читателей (например, классу или параллели)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dirty="0" smtClean="0"/>
              <a:t>Выгрузка статистики использования электронной библиотеки</a:t>
            </a:r>
          </a:p>
          <a:p>
            <a:pPr marL="342900" indent="-342900">
              <a:buFont typeface="+mj-lt"/>
              <a:buAutoNum type="arabicPeriod"/>
            </a:pPr>
            <a:endParaRPr lang="ru-RU" sz="2600" b="1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963312"/>
            <a:ext cx="2376264" cy="4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145746" cy="59838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Как школьнику приступить к чтению?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3614" y="1988840"/>
            <a:ext cx="7286028" cy="34995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Получить логин и пароль у библиотекаря </a:t>
            </a:r>
            <a:r>
              <a:rPr lang="ru-RU" sz="2800" b="1" dirty="0">
                <a:solidFill>
                  <a:srgbClr val="C00000"/>
                </a:solidFill>
              </a:rPr>
              <a:t>или зарегистрироваться самостоятельно по короткой ссылке или </a:t>
            </a:r>
            <a:r>
              <a:rPr lang="en-US" sz="2800" b="1" dirty="0">
                <a:solidFill>
                  <a:srgbClr val="C00000"/>
                </a:solidFill>
              </a:rPr>
              <a:t>QR</a:t>
            </a:r>
            <a:r>
              <a:rPr lang="ru-RU" sz="2800" b="1" dirty="0">
                <a:solidFill>
                  <a:srgbClr val="C00000"/>
                </a:solidFill>
              </a:rPr>
              <a:t>-коду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Авторизоваться в бесплатном  мобильном приложении «Школа!» или на ПК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Выбрать </a:t>
            </a:r>
            <a:r>
              <a:rPr lang="ru-RU" sz="2800" b="1" dirty="0"/>
              <a:t>книгу, направить запрос библиотекарю одним нажатием кнопки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/>
              <a:t>После одобрения запроса книга появится в разделе мои книги и можно приступить к чтению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937252"/>
            <a:ext cx="2029445" cy="3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836712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QR-код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«</a:t>
            </a:r>
            <a:r>
              <a:rPr lang="ru-RU" b="1" dirty="0"/>
              <a:t>QR - </a:t>
            </a:r>
            <a:r>
              <a:rPr lang="ru-RU" b="1" dirty="0" err="1"/>
              <a:t>Quick</a:t>
            </a:r>
            <a:r>
              <a:rPr lang="ru-RU" b="1" dirty="0"/>
              <a:t> </a:t>
            </a:r>
            <a:r>
              <a:rPr lang="ru-RU" b="1" dirty="0" err="1"/>
              <a:t>Response</a:t>
            </a:r>
            <a:r>
              <a:rPr lang="ru-RU" b="1" dirty="0"/>
              <a:t> - Быстрый Отклик» — это двухмерный </a:t>
            </a:r>
            <a:r>
              <a:rPr lang="ru-RU" b="1" dirty="0" err="1"/>
              <a:t>штрихкод</a:t>
            </a:r>
            <a:r>
              <a:rPr lang="ru-RU" b="1" dirty="0"/>
              <a:t> (бар-код), предоставляющий информацию для быстрого ее распознавания с помощью камеры на мобильном телефоне. </a:t>
            </a:r>
          </a:p>
          <a:p>
            <a:r>
              <a:rPr lang="ru-RU" b="1" dirty="0"/>
              <a:t>Использование QR-кода:</a:t>
            </a:r>
          </a:p>
          <a:p>
            <a:r>
              <a:rPr lang="ru-RU" b="1" dirty="0"/>
              <a:t>1.	Возьмите мобильный телефон с камерой,</a:t>
            </a:r>
          </a:p>
          <a:p>
            <a:r>
              <a:rPr lang="ru-RU" b="1" dirty="0"/>
              <a:t>2.	Запустите программу для сканирования кода,</a:t>
            </a:r>
          </a:p>
          <a:p>
            <a:r>
              <a:rPr lang="ru-RU" b="1" dirty="0"/>
              <a:t>3.	Наведите объектив камеры на код,</a:t>
            </a:r>
          </a:p>
          <a:p>
            <a:r>
              <a:rPr lang="ru-RU" b="1" dirty="0"/>
              <a:t>4.	Получите информацию!</a:t>
            </a:r>
          </a:p>
          <a:p>
            <a:r>
              <a:rPr lang="ru-RU" b="1" dirty="0"/>
              <a:t>При помощи QR-кода  можно закодировать любую информацию, например: </a:t>
            </a:r>
          </a:p>
          <a:p>
            <a:r>
              <a:rPr lang="ru-RU" b="1" dirty="0"/>
              <a:t>    ссылку на дополнительную текстовую информацию по теме;</a:t>
            </a:r>
          </a:p>
          <a:p>
            <a:r>
              <a:rPr lang="ru-RU" b="1" dirty="0"/>
              <a:t>    ссылку на видео фрагмент;</a:t>
            </a:r>
          </a:p>
          <a:p>
            <a:r>
              <a:rPr lang="ru-RU" b="1" dirty="0"/>
              <a:t>    расшифровку ответа на вопрос;</a:t>
            </a:r>
          </a:p>
          <a:p>
            <a:r>
              <a:rPr lang="ru-RU" b="1" dirty="0"/>
              <a:t>    ссылку на аудиозапись;</a:t>
            </a:r>
          </a:p>
          <a:p>
            <a:r>
              <a:rPr lang="ru-RU" b="1" dirty="0"/>
              <a:t>    ссылку на онлайн-викторину;</a:t>
            </a:r>
          </a:p>
          <a:p>
            <a:r>
              <a:rPr lang="ru-RU" b="1" dirty="0"/>
              <a:t>    ссылку на интерактивное задание;</a:t>
            </a:r>
          </a:p>
          <a:p>
            <a:r>
              <a:rPr lang="ru-RU" b="1" dirty="0"/>
              <a:t>    ссылку на совместную презентацию или онлайн-доску.</a:t>
            </a:r>
          </a:p>
        </p:txBody>
      </p:sp>
    </p:spTree>
    <p:extLst>
      <p:ext uri="{BB962C8B-B14F-4D97-AF65-F5344CB8AC3E}">
        <p14:creationId xmlns:p14="http://schemas.microsoft.com/office/powerpoint/2010/main" val="40477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2021\20210921_0855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7030" b="47607"/>
          <a:stretch/>
        </p:blipFill>
        <p:spPr bwMode="auto">
          <a:xfrm>
            <a:off x="535195" y="764704"/>
            <a:ext cx="4317809" cy="19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фото 2021\IMG_20210115_132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17" y="3933056"/>
            <a:ext cx="3209330" cy="24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фото 2020-1\IMG_20200618_110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1073"/>
            <a:ext cx="4313452" cy="32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фото 2020-1\IMG_20200618_1102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r="13135"/>
          <a:stretch/>
        </p:blipFill>
        <p:spPr bwMode="auto">
          <a:xfrm>
            <a:off x="5577969" y="751716"/>
            <a:ext cx="2881426" cy="30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5445"/>
            <a:ext cx="2526143" cy="21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692696"/>
            <a:ext cx="728261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Блог «Разноцветный мир»</a:t>
            </a:r>
          </a:p>
          <a:p>
            <a:pPr marL="0" indent="0">
              <a:buNone/>
            </a:pPr>
            <a:r>
              <a:rPr lang="ru-RU" sz="2800" dirty="0" smtClean="0"/>
              <a:t>              https</a:t>
            </a:r>
            <a:r>
              <a:rPr lang="ru-RU" sz="2800" dirty="0"/>
              <a:t>://nvkuznetsova.blogspot.com</a:t>
            </a:r>
            <a:r>
              <a:rPr lang="ru-RU" sz="2800" dirty="0" smtClean="0"/>
              <a:t>/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помогает </a:t>
            </a:r>
            <a:r>
              <a:rPr lang="ru-RU" sz="2800" dirty="0"/>
              <a:t>реально приблизить школьную библиотеку к своим пользователям,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поддерживать </a:t>
            </a:r>
            <a:r>
              <a:rPr lang="ru-RU" sz="2800" dirty="0"/>
              <a:t>с ними интерактивную связь,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регулярно </a:t>
            </a:r>
            <a:r>
              <a:rPr lang="ru-RU" sz="2800" dirty="0"/>
              <a:t>информировать о книгах, мероприятиях, событиях в ИБЦ, лицее, городе, стране,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совершать </a:t>
            </a:r>
            <a:r>
              <a:rPr lang="ru-RU" sz="2800" dirty="0"/>
              <a:t>виртуальные экскурсии в музеи,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узнавать </a:t>
            </a:r>
            <a:r>
              <a:rPr lang="ru-RU" sz="2800" dirty="0"/>
              <a:t>о хороших фильмах и интересных спектаклях.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86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Screenshot 2022-08-09 at 13-13-44 Меняется мир-меняются школьные библиотеки или С Международным днем школьных библиотек!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70510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78904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</a:t>
            </a:r>
            <a:r>
              <a:rPr lang="ru-RU" sz="2000" b="1" dirty="0"/>
              <a:t>С помощью блога можно задать вопрос библиотекарю онлайн и получить на него ответ, продлить книгу не посещая библиотеку. В блоге есть тематические страницы для всех участников образовательного процесса: обучающихся, родителей, педагогов. Простой и понятный интерфейс помогает быстро находить нужную информацию. Доступна функция отправки сообщений об обновлении информации в блоге, что позволяет быть в курсе всех событий и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23274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880320" cy="24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2202" y="1990209"/>
            <a:ext cx="72111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smtClean="0">
                <a:solidFill>
                  <a:srgbClr val="C00000"/>
                </a:solidFill>
              </a:rPr>
              <a:t>ШИБЦ=современные </a:t>
            </a:r>
            <a:r>
              <a:rPr lang="ru-RU" sz="4000" b="1" dirty="0" smtClean="0">
                <a:solidFill>
                  <a:srgbClr val="C00000"/>
                </a:solidFill>
              </a:rPr>
              <a:t>библиотечные технологии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13826" y="526494"/>
            <a:ext cx="66350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Информационно-библиотечный центр </a:t>
            </a:r>
            <a:r>
              <a:rPr lang="ru-RU" sz="3200" b="1" dirty="0" smtClean="0">
                <a:solidFill>
                  <a:srgbClr val="C00000"/>
                </a:solidFill>
              </a:rPr>
              <a:t>должен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внедрять инновационные технологии </a:t>
            </a:r>
            <a:r>
              <a:rPr lang="ru-RU" sz="2800" b="1" dirty="0"/>
              <a:t>работы с </a:t>
            </a:r>
            <a:r>
              <a:rPr lang="ru-RU" sz="2800" b="1" dirty="0" smtClean="0"/>
              <a:t>информацией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распространять лучшие практики </a:t>
            </a:r>
            <a:r>
              <a:rPr lang="ru-RU" sz="2800" b="1" dirty="0"/>
              <a:t>работы с программным обеспечением для самообразования, </a:t>
            </a:r>
            <a:r>
              <a:rPr lang="ru-RU" sz="2800" b="1" dirty="0" smtClean="0"/>
              <a:t>поиска</a:t>
            </a:r>
            <a:r>
              <a:rPr lang="ru-RU" sz="2800" b="1" dirty="0"/>
              <a:t>, обработки и распространения информации, </a:t>
            </a:r>
            <a:endParaRPr lang="ru-RU" sz="2800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поддерживать </a:t>
            </a:r>
            <a:r>
              <a:rPr lang="ru-RU" sz="2800" b="1" dirty="0"/>
              <a:t>инфраструктуру виртуального образовательного пространства школы, систем электронного (дистанционного) обучения.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07939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35080" cy="10849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ШИБЦ:</a:t>
            </a:r>
            <a:r>
              <a:rPr lang="ru-RU" sz="3600" b="1" dirty="0" smtClean="0">
                <a:solidFill>
                  <a:srgbClr val="C00000"/>
                </a:solidFill>
              </a:rPr>
              <a:t> зона длительного абонемента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268186" y="1700808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зоне длительного абонемента должны </a:t>
            </a:r>
            <a:r>
              <a:rPr lang="ru-RU" dirty="0" smtClean="0"/>
              <a:t>размещаться: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книгохранилища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err="1"/>
              <a:t>медиатека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рабочее место </a:t>
            </a:r>
            <a:r>
              <a:rPr lang="ru-RU" b="1" dirty="0"/>
              <a:t>б</a:t>
            </a:r>
            <a:r>
              <a:rPr lang="ru-RU" b="1" dirty="0" smtClean="0"/>
              <a:t>иблиотекаря</a:t>
            </a:r>
            <a:r>
              <a:rPr lang="ru-RU" dirty="0"/>
              <a:t>, оборудованное современной системой компьютерного учёта фондов и читателей (АБИС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7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518956"/>
            <a:ext cx="663508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ШИБЦ:</a:t>
            </a:r>
            <a:r>
              <a:rPr lang="ru-RU" sz="3600" b="1" dirty="0">
                <a:solidFill>
                  <a:srgbClr val="C00000"/>
                </a:solidFill>
              </a:rPr>
              <a:t> зона </a:t>
            </a:r>
            <a:r>
              <a:rPr lang="ru-RU" sz="3600" b="1" dirty="0" smtClean="0">
                <a:solidFill>
                  <a:srgbClr val="C00000"/>
                </a:solidFill>
              </a:rPr>
              <a:t>абонемента открытого доступа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/>
              <a:t>читальный зал </a:t>
            </a:r>
            <a:r>
              <a:rPr lang="ru-RU" dirty="0"/>
              <a:t>для самостоятельной работы и информационного серфинга,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/>
              <a:t>зона индивидуальной работы </a:t>
            </a:r>
            <a:r>
              <a:rPr lang="ru-RU" dirty="0"/>
              <a:t>для получения мультимедийной информации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err="1"/>
              <a:t>Wi-Fi</a:t>
            </a:r>
            <a:r>
              <a:rPr lang="ru-RU" b="1" dirty="0"/>
              <a:t>, </a:t>
            </a:r>
            <a:r>
              <a:rPr lang="ru-RU" dirty="0"/>
              <a:t>подключенный к сети Интернет через систему мониторинга и фильтрации </a:t>
            </a:r>
            <a:r>
              <a:rPr lang="ru-RU" dirty="0" smtClean="0"/>
              <a:t>контента</a:t>
            </a: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548680"/>
            <a:ext cx="663508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ШИБЦ: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зона коллективной работы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268186" y="1772816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предназначена  для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общения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совместной </a:t>
            </a:r>
            <a:r>
              <a:rPr lang="ru-RU" dirty="0"/>
              <a:t>реализации учебно-исследовательских </a:t>
            </a:r>
            <a:r>
              <a:rPr lang="ru-RU" dirty="0" smtClean="0"/>
              <a:t>проектов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организации </a:t>
            </a:r>
            <a:r>
              <a:rPr lang="ru-RU" dirty="0"/>
              <a:t>кружков и </a:t>
            </a:r>
            <a:r>
              <a:rPr lang="ru-RU" dirty="0" smtClean="0"/>
              <a:t>клубов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проведения </a:t>
            </a:r>
            <a:r>
              <a:rPr lang="ru-RU" dirty="0" smtClean="0"/>
              <a:t>внеурочных </a:t>
            </a:r>
            <a:r>
              <a:rPr lang="ru-RU" dirty="0"/>
              <a:t>мероприятий и других типов совместной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97944"/>
            <a:ext cx="663508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ШИБЦ: </a:t>
            </a:r>
            <a:r>
              <a:rPr lang="ru-RU" sz="3600" b="1" dirty="0" smtClean="0">
                <a:solidFill>
                  <a:srgbClr val="C00000"/>
                </a:solidFill>
              </a:rPr>
              <a:t>презентационная зона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331640" y="1990209"/>
            <a:ext cx="7355160" cy="413595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презентационная зона</a:t>
            </a:r>
            <a:r>
              <a:rPr lang="ru-RU" dirty="0" smtClean="0"/>
              <a:t> включает: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входное </a:t>
            </a:r>
            <a:r>
              <a:rPr lang="ru-RU" dirty="0"/>
              <a:t>пространство,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холл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пространство </a:t>
            </a:r>
            <a:r>
              <a:rPr lang="ru-RU" dirty="0"/>
              <a:t>для экспозиций (выставочную зону</a:t>
            </a:r>
            <a:r>
              <a:rPr lang="ru-RU" dirty="0" smtClean="0"/>
              <a:t>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97944"/>
            <a:ext cx="663508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ШИБЦ должен обеспечивать: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291319" y="1484784"/>
            <a:ext cx="7355160" cy="485671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возможность </a:t>
            </a:r>
            <a:r>
              <a:rPr lang="ru-RU" sz="2800" dirty="0"/>
              <a:t>подключения собственных устройств учащихся к сети Интернет через школьную сеть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возможность </a:t>
            </a:r>
            <a:r>
              <a:rPr lang="ru-RU" sz="2800" dirty="0"/>
              <a:t>контролируемой печати и </a:t>
            </a:r>
            <a:r>
              <a:rPr lang="ru-RU" sz="2800" dirty="0" smtClean="0"/>
              <a:t>копирования </a:t>
            </a:r>
            <a:r>
              <a:rPr lang="ru-RU" sz="2800" dirty="0"/>
              <a:t>бумажных </a:t>
            </a:r>
            <a:r>
              <a:rPr lang="ru-RU" sz="2800" dirty="0" smtClean="0"/>
              <a:t>материалов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возможность </a:t>
            </a:r>
            <a:r>
              <a:rPr lang="ru-RU" sz="2800" dirty="0"/>
              <a:t>предоставления доступа к электронным изданиям, необходимым для реализации основной образовательной </a:t>
            </a:r>
            <a:r>
              <a:rPr lang="ru-RU" sz="2800" dirty="0" smtClean="0"/>
              <a:t>программы, </a:t>
            </a:r>
            <a:r>
              <a:rPr lang="ru-RU" sz="2800" dirty="0"/>
              <a:t>а также электронным информационным и образовательным </a:t>
            </a:r>
            <a:r>
              <a:rPr lang="ru-RU" sz="2800" dirty="0" smtClean="0"/>
              <a:t>ресурсам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8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books-and-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06" y="548680"/>
            <a:ext cx="1674440" cy="1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3920" y="1238809"/>
            <a:ext cx="6974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Электронный Читальный </a:t>
            </a:r>
            <a:r>
              <a:rPr lang="ru-RU" sz="3600" b="1" dirty="0" smtClean="0">
                <a:solidFill>
                  <a:srgbClr val="C00000"/>
                </a:solidFill>
              </a:rPr>
              <a:t>Зал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заключили  </a:t>
            </a:r>
            <a:r>
              <a:rPr lang="ru-RU" sz="2400" b="1" dirty="0"/>
              <a:t>безвозмездный договор с оператором НЭБ Российской государственной библиотекой на подключение к Национальной Электронной Библиотеке (НЭБ).  Это федеральный проект, который дает возможность библиотекам привлечь широкий круг читателей к разносторонним и актуальным знаниям, получить доступ  к  более  4 миллионам электронных копий книг, учебной и периодической литературы, диссертаций и авторефератов, монографий, патентов, нот, изобразительных и картографических изданий.</a:t>
            </a:r>
          </a:p>
        </p:txBody>
      </p:sp>
    </p:spTree>
    <p:extLst>
      <p:ext uri="{BB962C8B-B14F-4D97-AF65-F5344CB8AC3E}">
        <p14:creationId xmlns:p14="http://schemas.microsoft.com/office/powerpoint/2010/main" val="3919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предоставление школьникам удаленного доступа к фондам школьных библиотек с мобильного устройства и ПК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90" y="1772816"/>
            <a:ext cx="4722019" cy="742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558924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https://sch.litres.ru/litres-school/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791</Words>
  <Application>Microsoft Office PowerPoint</Application>
  <PresentationFormat>Экран (4:3)</PresentationFormat>
  <Paragraphs>100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1_Тема Office</vt:lpstr>
      <vt:lpstr>Как сделать библиотеку интерактивной,  или  В ногу со временем…</vt:lpstr>
      <vt:lpstr>Информационно-библиотечный центр должен</vt:lpstr>
      <vt:lpstr>ШИБЦ: зона длительного абонемента</vt:lpstr>
      <vt:lpstr>ШИБЦ: зона абонемента открытого доступа</vt:lpstr>
      <vt:lpstr>ШИБЦ: зона коллективной работы</vt:lpstr>
      <vt:lpstr>ШИБЦ: презентационная зона</vt:lpstr>
      <vt:lpstr>ШИБЦ должен обеспечивать:</vt:lpstr>
      <vt:lpstr>Презентация PowerPoint</vt:lpstr>
      <vt:lpstr>Презентация PowerPoint</vt:lpstr>
      <vt:lpstr>Описание проекта</vt:lpstr>
      <vt:lpstr>Преимущества использования</vt:lpstr>
      <vt:lpstr>Какие функции есть у библиотекаря?</vt:lpstr>
      <vt:lpstr>Как школьнику приступить к чтению?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User</cp:lastModifiedBy>
  <cp:revision>89</cp:revision>
  <dcterms:created xsi:type="dcterms:W3CDTF">2014-07-06T18:18:01Z</dcterms:created>
  <dcterms:modified xsi:type="dcterms:W3CDTF">2022-08-09T11:16:29Z</dcterms:modified>
</cp:coreProperties>
</file>