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4" r:id="rId5"/>
    <p:sldId id="260" r:id="rId6"/>
    <p:sldId id="261" r:id="rId7"/>
    <p:sldId id="262" r:id="rId8"/>
    <p:sldId id="263" r:id="rId9"/>
    <p:sldId id="264" r:id="rId10"/>
    <p:sldId id="265" r:id="rId11"/>
    <p:sldId id="266" r:id="rId12"/>
    <p:sldId id="273" r:id="rId13"/>
    <p:sldId id="276" r:id="rId14"/>
    <p:sldId id="268" r:id="rId15"/>
    <p:sldId id="271" r:id="rId16"/>
    <p:sldId id="269" r:id="rId17"/>
    <p:sldId id="275" r:id="rId18"/>
    <p:sldId id="272" r:id="rId19"/>
    <p:sldId id="270" r:id="rId20"/>
    <p:sldId id="25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140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CA20FF8-FEE4-4726-8A4B-0E229702756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A20FF8-FEE4-4726-8A4B-0E229702756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A20FF8-FEE4-4726-8A4B-0E229702756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CA20FF8-FEE4-4726-8A4B-0E229702756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CA20FF8-FEE4-4726-8A4B-0E229702756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CA20FF8-FEE4-4726-8A4B-0E229702756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CA20FF8-FEE4-4726-8A4B-0E229702756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A20FF8-FEE4-4726-8A4B-0E229702756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A20FF8-FEE4-4726-8A4B-0E229702756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A20FF8-FEE4-4726-8A4B-0E229702756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30D43A8-EA2C-4C05-A76C-0F47D1DD8C03}" type="datetimeFigureOut">
              <a:rPr lang="ru-RU" smtClean="0"/>
              <a:pPr/>
              <a:t>30.09.2020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CA20FF8-FEE4-4726-8A4B-0E229702756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30D43A8-EA2C-4C05-A76C-0F47D1DD8C03}" type="datetimeFigureOut">
              <a:rPr lang="ru-RU" smtClean="0"/>
              <a:pPr/>
              <a:t>30.09.2020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A20FF8-FEE4-4726-8A4B-0E229702756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proza.ru/avtor/pavelsnezhny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proza.ru/avtor/pavelsnezhny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proza.ru/avtor/pavelsnezhny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proza.ru/avtor/pavelsnezhny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proza.ru/avtor/pavelsnezhny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za.ru/avtor/pavelsnezhnyi"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ru.wikipedia.org/wiki/%D0%97%D0%B0%D0%BA%D0%B0%D1%8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zen.yandex.ru/media/mir_vokrug_nas_as/zakat-kakoi-on-byvaetromantika-i-nauka-o-zakate" TargetMode="External"/><Relationship Id="rId2" Type="http://schemas.openxmlformats.org/officeDocument/2006/relationships/hyperlink" Target="https://ru.wikipedia.org/wiki/" TargetMode="External"/><Relationship Id="rId1" Type="http://schemas.openxmlformats.org/officeDocument/2006/relationships/slideLayout" Target="../slideLayouts/slideLayout2.xml"/><Relationship Id="rId4" Type="http://schemas.openxmlformats.org/officeDocument/2006/relationships/hyperlink" Target="https://taptut.com/interesnoe-o-zakate-i-rassve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ru.wikipedia.org/wiki/%D0%97%D0%B0%D0%BA%D0%B0%D1%8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u.wikipedia.org/wiki/%D0%97%D0%B0%D0%BA%D0%B0%D1%82"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ru.wikipedia.org/wiki/%D0%97%D0%B0%D0%BA%D0%B0%D1%82"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714489"/>
            <a:ext cx="8458200" cy="4361298"/>
          </a:xfrm>
        </p:spPr>
        <p:txBody>
          <a:bodyPr>
            <a:normAutofit fontScale="90000"/>
          </a:bodyPr>
          <a:lstStyle/>
          <a:p>
            <a:pPr algn="r"/>
            <a:r>
              <a:rPr lang="ru-RU" dirty="0" smtClean="0"/>
              <a:t>Исследовательская работа </a:t>
            </a:r>
            <a:br>
              <a:rPr lang="ru-RU" dirty="0" smtClean="0"/>
            </a:br>
            <a:r>
              <a:rPr lang="ru-RU" dirty="0" smtClean="0"/>
              <a:t/>
            </a:r>
            <a:br>
              <a:rPr lang="ru-RU" dirty="0" smtClean="0"/>
            </a:br>
            <a:r>
              <a:rPr lang="ru-RU" dirty="0" smtClean="0"/>
              <a:t>                  «Закат – природное явление»</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1400" b="1" dirty="0" smtClean="0"/>
              <a:t> </a:t>
            </a:r>
            <a:r>
              <a:rPr lang="ru-RU" sz="1200" b="1" u="sng" dirty="0" smtClean="0"/>
              <a:t>Подготовила</a:t>
            </a:r>
            <a:r>
              <a:rPr lang="ru-RU" sz="1200" u="sng" dirty="0" smtClean="0"/>
              <a:t>: </a:t>
            </a:r>
            <a:r>
              <a:rPr lang="ru-RU" sz="1200" dirty="0" smtClean="0"/>
              <a:t>Панюкова Мария Сергеевна, </a:t>
            </a:r>
            <a:br>
              <a:rPr lang="ru-RU" sz="1200" dirty="0" smtClean="0"/>
            </a:br>
            <a:r>
              <a:rPr lang="ru-RU" sz="1200" dirty="0" smtClean="0"/>
              <a:t>обучающаяся 9 класса</a:t>
            </a:r>
            <a:br>
              <a:rPr lang="ru-RU" sz="1200" dirty="0" smtClean="0"/>
            </a:br>
            <a:r>
              <a:rPr lang="ru-RU" sz="1200" dirty="0" smtClean="0"/>
              <a:t> МКОУ «Становская СОШ» </a:t>
            </a:r>
            <a:br>
              <a:rPr lang="ru-RU" sz="1200" dirty="0" smtClean="0"/>
            </a:br>
            <a:r>
              <a:rPr lang="ru-RU" sz="1200" dirty="0" smtClean="0"/>
              <a:t>                </a:t>
            </a:r>
            <a:r>
              <a:rPr lang="ru-RU" sz="1200" dirty="0" err="1" smtClean="0"/>
              <a:t>Тимского</a:t>
            </a:r>
            <a:r>
              <a:rPr lang="ru-RU" sz="1200" dirty="0" smtClean="0"/>
              <a:t> района</a:t>
            </a:r>
            <a:br>
              <a:rPr lang="ru-RU" sz="1200" dirty="0" smtClean="0"/>
            </a:br>
            <a:r>
              <a:rPr lang="ru-RU" sz="1200" dirty="0" smtClean="0"/>
              <a:t> Курской области</a:t>
            </a:r>
            <a:br>
              <a:rPr lang="ru-RU" sz="1200" dirty="0" smtClean="0"/>
            </a:br>
            <a:r>
              <a:rPr lang="ru-RU" sz="1200" b="1" u="sng" dirty="0" smtClean="0"/>
              <a:t>Руководитель:  </a:t>
            </a:r>
            <a:r>
              <a:rPr lang="ru-RU" sz="1200" dirty="0" smtClean="0"/>
              <a:t>Баркова Елена Николаевна,</a:t>
            </a:r>
            <a:br>
              <a:rPr lang="ru-RU" sz="1200" dirty="0" smtClean="0"/>
            </a:br>
            <a:r>
              <a:rPr lang="ru-RU" sz="1200" dirty="0" smtClean="0"/>
              <a:t>учитель географии </a:t>
            </a:r>
            <a:br>
              <a:rPr lang="ru-RU" sz="1200" dirty="0" smtClean="0"/>
            </a:br>
            <a:endParaRPr lang="ru-RU" sz="1200" dirty="0"/>
          </a:p>
        </p:txBody>
      </p:sp>
      <p:sp>
        <p:nvSpPr>
          <p:cNvPr id="3" name="Подзаголовок 2"/>
          <p:cNvSpPr>
            <a:spLocks noGrp="1"/>
          </p:cNvSpPr>
          <p:nvPr>
            <p:ph type="subTitle" idx="1"/>
          </p:nvPr>
        </p:nvSpPr>
        <p:spPr>
          <a:xfrm>
            <a:off x="381000" y="642918"/>
            <a:ext cx="8458200" cy="714380"/>
          </a:xfrm>
        </p:spPr>
        <p:txBody>
          <a:bodyPr>
            <a:normAutofit/>
          </a:bodyPr>
          <a:lstStyle/>
          <a:p>
            <a:pPr algn="ctr"/>
            <a:r>
              <a:rPr lang="ru-RU" sz="1600" b="1" i="1" u="sng" dirty="0" smtClean="0">
                <a:solidFill>
                  <a:srgbClr val="00B050"/>
                </a:solidFill>
                <a:latin typeface="Times New Roman" pitchFamily="18" charset="0"/>
                <a:cs typeface="Times New Roman" pitchFamily="18" charset="0"/>
              </a:rPr>
              <a:t>ВСЕРОССИЙСКИЙ КОНКУРС ИССЛЕДОВАТЕЛЬСКИХ РАБОТ УЧАЩИХСЯ </a:t>
            </a:r>
            <a:br>
              <a:rPr lang="ru-RU" sz="1600" b="1" i="1" u="sng" dirty="0" smtClean="0">
                <a:solidFill>
                  <a:srgbClr val="00B050"/>
                </a:solidFill>
                <a:latin typeface="Times New Roman" pitchFamily="18" charset="0"/>
                <a:cs typeface="Times New Roman" pitchFamily="18" charset="0"/>
              </a:rPr>
            </a:br>
            <a:r>
              <a:rPr lang="ru-RU" sz="1600" b="1" i="1" u="sng" dirty="0" smtClean="0">
                <a:solidFill>
                  <a:srgbClr val="00B050"/>
                </a:solidFill>
                <a:latin typeface="Times New Roman" pitchFamily="18" charset="0"/>
                <a:cs typeface="Times New Roman" pitchFamily="18" charset="0"/>
              </a:rPr>
              <a:t>«ПОЗНАЕМ РОССИИЮ И МИР С РУССКИМ ГЕОГРАФИЧЕСКИМ ОБЩЕСТВОМ»</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 ветру…</a:t>
            </a:r>
            <a:endParaRPr lang="ru-RU" dirty="0"/>
          </a:p>
        </p:txBody>
      </p:sp>
      <p:pic>
        <p:nvPicPr>
          <p:cNvPr id="7170" name="Picture 2" descr="H:\Панюкова Мария 9кл\girZPuPdLv8.jpg"/>
          <p:cNvPicPr>
            <a:picLocks noGrp="1" noChangeAspect="1" noChangeArrowheads="1"/>
          </p:cNvPicPr>
          <p:nvPr>
            <p:ph sz="half" idx="1"/>
          </p:nvPr>
        </p:nvPicPr>
        <p:blipFill>
          <a:blip r:embed="rId2" cstate="print"/>
          <a:srcRect/>
          <a:stretch>
            <a:fillRect/>
          </a:stretch>
        </p:blipFill>
        <p:spPr bwMode="auto">
          <a:xfrm>
            <a:off x="304800" y="2390775"/>
            <a:ext cx="4191000" cy="3143250"/>
          </a:xfrm>
          <a:prstGeom prst="rect">
            <a:avLst/>
          </a:prstGeom>
          <a:noFill/>
        </p:spPr>
      </p:pic>
      <p:pic>
        <p:nvPicPr>
          <p:cNvPr id="7171" name="Picture 3" descr="H:\Панюкова Мария 9кл\IMG_20200528_042321.jpg"/>
          <p:cNvPicPr>
            <a:picLocks noGrp="1" noChangeAspect="1" noChangeArrowheads="1"/>
          </p:cNvPicPr>
          <p:nvPr>
            <p:ph sz="half" idx="2"/>
          </p:nvPr>
        </p:nvPicPr>
        <p:blipFill>
          <a:blip r:embed="rId3" cstate="print"/>
          <a:srcRect/>
          <a:stretch>
            <a:fillRect/>
          </a:stretch>
        </p:blipFill>
        <p:spPr bwMode="auto">
          <a:xfrm>
            <a:off x="4648200" y="2333625"/>
            <a:ext cx="4343400" cy="3257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 перемене погоды…</a:t>
            </a:r>
            <a:endParaRPr lang="ru-RU" dirty="0"/>
          </a:p>
        </p:txBody>
      </p:sp>
      <p:pic>
        <p:nvPicPr>
          <p:cNvPr id="8194" name="Picture 2" descr="H:\Панюкова Мария 9кл\IMG_20200803_203947.jpg"/>
          <p:cNvPicPr>
            <a:picLocks noGrp="1" noChangeAspect="1" noChangeArrowheads="1"/>
          </p:cNvPicPr>
          <p:nvPr>
            <p:ph sz="half" idx="1"/>
          </p:nvPr>
        </p:nvPicPr>
        <p:blipFill>
          <a:blip r:embed="rId2" cstate="print"/>
          <a:srcRect/>
          <a:stretch>
            <a:fillRect/>
          </a:stretch>
        </p:blipFill>
        <p:spPr bwMode="auto">
          <a:xfrm>
            <a:off x="304800" y="2390775"/>
            <a:ext cx="4191000" cy="3143250"/>
          </a:xfrm>
          <a:prstGeom prst="rect">
            <a:avLst/>
          </a:prstGeom>
          <a:noFill/>
        </p:spPr>
      </p:pic>
      <p:pic>
        <p:nvPicPr>
          <p:cNvPr id="8195" name="Picture 3" descr="H:\Панюкова Мария 9кл\IMG_20200816_194759.jpg"/>
          <p:cNvPicPr>
            <a:picLocks noGrp="1" noChangeAspect="1" noChangeArrowheads="1"/>
          </p:cNvPicPr>
          <p:nvPr>
            <p:ph sz="half" idx="2"/>
          </p:nvPr>
        </p:nvPicPr>
        <p:blipFill>
          <a:blip r:embed="rId3" cstate="print"/>
          <a:srcRect/>
          <a:stretch>
            <a:fillRect/>
          </a:stretch>
        </p:blipFill>
        <p:spPr bwMode="auto">
          <a:xfrm>
            <a:off x="4648200" y="2333625"/>
            <a:ext cx="4343400" cy="32575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 хорошей погоде</a:t>
            </a:r>
            <a:endParaRPr lang="ru-RU" dirty="0"/>
          </a:p>
        </p:txBody>
      </p:sp>
      <p:pic>
        <p:nvPicPr>
          <p:cNvPr id="14342" name="Picture 6" descr="H:\Панюкова Мария 9кл\tBD6N3_ftI4.jpg"/>
          <p:cNvPicPr>
            <a:picLocks noGrp="1" noChangeAspect="1" noChangeArrowheads="1"/>
          </p:cNvPicPr>
          <p:nvPr>
            <p:ph sz="half" idx="2"/>
          </p:nvPr>
        </p:nvPicPr>
        <p:blipFill>
          <a:blip r:embed="rId2" cstate="print"/>
          <a:srcRect/>
          <a:stretch>
            <a:fillRect/>
          </a:stretch>
        </p:blipFill>
        <p:spPr bwMode="auto">
          <a:xfrm>
            <a:off x="4648200" y="2333625"/>
            <a:ext cx="4343400" cy="3257550"/>
          </a:xfrm>
          <a:prstGeom prst="rect">
            <a:avLst/>
          </a:prstGeom>
          <a:noFill/>
        </p:spPr>
      </p:pic>
      <p:pic>
        <p:nvPicPr>
          <p:cNvPr id="6" name="Picture 2" descr="H:\Панюкова Мария 9кл\DSoBGDTy72s.jpg"/>
          <p:cNvPicPr>
            <a:picLocks noGrp="1" noChangeAspect="1" noChangeArrowheads="1"/>
          </p:cNvPicPr>
          <p:nvPr>
            <p:ph sz="half" idx="1"/>
          </p:nvPr>
        </p:nvPicPr>
        <p:blipFill>
          <a:blip r:embed="rId3" cstate="print"/>
          <a:srcRect/>
          <a:stretch>
            <a:fillRect/>
          </a:stretch>
        </p:blipFill>
        <p:spPr bwMode="auto">
          <a:xfrm>
            <a:off x="192227" y="2357430"/>
            <a:ext cx="4326946" cy="32147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  народные приметы не всегда  сбываются.</a:t>
            </a:r>
            <a:endParaRPr lang="ru-RU" dirty="0"/>
          </a:p>
        </p:txBody>
      </p:sp>
      <p:sp>
        <p:nvSpPr>
          <p:cNvPr id="3" name="Текст 2"/>
          <p:cNvSpPr>
            <a:spLocks noGrp="1"/>
          </p:cNvSpPr>
          <p:nvPr>
            <p:ph type="body" idx="2"/>
          </p:nvPr>
        </p:nvSpPr>
        <p:spPr>
          <a:xfrm>
            <a:off x="500035" y="642918"/>
            <a:ext cx="1500197" cy="4800600"/>
          </a:xfrm>
        </p:spPr>
        <p:txBody>
          <a:bodyPr/>
          <a:lstStyle/>
          <a:p>
            <a:r>
              <a:rPr lang="ru-RU" dirty="0" smtClean="0"/>
              <a:t>    Наблюдения проводили в течение месяца: вечером наблюдали за закатом, а на следующий день сравнивали погоду с предсказанной.  </a:t>
            </a:r>
          </a:p>
          <a:p>
            <a:r>
              <a:rPr lang="ru-RU" dirty="0" smtClean="0"/>
              <a:t>   Проведенные результаты исследования обобщили в таблице. </a:t>
            </a:r>
          </a:p>
          <a:p>
            <a:r>
              <a:rPr lang="ru-RU" dirty="0" smtClean="0"/>
              <a:t>   </a:t>
            </a:r>
            <a:endParaRPr lang="ru-RU" dirty="0"/>
          </a:p>
        </p:txBody>
      </p:sp>
      <p:graphicFrame>
        <p:nvGraphicFramePr>
          <p:cNvPr id="5" name="Содержимое 4"/>
          <p:cNvGraphicFramePr>
            <a:graphicFrameLocks noGrp="1"/>
          </p:cNvGraphicFramePr>
          <p:nvPr>
            <p:ph sz="half" idx="1"/>
          </p:nvPr>
        </p:nvGraphicFramePr>
        <p:xfrm>
          <a:off x="2071670" y="609600"/>
          <a:ext cx="6572296" cy="3657600"/>
        </p:xfrm>
        <a:graphic>
          <a:graphicData uri="http://schemas.openxmlformats.org/drawingml/2006/table">
            <a:tbl>
              <a:tblPr firstRow="1" bandRow="1">
                <a:tableStyleId>{5C22544A-7EE6-4342-B048-85BDC9FD1C3A}</a:tableStyleId>
              </a:tblPr>
              <a:tblGrid>
                <a:gridCol w="1643074"/>
                <a:gridCol w="1643074"/>
                <a:gridCol w="1643074"/>
                <a:gridCol w="1643074"/>
              </a:tblGrid>
              <a:tr h="370840">
                <a:tc>
                  <a:txBody>
                    <a:bodyPr/>
                    <a:lstStyle/>
                    <a:p>
                      <a:r>
                        <a:rPr lang="ru-RU" dirty="0" smtClean="0"/>
                        <a:t>Народные приметы</a:t>
                      </a:r>
                      <a:endParaRPr lang="ru-RU" dirty="0"/>
                    </a:p>
                  </a:txBody>
                  <a:tcPr/>
                </a:tc>
                <a:tc>
                  <a:txBody>
                    <a:bodyPr/>
                    <a:lstStyle/>
                    <a:p>
                      <a:r>
                        <a:rPr lang="ru-RU" dirty="0" smtClean="0"/>
                        <a:t>Число наблюдений</a:t>
                      </a:r>
                      <a:endParaRPr lang="ru-RU" dirty="0"/>
                    </a:p>
                  </a:txBody>
                  <a:tcPr/>
                </a:tc>
                <a:tc>
                  <a:txBody>
                    <a:bodyPr/>
                    <a:lstStyle/>
                    <a:p>
                      <a:r>
                        <a:rPr lang="ru-RU" dirty="0" err="1" smtClean="0"/>
                        <a:t>Подтверди-лась</a:t>
                      </a:r>
                      <a:endParaRPr lang="ru-RU" dirty="0"/>
                    </a:p>
                  </a:txBody>
                  <a:tcPr/>
                </a:tc>
                <a:tc>
                  <a:txBody>
                    <a:bodyPr/>
                    <a:lstStyle/>
                    <a:p>
                      <a:r>
                        <a:rPr lang="ru-RU" dirty="0" smtClean="0"/>
                        <a:t>Не </a:t>
                      </a:r>
                      <a:r>
                        <a:rPr lang="ru-RU" dirty="0" err="1" smtClean="0"/>
                        <a:t>подтверди-лась</a:t>
                      </a:r>
                      <a:endParaRPr lang="ru-RU" dirty="0"/>
                    </a:p>
                  </a:txBody>
                  <a:tcPr/>
                </a:tc>
              </a:tr>
              <a:tr h="370840">
                <a:tc>
                  <a:txBody>
                    <a:bodyPr/>
                    <a:lstStyle/>
                    <a:p>
                      <a:r>
                        <a:rPr lang="ru-RU" dirty="0" smtClean="0"/>
                        <a:t>Солнце село в тучку – к дождю.</a:t>
                      </a:r>
                      <a:endParaRPr lang="ru-RU" dirty="0"/>
                    </a:p>
                  </a:txBody>
                  <a:tcPr/>
                </a:tc>
                <a:tc>
                  <a:txBody>
                    <a:bodyPr/>
                    <a:lstStyle/>
                    <a:p>
                      <a:r>
                        <a:rPr lang="ru-RU" dirty="0" smtClean="0"/>
                        <a:t>10</a:t>
                      </a:r>
                      <a:endParaRPr lang="ru-RU" dirty="0"/>
                    </a:p>
                  </a:txBody>
                  <a:tcPr/>
                </a:tc>
                <a:tc>
                  <a:txBody>
                    <a:bodyPr/>
                    <a:lstStyle/>
                    <a:p>
                      <a:r>
                        <a:rPr lang="ru-RU" dirty="0" smtClean="0"/>
                        <a:t>4</a:t>
                      </a:r>
                      <a:endParaRPr lang="ru-RU" dirty="0"/>
                    </a:p>
                  </a:txBody>
                  <a:tcPr/>
                </a:tc>
                <a:tc>
                  <a:txBody>
                    <a:bodyPr/>
                    <a:lstStyle/>
                    <a:p>
                      <a:r>
                        <a:rPr lang="ru-RU" dirty="0" smtClean="0"/>
                        <a:t>6</a:t>
                      </a:r>
                      <a:endParaRPr lang="ru-RU" dirty="0"/>
                    </a:p>
                  </a:txBody>
                  <a:tcPr/>
                </a:tc>
              </a:tr>
              <a:tr h="370840">
                <a:tc>
                  <a:txBody>
                    <a:bodyPr/>
                    <a:lstStyle/>
                    <a:p>
                      <a:r>
                        <a:rPr lang="ru-RU" dirty="0" smtClean="0"/>
                        <a:t>Красный закат к ветру.</a:t>
                      </a:r>
                      <a:endParaRPr lang="ru-RU" dirty="0"/>
                    </a:p>
                  </a:txBody>
                  <a:tcPr/>
                </a:tc>
                <a:tc>
                  <a:txBody>
                    <a:bodyPr/>
                    <a:lstStyle/>
                    <a:p>
                      <a:r>
                        <a:rPr lang="ru-RU" dirty="0" smtClean="0"/>
                        <a:t>5</a:t>
                      </a:r>
                      <a:endParaRPr lang="ru-RU" dirty="0"/>
                    </a:p>
                  </a:txBody>
                  <a:tcPr/>
                </a:tc>
                <a:tc>
                  <a:txBody>
                    <a:bodyPr/>
                    <a:lstStyle/>
                    <a:p>
                      <a:r>
                        <a:rPr lang="ru-RU" dirty="0" smtClean="0"/>
                        <a:t>4</a:t>
                      </a:r>
                      <a:endParaRPr lang="ru-RU" dirty="0"/>
                    </a:p>
                  </a:txBody>
                  <a:tcPr/>
                </a:tc>
                <a:tc>
                  <a:txBody>
                    <a:bodyPr/>
                    <a:lstStyle/>
                    <a:p>
                      <a:r>
                        <a:rPr lang="ru-RU" dirty="0" smtClean="0"/>
                        <a:t>1</a:t>
                      </a:r>
                      <a:endParaRPr lang="ru-RU" dirty="0"/>
                    </a:p>
                  </a:txBody>
                  <a:tcPr/>
                </a:tc>
              </a:tr>
              <a:tr h="370840">
                <a:tc>
                  <a:txBody>
                    <a:bodyPr/>
                    <a:lstStyle/>
                    <a:p>
                      <a:r>
                        <a:rPr lang="ru-RU" dirty="0" smtClean="0"/>
                        <a:t>Заря на закате светло-розовая – будет ясная погода.</a:t>
                      </a:r>
                      <a:endParaRPr lang="ru-RU" dirty="0"/>
                    </a:p>
                  </a:txBody>
                  <a:tcPr/>
                </a:tc>
                <a:tc>
                  <a:txBody>
                    <a:bodyPr/>
                    <a:lstStyle/>
                    <a:p>
                      <a:r>
                        <a:rPr lang="ru-RU" dirty="0" smtClean="0"/>
                        <a:t>15</a:t>
                      </a:r>
                      <a:endParaRPr lang="ru-RU" dirty="0"/>
                    </a:p>
                  </a:txBody>
                  <a:tcPr/>
                </a:tc>
                <a:tc>
                  <a:txBody>
                    <a:bodyPr/>
                    <a:lstStyle/>
                    <a:p>
                      <a:r>
                        <a:rPr lang="ru-RU" dirty="0" smtClean="0"/>
                        <a:t>11</a:t>
                      </a:r>
                      <a:endParaRPr lang="ru-RU" dirty="0"/>
                    </a:p>
                  </a:txBody>
                  <a:tcPr/>
                </a:tc>
                <a:tc>
                  <a:txBody>
                    <a:bodyPr/>
                    <a:lstStyle/>
                    <a:p>
                      <a:r>
                        <a:rPr lang="ru-RU" dirty="0" smtClean="0"/>
                        <a:t>4</a:t>
                      </a:r>
                      <a:endParaRPr lang="ru-RU"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base"/>
            <a:r>
              <a:rPr lang="ru-RU" sz="1800" b="1" i="1" dirty="0" smtClean="0">
                <a:hlinkClick r:id="rId2"/>
              </a:rPr>
              <a:t>Павел Снежный</a:t>
            </a:r>
            <a:r>
              <a:rPr lang="ru-RU" sz="1800" dirty="0" smtClean="0"/>
              <a:t/>
            </a:r>
            <a:br>
              <a:rPr lang="ru-RU" sz="1800" dirty="0" smtClean="0"/>
            </a:br>
            <a:r>
              <a:rPr lang="ru-RU" sz="1800" dirty="0" smtClean="0"/>
              <a:t>Закат... Это чудесное явление природы... </a:t>
            </a:r>
            <a:endParaRPr lang="ru-RU" sz="1800" dirty="0"/>
          </a:p>
        </p:txBody>
      </p:sp>
      <p:pic>
        <p:nvPicPr>
          <p:cNvPr id="5" name="Содержимое 4" descr="IMG_20200725_204305.jpg"/>
          <p:cNvPicPr>
            <a:picLocks noGrp="1" noChangeAspect="1"/>
          </p:cNvPicPr>
          <p:nvPr>
            <p:ph idx="1"/>
          </p:nvPr>
        </p:nvPicPr>
        <p:blipFill>
          <a:blip r:embed="rId3" cstate="print"/>
          <a:stretch>
            <a:fillRect/>
          </a:stretch>
        </p:blipFill>
        <p:spPr>
          <a:xfrm>
            <a:off x="1630892" y="1554163"/>
            <a:ext cx="6034616" cy="45259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i="1" dirty="0" smtClean="0">
                <a:hlinkClick r:id="rId2"/>
              </a:rPr>
              <a:t>Павел </a:t>
            </a:r>
            <a:r>
              <a:rPr lang="ru-RU" sz="1800" b="1" i="1" dirty="0" smtClean="0">
                <a:hlinkClick r:id="rId2"/>
              </a:rPr>
              <a:t>Снежный</a:t>
            </a:r>
            <a:r>
              <a:rPr lang="ru-RU" sz="1800" b="1" i="1" dirty="0" smtClean="0"/>
              <a:t/>
            </a:r>
            <a:br>
              <a:rPr lang="ru-RU" sz="1800" b="1" i="1" dirty="0" smtClean="0"/>
            </a:br>
            <a:r>
              <a:rPr lang="ru-RU" sz="1800" dirty="0" smtClean="0"/>
              <a:t> </a:t>
            </a:r>
            <a:r>
              <a:rPr lang="ru-RU" sz="1800" dirty="0" smtClean="0"/>
              <a:t>Каждый день солнце садится, чтобы отдохнуть и с новыми силами освещать нам дорогу.</a:t>
            </a:r>
            <a:endParaRPr lang="ru-RU" sz="1800" dirty="0"/>
          </a:p>
        </p:txBody>
      </p:sp>
      <p:pic>
        <p:nvPicPr>
          <p:cNvPr id="13315" name="Picture 3" descr="H:\Панюкова Мария 9кл\IMG_20200716_202741.jpg"/>
          <p:cNvPicPr>
            <a:picLocks noGrp="1" noChangeAspect="1" noChangeArrowheads="1"/>
          </p:cNvPicPr>
          <p:nvPr>
            <p:ph idx="1"/>
          </p:nvPr>
        </p:nvPicPr>
        <p:blipFill>
          <a:blip r:embed="rId3"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base"/>
            <a:r>
              <a:rPr lang="ru-RU" sz="1800" b="1" i="1" dirty="0" smtClean="0">
                <a:hlinkClick r:id="rId2"/>
              </a:rPr>
              <a:t>Павел Снежный</a:t>
            </a:r>
            <a:r>
              <a:rPr lang="ru-RU" sz="1800" dirty="0" smtClean="0"/>
              <a:t/>
            </a:r>
            <a:br>
              <a:rPr lang="ru-RU" sz="1800" dirty="0" smtClean="0"/>
            </a:br>
            <a:r>
              <a:rPr lang="ru-RU" sz="1800" dirty="0" smtClean="0"/>
              <a:t> </a:t>
            </a:r>
            <a:r>
              <a:rPr lang="ru-RU" sz="1800" dirty="0" smtClean="0"/>
              <a:t>Можно всю свою жизнь каждый вечер провожать солнце и при этом никогда не увидеть двух одинаковых закатов. </a:t>
            </a:r>
            <a:endParaRPr lang="ru-RU" sz="1800" dirty="0"/>
          </a:p>
        </p:txBody>
      </p:sp>
      <p:pic>
        <p:nvPicPr>
          <p:cNvPr id="5" name="Содержимое 4" descr="IMG_20200814_195622.jpg"/>
          <p:cNvPicPr>
            <a:picLocks noGrp="1" noChangeAspect="1"/>
          </p:cNvPicPr>
          <p:nvPr>
            <p:ph idx="1"/>
          </p:nvPr>
        </p:nvPicPr>
        <p:blipFill>
          <a:blip r:embed="rId3" cstate="print"/>
          <a:stretch>
            <a:fillRect/>
          </a:stretch>
        </p:blipFill>
        <p:spPr>
          <a:xfrm>
            <a:off x="1630892" y="1554163"/>
            <a:ext cx="6034616" cy="45259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642918"/>
            <a:ext cx="8686800" cy="838200"/>
          </a:xfrm>
        </p:spPr>
        <p:txBody>
          <a:bodyPr>
            <a:normAutofit fontScale="90000"/>
          </a:bodyPr>
          <a:lstStyle/>
          <a:p>
            <a:pPr fontAlgn="base"/>
            <a:r>
              <a:rPr lang="ru-RU" sz="2000" b="1" i="1" dirty="0" smtClean="0">
                <a:hlinkClick r:id="rId2"/>
              </a:rPr>
              <a:t>Павел Снежный</a:t>
            </a:r>
            <a:r>
              <a:rPr lang="ru-RU" sz="2000" dirty="0" smtClean="0"/>
              <a:t/>
            </a:r>
            <a:br>
              <a:rPr lang="ru-RU" sz="2000" dirty="0" smtClean="0"/>
            </a:br>
            <a:r>
              <a:rPr lang="ru-RU" sz="2000" dirty="0" smtClean="0"/>
              <a:t> </a:t>
            </a:r>
            <a:r>
              <a:rPr lang="ru-RU" sz="2000" dirty="0" smtClean="0"/>
              <a:t>Каждый закат уникален! </a:t>
            </a:r>
            <a:r>
              <a:rPr lang="ru-RU" dirty="0" smtClean="0"/>
              <a:t/>
            </a:r>
            <a:br>
              <a:rPr lang="ru-RU" dirty="0" smtClean="0"/>
            </a:br>
            <a:endParaRPr lang="ru-RU" dirty="0"/>
          </a:p>
        </p:txBody>
      </p:sp>
      <p:pic>
        <p:nvPicPr>
          <p:cNvPr id="4" name="Содержимое 3" descr="IMG_20200825_185803.jpg"/>
          <p:cNvPicPr>
            <a:picLocks noGrp="1" noChangeAspect="1"/>
          </p:cNvPicPr>
          <p:nvPr>
            <p:ph idx="1"/>
          </p:nvPr>
        </p:nvPicPr>
        <p:blipFill>
          <a:blip r:embed="rId3" cstate="print"/>
          <a:stretch>
            <a:fillRect/>
          </a:stretch>
        </p:blipFill>
        <p:spPr>
          <a:xfrm>
            <a:off x="1630892" y="1554163"/>
            <a:ext cx="6034616"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i="1" cap="none" dirty="0" smtClean="0">
                <a:solidFill>
                  <a:srgbClr val="0000FF"/>
                </a:solidFill>
                <a:effectLst/>
                <a:ea typeface="Times New Roman" pitchFamily="18" charset="0"/>
                <a:cs typeface="Times New Roman" pitchFamily="18" charset="0"/>
                <a:hlinkClick r:id="rId2"/>
              </a:rPr>
              <a:t>Павел Снежный </a:t>
            </a:r>
            <a:r>
              <a:rPr lang="ru-RU" sz="1800" b="1" i="1" cap="none" dirty="0" smtClean="0">
                <a:solidFill>
                  <a:srgbClr val="0000FF"/>
                </a:solidFill>
                <a:effectLst/>
                <a:ea typeface="Times New Roman" pitchFamily="18" charset="0"/>
                <a:cs typeface="Times New Roman" pitchFamily="18" charset="0"/>
              </a:rPr>
              <a:t/>
            </a:r>
            <a:br>
              <a:rPr lang="ru-RU" sz="1800" b="1" i="1" cap="none" dirty="0" smtClean="0">
                <a:solidFill>
                  <a:srgbClr val="0000FF"/>
                </a:solidFill>
                <a:effectLst/>
                <a:ea typeface="Times New Roman" pitchFamily="18" charset="0"/>
                <a:cs typeface="Times New Roman" pitchFamily="18" charset="0"/>
              </a:rPr>
            </a:br>
            <a:r>
              <a:rPr lang="ru-RU" sz="1800" dirty="0" smtClean="0"/>
              <a:t>И </a:t>
            </a:r>
            <a:r>
              <a:rPr lang="ru-RU" sz="1800" dirty="0" smtClean="0"/>
              <a:t>в этом его отличительная особенность.</a:t>
            </a:r>
            <a:endParaRPr lang="ru-RU" sz="1800" dirty="0"/>
          </a:p>
        </p:txBody>
      </p:sp>
      <p:pic>
        <p:nvPicPr>
          <p:cNvPr id="15362" name="Picture 2" descr="H:\Панюкова Мария 9кл\IMG_20200716_204335.jpg"/>
          <p:cNvPicPr>
            <a:picLocks noGrp="1" noChangeAspect="1" noChangeArrowheads="1"/>
          </p:cNvPicPr>
          <p:nvPr>
            <p:ph idx="1"/>
          </p:nvPr>
        </p:nvPicPr>
        <p:blipFill>
          <a:blip r:embed="rId3"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Панюкова Мария 9кл\IMG_20200527_202541.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
        <p:nvSpPr>
          <p:cNvPr id="5121" name="Rectangle 1"/>
          <p:cNvSpPr>
            <a:spLocks noGrp="1" noChangeArrowheads="1"/>
          </p:cNvSpPr>
          <p:nvPr>
            <p:ph type="title"/>
          </p:nvPr>
        </p:nvSpPr>
        <p:spPr bwMode="auto">
          <a:xfrm>
            <a:off x="304800" y="457200"/>
            <a:ext cx="8683724"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Aft>
                <a:spcPct val="0"/>
              </a:spcAft>
            </a:pPr>
            <a:r>
              <a:rPr kumimoji="0" lang="ru-RU" sz="1800" b="1" i="1" u="none" strike="noStrike" cap="none" normalizeH="0" baseline="0" dirty="0" smtClean="0">
                <a:ln>
                  <a:noFill/>
                </a:ln>
                <a:solidFill>
                  <a:srgbClr val="0000FF"/>
                </a:solidFill>
                <a:effectLst/>
                <a:ea typeface="Times New Roman" pitchFamily="18" charset="0"/>
                <a:cs typeface="Times New Roman" pitchFamily="18" charset="0"/>
                <a:hlinkClick r:id="rId3"/>
              </a:rPr>
              <a:t>Павел Снежный</a:t>
            </a:r>
            <a:r>
              <a:rPr kumimoji="0" lang="ru-RU" sz="1800" b="0" i="0" u="none" strike="noStrike" cap="none" normalizeH="0" baseline="0" dirty="0" smtClean="0">
                <a:ln>
                  <a:noFill/>
                </a:ln>
                <a:solidFill>
                  <a:srgbClr val="000000"/>
                </a:solidFill>
                <a:effectLst/>
                <a:ea typeface="Times New Roman" pitchFamily="18" charset="0"/>
                <a:cs typeface="Arial" pitchFamily="34" charset="0"/>
              </a:rPr>
              <a:t/>
            </a:r>
            <a:br>
              <a:rPr kumimoji="0" lang="ru-RU" sz="1800" b="0" i="0" u="none" strike="noStrike" cap="none" normalizeH="0" baseline="0" dirty="0" smtClean="0">
                <a:ln>
                  <a:noFill/>
                </a:ln>
                <a:solidFill>
                  <a:srgbClr val="000000"/>
                </a:solidFill>
                <a:effectLst/>
                <a:ea typeface="Times New Roman" pitchFamily="18" charset="0"/>
                <a:cs typeface="Arial" pitchFamily="34" charset="0"/>
              </a:rPr>
            </a:br>
            <a:r>
              <a:rPr kumimoji="0" lang="ru-RU" sz="1800" b="0" i="0" u="none" strike="noStrike" cap="none" normalizeH="0" baseline="0" dirty="0" smtClean="0">
                <a:ln>
                  <a:noFill/>
                </a:ln>
                <a:solidFill>
                  <a:srgbClr val="000000"/>
                </a:solidFill>
                <a:effectLst/>
                <a:ea typeface="Times New Roman" pitchFamily="18" charset="0"/>
                <a:cs typeface="Arial" pitchFamily="34" charset="0"/>
              </a:rPr>
              <a:t>В те минуты, когда наблюдаешь за закатом, на душе становится тепло и радостно. </a:t>
            </a:r>
            <a:br>
              <a:rPr kumimoji="0" lang="ru-RU" sz="1800" b="0" i="0" u="none" strike="noStrike" cap="none" normalizeH="0" baseline="0" dirty="0" smtClean="0">
                <a:ln>
                  <a:noFill/>
                </a:ln>
                <a:solidFill>
                  <a:srgbClr val="000000"/>
                </a:solidFill>
                <a:effectLst/>
                <a:ea typeface="Times New Roman" pitchFamily="18" charset="0"/>
                <a:cs typeface="Arial" pitchFamily="34" charset="0"/>
              </a:rPr>
            </a:br>
            <a:r>
              <a:rPr kumimoji="0" lang="ru-RU" sz="1800" b="0" i="0" u="none" strike="noStrike" cap="none" normalizeH="0" baseline="0" dirty="0" smtClean="0">
                <a:ln>
                  <a:noFill/>
                </a:ln>
                <a:solidFill>
                  <a:srgbClr val="000000"/>
                </a:solidFill>
                <a:effectLst/>
                <a:ea typeface="Times New Roman" pitchFamily="18" charset="0"/>
                <a:cs typeface="Arial" pitchFamily="34" charset="0"/>
              </a:rPr>
              <a:t>Ведь ты знаешь, что завтра будет новый рассвет!</a:t>
            </a:r>
            <a:r>
              <a:rPr kumimoji="0" lang="ru-RU" sz="1800" b="0" i="0" u="none" strike="noStrike" cap="none" normalizeH="0" baseline="0" dirty="0" smtClean="0">
                <a:ln>
                  <a:noFill/>
                </a:ln>
                <a:solidFill>
                  <a:schemeClr val="tx1"/>
                </a:solidFill>
                <a:effectLst/>
                <a:cs typeface="Arial" pitchFamily="34" charset="0"/>
              </a:rPr>
              <a:t> </a:t>
            </a:r>
            <a:r>
              <a:rPr lang="ru-RU" sz="1800" baseline="30000" dirty="0" smtClean="0">
                <a:hlinkClick r:id="rId4"/>
              </a:rPr>
              <a:t>[4]</a:t>
            </a:r>
            <a:r>
              <a:rPr lang="ru-RU" sz="1800" dirty="0" smtClean="0"/>
              <a:t>.</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Исследовательская  работа:</a:t>
            </a:r>
            <a:br>
              <a:rPr lang="ru-RU" dirty="0" smtClean="0"/>
            </a:br>
            <a:r>
              <a:rPr lang="ru-RU" dirty="0" smtClean="0"/>
              <a:t>«Закат- природное явление»</a:t>
            </a:r>
            <a:endParaRPr lang="ru-RU" dirty="0"/>
          </a:p>
        </p:txBody>
      </p:sp>
      <p:sp>
        <p:nvSpPr>
          <p:cNvPr id="3" name="Содержимое 2"/>
          <p:cNvSpPr>
            <a:spLocks noGrp="1"/>
          </p:cNvSpPr>
          <p:nvPr>
            <p:ph idx="1"/>
          </p:nvPr>
        </p:nvSpPr>
        <p:spPr/>
        <p:txBody>
          <a:bodyPr/>
          <a:lstStyle/>
          <a:p>
            <a:r>
              <a:rPr lang="ru-RU" b="1" dirty="0" smtClean="0"/>
              <a:t>Цель: </a:t>
            </a:r>
            <a:r>
              <a:rPr lang="ru-RU" i="1" dirty="0" smtClean="0"/>
              <a:t>изучение заката Солнца.</a:t>
            </a:r>
          </a:p>
          <a:p>
            <a:r>
              <a:rPr lang="ru-RU" b="1" dirty="0" smtClean="0"/>
              <a:t>Задачи:</a:t>
            </a:r>
          </a:p>
          <a:p>
            <a:r>
              <a:rPr lang="ru-RU" dirty="0" smtClean="0"/>
              <a:t>-выяснить значение слова «закат»;</a:t>
            </a:r>
          </a:p>
          <a:p>
            <a:r>
              <a:rPr lang="ru-RU" dirty="0" smtClean="0"/>
              <a:t>-провести наблюдения на местности;</a:t>
            </a:r>
          </a:p>
          <a:p>
            <a:r>
              <a:rPr lang="ru-RU" dirty="0" smtClean="0"/>
              <a:t>-сделать фотографии заката;</a:t>
            </a:r>
          </a:p>
          <a:p>
            <a:r>
              <a:rPr lang="ru-RU" dirty="0" smtClean="0"/>
              <a:t>-установить, всегда ли сбываются народные приметы, связанные с заходом Солнца.</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Использованные источники</a:t>
            </a:r>
            <a:endParaRPr lang="ru-RU" dirty="0"/>
          </a:p>
        </p:txBody>
      </p:sp>
      <p:sp>
        <p:nvSpPr>
          <p:cNvPr id="3" name="Содержимое 2"/>
          <p:cNvSpPr>
            <a:spLocks noGrp="1"/>
          </p:cNvSpPr>
          <p:nvPr>
            <p:ph idx="1"/>
          </p:nvPr>
        </p:nvSpPr>
        <p:spPr/>
        <p:txBody>
          <a:bodyPr/>
          <a:lstStyle/>
          <a:p>
            <a:pPr marL="514350" indent="-514350">
              <a:buAutoNum type="arabicParenR"/>
            </a:pPr>
            <a:r>
              <a:rPr lang="ru-RU" dirty="0" smtClean="0">
                <a:hlinkClick r:id="rId2"/>
              </a:rPr>
              <a:t>https://ru.wikipedia.org/wiki/</a:t>
            </a:r>
            <a:endParaRPr lang="ru-RU" dirty="0" smtClean="0"/>
          </a:p>
          <a:p>
            <a:pPr marL="514350" indent="-514350">
              <a:buAutoNum type="arabicParenR"/>
            </a:pPr>
            <a:r>
              <a:rPr lang="en-US" dirty="0" smtClean="0">
                <a:hlinkClick r:id="rId3"/>
              </a:rPr>
              <a:t>https://</a:t>
            </a:r>
            <a:r>
              <a:rPr lang="en-US" dirty="0" smtClean="0">
                <a:hlinkClick r:id="rId3"/>
              </a:rPr>
              <a:t>zen.yandex.ru/media/mir_vokrug_nas_as/zakat-kakoi-on-byvaetromantika-i-nauka-o-zakate</a:t>
            </a:r>
            <a:endParaRPr lang="ru-RU" dirty="0" smtClean="0"/>
          </a:p>
          <a:p>
            <a:pPr marL="514350" indent="-514350">
              <a:buAutoNum type="arabicParenR"/>
            </a:pPr>
            <a:r>
              <a:rPr lang="ru-RU" dirty="0" smtClean="0">
                <a:hlinkClick r:id="rId4"/>
              </a:rPr>
              <a:t>https://taptut.com/interesnoe-o-zakate-i-rassvete</a:t>
            </a:r>
            <a:r>
              <a:rPr lang="ru-RU" dirty="0" smtClean="0">
                <a:hlinkClick r:id="rId4"/>
              </a:rPr>
              <a:t>/</a:t>
            </a:r>
            <a:r>
              <a:rPr lang="ru-RU" dirty="0" smtClean="0"/>
              <a:t> </a:t>
            </a:r>
          </a:p>
          <a:p>
            <a:pPr marL="514350" indent="-514350">
              <a:buFont typeface="Wingdings 2"/>
              <a:buAutoNum type="arabicParenR"/>
            </a:pPr>
            <a:r>
              <a:rPr lang="ru-RU" u="sng" dirty="0" smtClean="0">
                <a:solidFill>
                  <a:srgbClr val="C00000"/>
                </a:solidFill>
              </a:rPr>
              <a:t>https://proza.ru/2013/07/25/2179</a:t>
            </a:r>
          </a:p>
          <a:p>
            <a:pPr marL="514350" indent="-514350">
              <a:buAutoNum type="arabicParenR"/>
            </a:pPr>
            <a:endParaRPr lang="ru-RU" dirty="0" smtClean="0"/>
          </a:p>
          <a:p>
            <a:pPr marL="514350" indent="-514350">
              <a:buAutoNum type="arabicParenR"/>
            </a:pPr>
            <a:endParaRPr lang="ru-RU" dirty="0" smtClean="0"/>
          </a:p>
          <a:p>
            <a:pPr marL="514350" indent="-514350">
              <a:buAutoNum type="arabicParenR"/>
            </a:pPr>
            <a:endParaRPr lang="ru-RU" dirty="0" smtClean="0"/>
          </a:p>
          <a:p>
            <a:pPr marL="514350" indent="-514350">
              <a:buAutoNum type="arabicParenR"/>
            </a:pPr>
            <a:endParaRPr lang="ru-RU" dirty="0" smtClean="0"/>
          </a:p>
          <a:p>
            <a:pPr marL="514350" indent="-514350">
              <a:buAutoNum type="arabicParen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«Закат</a:t>
            </a:r>
            <a:r>
              <a:rPr lang="ru-RU" sz="2000" dirty="0" smtClean="0"/>
              <a:t> — 1. Заход за линию горизонта (солнца, небесного светила); время такого захода. 2. Освещение неба над горизонтом при заходе </a:t>
            </a:r>
            <a:r>
              <a:rPr lang="ru-RU" sz="2000" dirty="0" err="1" smtClean="0"/>
              <a:t>солнцА</a:t>
            </a:r>
            <a:r>
              <a:rPr lang="ru-RU" sz="2000" dirty="0" smtClean="0">
                <a:hlinkClick r:id="rId2"/>
              </a:rPr>
              <a:t>»</a:t>
            </a:r>
            <a:r>
              <a:rPr lang="ru-RU" sz="2000" baseline="30000" dirty="0" smtClean="0">
                <a:hlinkClick r:id="rId2"/>
              </a:rPr>
              <a:t>[1]</a:t>
            </a:r>
            <a:r>
              <a:rPr lang="ru-RU" sz="2000" dirty="0" smtClean="0"/>
              <a:t>.</a:t>
            </a:r>
            <a:endParaRPr lang="ru-RU" sz="20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630892" y="1554163"/>
            <a:ext cx="6034616"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yUJVdre4nbM.jpg"/>
          <p:cNvPicPr>
            <a:picLocks noGrp="1" noChangeAspect="1"/>
          </p:cNvPicPr>
          <p:nvPr>
            <p:ph type="pic" idx="1"/>
          </p:nvPr>
        </p:nvPicPr>
        <p:blipFill>
          <a:blip r:embed="rId2" cstate="print"/>
          <a:srcRect t="1515" b="1515"/>
          <a:stretch>
            <a:fillRect/>
          </a:stretch>
        </p:blipFill>
        <p:spPr/>
      </p:pic>
      <p:sp>
        <p:nvSpPr>
          <p:cNvPr id="3" name="Заголовок 2"/>
          <p:cNvSpPr>
            <a:spLocks noGrp="1"/>
          </p:cNvSpPr>
          <p:nvPr>
            <p:ph type="title"/>
          </p:nvPr>
        </p:nvSpPr>
        <p:spPr>
          <a:xfrm>
            <a:off x="381000" y="4643446"/>
            <a:ext cx="8120090" cy="872602"/>
          </a:xfrm>
        </p:spPr>
        <p:txBody>
          <a:bodyPr>
            <a:normAutofit/>
          </a:bodyPr>
          <a:lstStyle/>
          <a:p>
            <a:r>
              <a:rPr lang="ru-RU" dirty="0" smtClean="0"/>
              <a:t>Закат – это повторяющееся природное явление.</a:t>
            </a:r>
            <a:endParaRPr lang="ru-RU" dirty="0"/>
          </a:p>
        </p:txBody>
      </p:sp>
      <p:sp>
        <p:nvSpPr>
          <p:cNvPr id="4" name="Текст 3"/>
          <p:cNvSpPr>
            <a:spLocks noGrp="1"/>
          </p:cNvSpPr>
          <p:nvPr>
            <p:ph type="body" sz="half" idx="2"/>
          </p:nvPr>
        </p:nvSpPr>
        <p:spPr>
          <a:xfrm>
            <a:off x="381000" y="5357826"/>
            <a:ext cx="5867400" cy="943742"/>
          </a:xfrm>
        </p:spPr>
        <p:txBody>
          <a:bodyPr>
            <a:normAutofit/>
          </a:bodyPr>
          <a:lstStyle/>
          <a:p>
            <a:r>
              <a:rPr lang="ru-RU" dirty="0" smtClean="0"/>
              <a:t>Закат является следствием вращения Земли вокруг своей оси. Поэтому его мы наблюдаем каждый день. Проводя наблюдения, мы ни разу не видели одинакового заката, так  как многие факторы влияют на его краски (состояние атмосферы, форма облаков, время года и т.д.)</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Почему закат бывает такой красочный?</a:t>
            </a:r>
            <a:endParaRPr lang="ru-RU" dirty="0"/>
          </a:p>
        </p:txBody>
      </p:sp>
      <p:sp>
        <p:nvSpPr>
          <p:cNvPr id="3" name="Текст 2"/>
          <p:cNvSpPr>
            <a:spLocks noGrp="1"/>
          </p:cNvSpPr>
          <p:nvPr>
            <p:ph type="body" idx="2"/>
          </p:nvPr>
        </p:nvSpPr>
        <p:spPr/>
        <p:txBody>
          <a:bodyPr>
            <a:normAutofit fontScale="92500" lnSpcReduction="20000"/>
          </a:bodyPr>
          <a:lstStyle/>
          <a:p>
            <a:endParaRPr lang="ru-RU" sz="1600" dirty="0" smtClean="0"/>
          </a:p>
          <a:p>
            <a:r>
              <a:rPr lang="ru-RU" sz="1600" dirty="0" smtClean="0"/>
              <a:t>   Закат – это удивительное  природное явление.</a:t>
            </a:r>
          </a:p>
          <a:p>
            <a:r>
              <a:rPr lang="ru-RU" sz="1600" dirty="0" smtClean="0"/>
              <a:t>   Проходя через атмосферу Земли, солнечный свет преломляется, что  влияет на видимую форму солнца. Оно кажется  больше, чем  есть на самом деле. Свет от нижнего края солнечного диска преломляется больше, чем свет от его верхнего  края, поэтому может казаться, что ширина диска больше, чем его высота.</a:t>
            </a:r>
          </a:p>
          <a:p>
            <a:r>
              <a:rPr lang="ru-RU" sz="1600" dirty="0" smtClean="0"/>
              <a:t>   Нам кажется, что небо во время заката пылает в огне. </a:t>
            </a:r>
          </a:p>
          <a:p>
            <a:r>
              <a:rPr lang="ru-RU" sz="1600" dirty="0" smtClean="0"/>
              <a:t>   «Красный цвет Солнца объясняется тем, что он, как обладающий самой длинной волной, в плотной атмосфере Земли рассеивается намного меньше чем другие цвета.» </a:t>
            </a:r>
            <a:r>
              <a:rPr lang="ru-RU" sz="1600" baseline="30000" dirty="0" smtClean="0">
                <a:hlinkClick r:id="rId2"/>
              </a:rPr>
              <a:t>[2]</a:t>
            </a:r>
            <a:r>
              <a:rPr lang="ru-RU" sz="1600" dirty="0" smtClean="0"/>
              <a:t>.</a:t>
            </a:r>
          </a:p>
          <a:p>
            <a:r>
              <a:rPr lang="ru-RU" sz="1600" dirty="0" smtClean="0"/>
              <a:t> </a:t>
            </a:r>
          </a:p>
          <a:p>
            <a:endParaRPr lang="ru-RU" dirty="0"/>
          </a:p>
        </p:txBody>
      </p:sp>
      <p:pic>
        <p:nvPicPr>
          <p:cNvPr id="2050" name="Picture 2" descr="H:\Панюкова Мария 9кл\xPwXm9cntVA.jpg"/>
          <p:cNvPicPr>
            <a:picLocks noGrp="1" noChangeAspect="1" noChangeArrowheads="1"/>
          </p:cNvPicPr>
          <p:nvPr>
            <p:ph sz="half" idx="1"/>
          </p:nvPr>
        </p:nvPicPr>
        <p:blipFill>
          <a:blip r:embed="rId3" cstate="print"/>
          <a:srcRect/>
          <a:stretch>
            <a:fillRect/>
          </a:stretch>
        </p:blipFill>
        <p:spPr bwMode="auto">
          <a:xfrm>
            <a:off x="3575050" y="1007268"/>
            <a:ext cx="5340350" cy="40052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257288"/>
          </a:xfrm>
        </p:spPr>
        <p:txBody>
          <a:bodyPr>
            <a:normAutofit/>
          </a:bodyPr>
          <a:lstStyle/>
          <a:p>
            <a:r>
              <a:rPr lang="ru-RU" sz="1600" dirty="0" smtClean="0"/>
              <a:t>Закат сопровождается сумерками (Явление возникает, когда часть солнечных лучей попадает в верхние слои атмосферы и отражается от поверхности Земли. )</a:t>
            </a:r>
            <a:endParaRPr lang="ru-RU" sz="1600" dirty="0"/>
          </a:p>
        </p:txBody>
      </p:sp>
      <p:pic>
        <p:nvPicPr>
          <p:cNvPr id="3074" name="Picture 2" descr="H:\Панюкова Мария 9кл\IMG_20200725_210150.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Продолжительность сумерек  зависит от широты местности</a:t>
            </a:r>
            <a:endParaRPr lang="ru-RU" dirty="0"/>
          </a:p>
        </p:txBody>
      </p:sp>
      <p:sp>
        <p:nvSpPr>
          <p:cNvPr id="3" name="Текст 2"/>
          <p:cNvSpPr>
            <a:spLocks noGrp="1"/>
          </p:cNvSpPr>
          <p:nvPr>
            <p:ph type="body" idx="2"/>
          </p:nvPr>
        </p:nvSpPr>
        <p:spPr/>
        <p:txBody>
          <a:bodyPr/>
          <a:lstStyle/>
          <a:p>
            <a:r>
              <a:rPr lang="ru-RU" dirty="0" smtClean="0"/>
              <a:t>«Интересно, что длительность сумерек в разных частях света различная. На полюсах они могут длиться на протяжении нескольких недель. В </a:t>
            </a:r>
            <a:r>
              <a:rPr lang="ru-RU" dirty="0" err="1" smtClean="0"/>
              <a:t>Приполярье</a:t>
            </a:r>
            <a:r>
              <a:rPr lang="ru-RU" dirty="0" smtClean="0"/>
              <a:t> сумерки можно наблюдать в течении 2-3 часов. Интересный факт в том, что самая маленькая длительность сумерек на Экваторе. Они длятся всего около 20 минут. На Земле есть участки, где закаты и восходы солнца – редкое явление. Интересно, что на полюсах всего один рассвет и один закат в году.»</a:t>
            </a:r>
            <a:r>
              <a:rPr lang="ru-RU" baseline="30000" dirty="0" smtClean="0">
                <a:hlinkClick r:id="rId2"/>
              </a:rPr>
              <a:t> [3]</a:t>
            </a:r>
            <a:endParaRPr lang="ru-RU" baseline="30000" dirty="0" smtClean="0"/>
          </a:p>
          <a:p>
            <a:r>
              <a:rPr lang="ru-RU" dirty="0" smtClean="0"/>
              <a:t>  Наблюдая закат, мы пришли к выводу, что в нашей местности сумерки продолжаются около часа.</a:t>
            </a:r>
            <a:endParaRPr lang="ru-RU" dirty="0"/>
          </a:p>
        </p:txBody>
      </p:sp>
      <p:pic>
        <p:nvPicPr>
          <p:cNvPr id="4098" name="Picture 2" descr="H:\Панюкова Мария 9кл\imkxNng7rBg.jpg"/>
          <p:cNvPicPr>
            <a:picLocks noGrp="1" noChangeAspect="1" noChangeArrowheads="1"/>
          </p:cNvPicPr>
          <p:nvPr>
            <p:ph sz="half" idx="1"/>
          </p:nvPr>
        </p:nvPicPr>
        <p:blipFill>
          <a:blip r:embed="rId3"/>
          <a:srcRect/>
          <a:stretch>
            <a:fillRect/>
          </a:stretch>
        </p:blipFill>
        <p:spPr bwMode="auto">
          <a:xfrm>
            <a:off x="3575050" y="714356"/>
            <a:ext cx="5340350" cy="408307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Предсказание погоды</a:t>
            </a:r>
            <a:endParaRPr lang="ru-RU" dirty="0"/>
          </a:p>
        </p:txBody>
      </p:sp>
      <p:sp>
        <p:nvSpPr>
          <p:cNvPr id="3" name="Текст 2"/>
          <p:cNvSpPr>
            <a:spLocks noGrp="1"/>
          </p:cNvSpPr>
          <p:nvPr>
            <p:ph type="body" idx="2"/>
          </p:nvPr>
        </p:nvSpPr>
        <p:spPr/>
        <p:txBody>
          <a:bodyPr/>
          <a:lstStyle/>
          <a:p>
            <a:r>
              <a:rPr lang="ru-RU" dirty="0" smtClean="0"/>
              <a:t>   Мы проверили, известные нам с детства приметы: солнышко село в тучку – к дождю; красный закат – к ветреной погоде.</a:t>
            </a:r>
          </a:p>
          <a:p>
            <a:r>
              <a:rPr lang="ru-RU" dirty="0" smtClean="0"/>
              <a:t>   В результате наблюдения выяснили, что народные приметы не всегда сбываются.</a:t>
            </a:r>
          </a:p>
          <a:p>
            <a:r>
              <a:rPr lang="ru-RU" dirty="0" smtClean="0"/>
              <a:t>   Когда Солнце садилось в тучку, то только в четырех случаях из десяти  шел дождь.</a:t>
            </a:r>
          </a:p>
          <a:p>
            <a:r>
              <a:rPr lang="ru-RU" dirty="0" smtClean="0"/>
              <a:t>   Когда же был красный  закат, то на следующий день погода менялась и ветер усиливался. </a:t>
            </a:r>
          </a:p>
          <a:p>
            <a:r>
              <a:rPr lang="ru-RU" dirty="0" smtClean="0"/>
              <a:t>  Еще на перемену погоды  указывали перистые облака.</a:t>
            </a:r>
            <a:endParaRPr lang="ru-RU" dirty="0"/>
          </a:p>
        </p:txBody>
      </p:sp>
      <p:pic>
        <p:nvPicPr>
          <p:cNvPr id="5122" name="Picture 2" descr="H:\Панюкова Мария 9кл\_oWo_kRyCRM.jpg"/>
          <p:cNvPicPr>
            <a:picLocks noGrp="1" noChangeAspect="1" noChangeArrowheads="1"/>
          </p:cNvPicPr>
          <p:nvPr>
            <p:ph sz="half" idx="1"/>
          </p:nvPr>
        </p:nvPicPr>
        <p:blipFill>
          <a:blip r:embed="rId2" cstate="print"/>
          <a:srcRect/>
          <a:stretch>
            <a:fillRect/>
          </a:stretch>
        </p:blipFill>
        <p:spPr bwMode="auto">
          <a:xfrm>
            <a:off x="3575050" y="1007268"/>
            <a:ext cx="5340350" cy="40052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 дождю…</a:t>
            </a:r>
            <a:endParaRPr lang="ru-RU" dirty="0"/>
          </a:p>
        </p:txBody>
      </p:sp>
      <p:pic>
        <p:nvPicPr>
          <p:cNvPr id="6146" name="Picture 2" descr="H:\Панюкова Мария 9кл\IMG_20200913_185752.jpg"/>
          <p:cNvPicPr>
            <a:picLocks noGrp="1" noChangeAspect="1" noChangeArrowheads="1"/>
          </p:cNvPicPr>
          <p:nvPr>
            <p:ph sz="half" idx="1"/>
          </p:nvPr>
        </p:nvPicPr>
        <p:blipFill>
          <a:blip r:embed="rId2" cstate="print"/>
          <a:srcRect/>
          <a:stretch>
            <a:fillRect/>
          </a:stretch>
        </p:blipFill>
        <p:spPr bwMode="auto">
          <a:xfrm>
            <a:off x="304800" y="2390775"/>
            <a:ext cx="4191000" cy="3143250"/>
          </a:xfrm>
          <a:prstGeom prst="rect">
            <a:avLst/>
          </a:prstGeom>
          <a:noFill/>
        </p:spPr>
      </p:pic>
      <p:pic>
        <p:nvPicPr>
          <p:cNvPr id="6147" name="Picture 3" descr="H:\Панюкова Мария 9кл\IMG_20200811_200225.jpg"/>
          <p:cNvPicPr>
            <a:picLocks noGrp="1" noChangeAspect="1" noChangeArrowheads="1"/>
          </p:cNvPicPr>
          <p:nvPr>
            <p:ph sz="half" idx="2"/>
          </p:nvPr>
        </p:nvPicPr>
        <p:blipFill>
          <a:blip r:embed="rId3" cstate="print"/>
          <a:srcRect/>
          <a:stretch>
            <a:fillRect/>
          </a:stretch>
        </p:blipFill>
        <p:spPr bwMode="auto">
          <a:xfrm>
            <a:off x="4648200" y="2333625"/>
            <a:ext cx="4343400" cy="32575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234</TotalTime>
  <Words>551</Words>
  <Application>Microsoft Office PowerPoint</Application>
  <PresentationFormat>Экран (4:3)</PresentationFormat>
  <Paragraphs>67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Исследовательская работа                     «Закат – природное явление»     Подготовила: Панюкова Мария Сергеевна,  обучающаяся 9 класса  МКОУ «Становская СОШ»                  Тимского района  Курской области Руководитель:  Баркова Елена Николаевна, учитель географии  </vt:lpstr>
      <vt:lpstr>Исследовательская  работа: «Закат- природное явление»</vt:lpstr>
      <vt:lpstr>«Закат — 1. Заход за линию горизонта (солнца, небесного светила); время такого захода. 2. Освещение неба над горизонтом при заходе солнцА»[1].</vt:lpstr>
      <vt:lpstr>Закат – это повторяющееся природное явление.</vt:lpstr>
      <vt:lpstr>Почему закат бывает такой красочный?</vt:lpstr>
      <vt:lpstr>Закат сопровождается сумерками (Явление возникает, когда часть солнечных лучей попадает в верхние слои атмосферы и отражается от поверхности Земли. )</vt:lpstr>
      <vt:lpstr>Продолжительность сумерек  зависит от широты местности</vt:lpstr>
      <vt:lpstr>Предсказание погоды</vt:lpstr>
      <vt:lpstr>К дождю…</vt:lpstr>
      <vt:lpstr>К ветру…</vt:lpstr>
      <vt:lpstr>К перемене погоды…</vt:lpstr>
      <vt:lpstr>К хорошей погоде</vt:lpstr>
      <vt:lpstr>Вывод:  народные приметы не всегда  сбываются.</vt:lpstr>
      <vt:lpstr>Павел Снежный Закат... Это чудесное явление природы... </vt:lpstr>
      <vt:lpstr>Павел Снежный  Каждый день солнце садится, чтобы отдохнуть и с новыми силами освещать нам дорогу.</vt:lpstr>
      <vt:lpstr>Павел Снежный  Можно всю свою жизнь каждый вечер провожать солнце и при этом никогда не увидеть двух одинаковых закатов. </vt:lpstr>
      <vt:lpstr>Павел Снежный  Каждый закат уникален!  </vt:lpstr>
      <vt:lpstr>Павел Снежный  И в этом его отличительная особенность.</vt:lpstr>
      <vt:lpstr>Павел Снежный В те минуты, когда наблюдаешь за закатом, на душе становится тепло и радостно.  Ведь ты знаешь, что завтра будет новый рассвет! [4].</vt:lpstr>
      <vt:lpstr>Использованные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Исследовательская работа «Закат»      Подготовила: Панюкова Мария Сергеевна,  обучающаяся 9 класса  МКОУ «Становская СОШ»                  Тимского района  Курской области Руководитель:  Баркова Елена Николаевна, учитель географии</dc:title>
  <dc:creator>Елена</dc:creator>
  <cp:lastModifiedBy>1</cp:lastModifiedBy>
  <cp:revision>25</cp:revision>
  <dcterms:created xsi:type="dcterms:W3CDTF">2020-09-27T19:22:32Z</dcterms:created>
  <dcterms:modified xsi:type="dcterms:W3CDTF">2020-09-30T08:57:43Z</dcterms:modified>
</cp:coreProperties>
</file>