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56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3" d="100"/>
          <a:sy n="33" d="100"/>
        </p:scale>
        <p:origin x="2240" y="7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403-16A0-4DA9-BE6E-3083363A7D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01A-412E-4EB1-88AF-4CCCF689A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1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403-16A0-4DA9-BE6E-3083363A7D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01A-412E-4EB1-88AF-4CCCF689A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403-16A0-4DA9-BE6E-3083363A7D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01A-412E-4EB1-88AF-4CCCF689A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3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403-16A0-4DA9-BE6E-3083363A7D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01A-412E-4EB1-88AF-4CCCF689A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5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403-16A0-4DA9-BE6E-3083363A7D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01A-412E-4EB1-88AF-4CCCF689A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3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403-16A0-4DA9-BE6E-3083363A7D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01A-412E-4EB1-88AF-4CCCF689A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6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403-16A0-4DA9-BE6E-3083363A7D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01A-412E-4EB1-88AF-4CCCF689A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1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403-16A0-4DA9-BE6E-3083363A7D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01A-412E-4EB1-88AF-4CCCF689A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1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403-16A0-4DA9-BE6E-3083363A7D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01A-412E-4EB1-88AF-4CCCF689A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3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403-16A0-4DA9-BE6E-3083363A7D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01A-412E-4EB1-88AF-4CCCF689A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6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403-16A0-4DA9-BE6E-3083363A7D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01A-412E-4EB1-88AF-4CCCF689A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1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t="-10000" r="-1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B4403-16A0-4DA9-BE6E-3083363A7D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701A-412E-4EB1-88AF-4CCCF689A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3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2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556792"/>
            <a:ext cx="7632848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[</a:t>
            </a:r>
            <a:r>
              <a:rPr lang="en-US" sz="5400" b="1" dirty="0">
                <a:solidFill>
                  <a:srgbClr val="7030A0"/>
                </a:solidFill>
              </a:rPr>
              <a:t>ð</a:t>
            </a:r>
            <a:r>
              <a:rPr lang="en-US" sz="54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] – they, the, this</a:t>
            </a:r>
          </a:p>
          <a:p>
            <a:pPr algn="ctr"/>
            <a:r>
              <a:rPr lang="en-US" sz="5400" b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[</a:t>
            </a:r>
            <a:r>
              <a:rPr lang="en-US" sz="5400" b="1" cap="none" spc="0" dirty="0" err="1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i</a:t>
            </a:r>
            <a:r>
              <a:rPr lang="en-US" sz="5400" b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] - </a:t>
            </a:r>
            <a:r>
              <a:rPr lang="en-US" sz="54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it</a:t>
            </a:r>
            <a:r>
              <a:rPr lang="en-US" sz="5400" b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, is, sit</a:t>
            </a:r>
          </a:p>
          <a:p>
            <a:pPr algn="ctr"/>
            <a:r>
              <a:rPr lang="en-US" sz="54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[i:] – he, she, we</a:t>
            </a:r>
          </a:p>
          <a:p>
            <a:pPr algn="ctr"/>
            <a:r>
              <a:rPr lang="en-US" sz="5400" b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[</a:t>
            </a:r>
            <a:r>
              <a:rPr lang="en-US" sz="6000" b="1" dirty="0">
                <a:solidFill>
                  <a:srgbClr val="7030A0"/>
                </a:solidFill>
              </a:rPr>
              <a:t>æ</a:t>
            </a:r>
            <a:r>
              <a:rPr lang="en-US" sz="5400" b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] – </a:t>
            </a:r>
            <a:r>
              <a:rPr lang="en-US" sz="54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am</a:t>
            </a:r>
            <a:r>
              <a:rPr lang="en-US" sz="5400" b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, ant, cat</a:t>
            </a:r>
          </a:p>
          <a:p>
            <a:pPr algn="ctr"/>
            <a:endParaRPr lang="ru-RU" sz="40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5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7604" y="2204864"/>
            <a:ext cx="712879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Тема урока:</a:t>
            </a:r>
          </a:p>
          <a:p>
            <a:pPr algn="ctr"/>
            <a:r>
              <a:rPr lang="ru-RU" sz="6000" b="1" dirty="0">
                <a:solidFill>
                  <a:srgbClr val="7030A0"/>
                </a:solidFill>
                <a:latin typeface="Comic Sans MS" pitchFamily="66" charset="0"/>
              </a:rPr>
              <a:t>«Глагол </a:t>
            </a:r>
            <a:r>
              <a:rPr lang="en-US" sz="6000" b="1" dirty="0">
                <a:solidFill>
                  <a:srgbClr val="7030A0"/>
                </a:solidFill>
                <a:latin typeface="Comic Sans MS" pitchFamily="66" charset="0"/>
              </a:rPr>
              <a:t>to be</a:t>
            </a:r>
            <a:r>
              <a:rPr lang="ru-RU" sz="6000" b="1" dirty="0">
                <a:solidFill>
                  <a:srgbClr val="7030A0"/>
                </a:solidFill>
                <a:latin typeface="Comic Sans MS" pitchFamily="66" charset="0"/>
              </a:rPr>
              <a:t>»</a:t>
            </a:r>
            <a:endParaRPr lang="ru-RU" sz="60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6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94835D-B22E-4D3E-96FD-D98D5596B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45" y="3579639"/>
            <a:ext cx="1754021" cy="23969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4824B4-C86A-41E8-917B-A771F6100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09" y="278167"/>
            <a:ext cx="2372839" cy="17321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8B8B22-0086-437D-B702-9B84BE572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56" y="3123668"/>
            <a:ext cx="1897314" cy="28529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E30154-395B-48BA-962F-0BF6E7028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8" y="3340212"/>
            <a:ext cx="1901025" cy="278092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1B6B72B-AAC6-4AEF-B84D-58D6E26DA0D4}"/>
              </a:ext>
            </a:extLst>
          </p:cNvPr>
          <p:cNvSpPr/>
          <p:nvPr/>
        </p:nvSpPr>
        <p:spPr>
          <a:xfrm>
            <a:off x="3628461" y="1824694"/>
            <a:ext cx="20881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to be</a:t>
            </a:r>
          </a:p>
        </p:txBody>
      </p:sp>
      <p:sp>
        <p:nvSpPr>
          <p:cNvPr id="14" name="Стрелка: влево 13">
            <a:extLst>
              <a:ext uri="{FF2B5EF4-FFF2-40B4-BE49-F238E27FC236}">
                <a16:creationId xmlns:a16="http://schemas.microsoft.com/office/drawing/2014/main" id="{642202EC-9052-4222-A682-A6F523284CA6}"/>
              </a:ext>
            </a:extLst>
          </p:cNvPr>
          <p:cNvSpPr/>
          <p:nvPr/>
        </p:nvSpPr>
        <p:spPr>
          <a:xfrm rot="16200000">
            <a:off x="4293136" y="2987783"/>
            <a:ext cx="821441" cy="263713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лево 14">
            <a:extLst>
              <a:ext uri="{FF2B5EF4-FFF2-40B4-BE49-F238E27FC236}">
                <a16:creationId xmlns:a16="http://schemas.microsoft.com/office/drawing/2014/main" id="{92248DE3-71C3-41E8-8052-CC477F961591}"/>
              </a:ext>
            </a:extLst>
          </p:cNvPr>
          <p:cNvSpPr/>
          <p:nvPr/>
        </p:nvSpPr>
        <p:spPr>
          <a:xfrm rot="12859416">
            <a:off x="5611744" y="2890676"/>
            <a:ext cx="1155553" cy="232805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лево 15">
            <a:extLst>
              <a:ext uri="{FF2B5EF4-FFF2-40B4-BE49-F238E27FC236}">
                <a16:creationId xmlns:a16="http://schemas.microsoft.com/office/drawing/2014/main" id="{FCE661B2-513A-4C15-B091-07BCB9DD1F01}"/>
              </a:ext>
            </a:extLst>
          </p:cNvPr>
          <p:cNvSpPr/>
          <p:nvPr/>
        </p:nvSpPr>
        <p:spPr>
          <a:xfrm rot="19572199">
            <a:off x="2525338" y="2894478"/>
            <a:ext cx="1155553" cy="232805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898AB0C-F764-434A-983D-6CE4C5843407}"/>
              </a:ext>
            </a:extLst>
          </p:cNvPr>
          <p:cNvSpPr/>
          <p:nvPr/>
        </p:nvSpPr>
        <p:spPr>
          <a:xfrm>
            <a:off x="4379040" y="5604752"/>
            <a:ext cx="825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is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7D75E2-3EBC-4AD5-8FE0-3E3675B4BABC}"/>
              </a:ext>
            </a:extLst>
          </p:cNvPr>
          <p:cNvSpPr/>
          <p:nvPr/>
        </p:nvSpPr>
        <p:spPr>
          <a:xfrm>
            <a:off x="6983513" y="5579989"/>
            <a:ext cx="14331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are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C23792C-1188-4C03-BFD5-B3D152436CB5}"/>
              </a:ext>
            </a:extLst>
          </p:cNvPr>
          <p:cNvSpPr/>
          <p:nvPr/>
        </p:nvSpPr>
        <p:spPr>
          <a:xfrm>
            <a:off x="893232" y="5609851"/>
            <a:ext cx="13628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407897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03" b="56105"/>
          <a:stretch/>
        </p:blipFill>
        <p:spPr>
          <a:xfrm>
            <a:off x="715392" y="612000"/>
            <a:ext cx="1148038" cy="18148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5718" y="2383893"/>
            <a:ext cx="12121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Mell,</a:t>
            </a:r>
          </a:p>
          <a:p>
            <a:pPr algn="ctr"/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Rome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8625" y="2175447"/>
            <a:ext cx="15135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Amy,</a:t>
            </a:r>
          </a:p>
          <a:p>
            <a:pPr algn="ctr"/>
            <a:r>
              <a:rPr lang="en-US" sz="3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Londo</a:t>
            </a: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n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1894" y="2128345"/>
            <a:ext cx="15680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Tom,</a:t>
            </a:r>
          </a:p>
          <a:p>
            <a:pPr algn="ctr"/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Madrid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04740" y="5019253"/>
            <a:ext cx="167225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Lizzy,</a:t>
            </a:r>
          </a:p>
          <a:p>
            <a:pPr algn="ctr"/>
            <a:r>
              <a:rPr lang="en-US" sz="3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Moscow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3617" y="5172710"/>
            <a:ext cx="10887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Bob,</a:t>
            </a:r>
          </a:p>
          <a:p>
            <a:pPr algn="ctr"/>
            <a:r>
              <a:rPr lang="en-US" sz="3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Bonn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368" y="5139520"/>
            <a:ext cx="11432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Will,</a:t>
            </a:r>
          </a:p>
          <a:p>
            <a:pPr algn="ctr"/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Paris</a:t>
            </a:r>
          </a:p>
          <a:p>
            <a:pPr algn="ctr"/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15130" y="6224933"/>
            <a:ext cx="2123728" cy="62068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Задание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D002DD0-12A0-4690-A3D4-1AE42FCED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05" r="68603"/>
          <a:stretch/>
        </p:blipFill>
        <p:spPr>
          <a:xfrm>
            <a:off x="6628333" y="3162348"/>
            <a:ext cx="1208656" cy="19106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AF5C502-261B-4B17-9873-E4E3C8DAE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7" t="-2345" r="31872" b="58450"/>
          <a:stretch/>
        </p:blipFill>
        <p:spPr>
          <a:xfrm>
            <a:off x="3878222" y="148820"/>
            <a:ext cx="1433192" cy="20127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D14DA2-2D31-4225-9373-A3EEE9898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0" t="2157" r="1773" b="53948"/>
          <a:stretch/>
        </p:blipFill>
        <p:spPr>
          <a:xfrm>
            <a:off x="7325650" y="314655"/>
            <a:ext cx="1273258" cy="201277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B0D2828-81B4-4234-A3C1-4B2BF56C9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1" t="58166" r="34712" b="-2061"/>
          <a:stretch/>
        </p:blipFill>
        <p:spPr>
          <a:xfrm>
            <a:off x="1141246" y="3365778"/>
            <a:ext cx="1103143" cy="17438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01739BB-DE0B-4105-9280-EF6B99717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5" t="54424" r="-1934" b="1681"/>
          <a:stretch/>
        </p:blipFill>
        <p:spPr>
          <a:xfrm>
            <a:off x="3878222" y="3266515"/>
            <a:ext cx="1337602" cy="18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1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0"/>
            <a:ext cx="2123728" cy="62068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Задание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4C2D86-0E6D-49ED-9C78-454A8E6F0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01" y="503900"/>
            <a:ext cx="1039863" cy="103986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A04FAF8-E664-4E17-B9FA-56411AC3F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3" y="2999525"/>
            <a:ext cx="1309102" cy="11403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5665FE9-2301-47BB-B8A0-10418048E6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65" y="4312023"/>
            <a:ext cx="1053456" cy="110150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18F5875-4BE5-4E2E-8DE5-4D4D83F01A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10" y="5523395"/>
            <a:ext cx="1639529" cy="86895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BBC0400-5D55-4476-8429-21C297F6AB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20" y="2369881"/>
            <a:ext cx="1309102" cy="138942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D0334F-CBCC-4AD3-A86B-426E03B57C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09" y="3228308"/>
            <a:ext cx="1351239" cy="132273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6B3F54D-2384-401E-AA3E-88175CC277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9" t="-339" r="-2325" b="-1145"/>
          <a:stretch/>
        </p:blipFill>
        <p:spPr>
          <a:xfrm>
            <a:off x="7527963" y="1888420"/>
            <a:ext cx="1097324" cy="14194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D2F7672-0FE6-45B9-82BA-D051F881BD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2"/>
          <a:stretch/>
        </p:blipFill>
        <p:spPr>
          <a:xfrm>
            <a:off x="5273770" y="4056456"/>
            <a:ext cx="1266085" cy="245575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5CEA50-5FB9-49BA-BCC0-D70AFEBD66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96" y="4835189"/>
            <a:ext cx="1292537" cy="137641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35777DD-7BB2-44EA-8FEC-0C82C91885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5" y="755791"/>
            <a:ext cx="1494608" cy="16730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9BA4D5A-D41A-4827-8C4F-AEE07D9216D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65" y="696139"/>
            <a:ext cx="1628626" cy="129908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CEBF62A-D35A-437D-AB97-95B20E65DF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68" y="382154"/>
            <a:ext cx="1461127" cy="79905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2E63700-D1C3-4581-991A-D09AE83BBDA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6" t="53064"/>
          <a:stretch/>
        </p:blipFill>
        <p:spPr>
          <a:xfrm>
            <a:off x="571024" y="4947290"/>
            <a:ext cx="2058276" cy="126431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96B1DA-CEFD-47F0-A165-1D4E9F86D8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54" y="1516838"/>
            <a:ext cx="1499481" cy="138253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B481248-973F-4EBB-AD09-41252364D9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65" y="3588682"/>
            <a:ext cx="1569213" cy="962362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BDD0B33E-C7AF-4183-AFF8-80BA4AE7FEC0}"/>
              </a:ext>
            </a:extLst>
          </p:cNvPr>
          <p:cNvSpPr/>
          <p:nvPr/>
        </p:nvSpPr>
        <p:spPr>
          <a:xfrm>
            <a:off x="518713" y="1772816"/>
            <a:ext cx="524895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risten ITC" panose="03050502040202030202" pitchFamily="66" charset="0"/>
              </a:rPr>
              <a:t>1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838A6C9-68B5-4804-A850-D4A1AAD90682}"/>
              </a:ext>
            </a:extLst>
          </p:cNvPr>
          <p:cNvSpPr/>
          <p:nvPr/>
        </p:nvSpPr>
        <p:spPr>
          <a:xfrm>
            <a:off x="3148911" y="1542048"/>
            <a:ext cx="524895" cy="5033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risten ITC" panose="03050502040202030202" pitchFamily="66" charset="0"/>
              </a:rPr>
              <a:t>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EEA9F860-FDF8-4580-9512-E78275C9BDC0}"/>
              </a:ext>
            </a:extLst>
          </p:cNvPr>
          <p:cNvSpPr/>
          <p:nvPr/>
        </p:nvSpPr>
        <p:spPr>
          <a:xfrm>
            <a:off x="7331096" y="2560539"/>
            <a:ext cx="524895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risten ITC" panose="03050502040202030202" pitchFamily="66" charset="0"/>
              </a:rPr>
              <a:t>9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C9EFCFE1-B910-42DE-8571-120ED4E4568B}"/>
              </a:ext>
            </a:extLst>
          </p:cNvPr>
          <p:cNvSpPr/>
          <p:nvPr/>
        </p:nvSpPr>
        <p:spPr>
          <a:xfrm>
            <a:off x="5337431" y="1972704"/>
            <a:ext cx="524895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risten ITC" panose="03050502040202030202" pitchFamily="66" charset="0"/>
              </a:rPr>
              <a:t>7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544534C8-8EEC-4A9D-AB5A-38D7C9A4D3BE}"/>
              </a:ext>
            </a:extLst>
          </p:cNvPr>
          <p:cNvSpPr/>
          <p:nvPr/>
        </p:nvSpPr>
        <p:spPr>
          <a:xfrm>
            <a:off x="4878106" y="3176972"/>
            <a:ext cx="524895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risten ITC" panose="03050502040202030202" pitchFamily="66" charset="0"/>
              </a:rPr>
              <a:t>8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74C74061-C0B4-43A2-8B16-2F79B3E78D28}"/>
              </a:ext>
            </a:extLst>
          </p:cNvPr>
          <p:cNvSpPr/>
          <p:nvPr/>
        </p:nvSpPr>
        <p:spPr>
          <a:xfrm>
            <a:off x="7814177" y="815616"/>
            <a:ext cx="524895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risten ITC" panose="03050502040202030202" pitchFamily="66" charset="0"/>
              </a:rPr>
              <a:t>4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ACF5C23B-9FAA-44CA-8925-790F7C80E3EC}"/>
              </a:ext>
            </a:extLst>
          </p:cNvPr>
          <p:cNvSpPr/>
          <p:nvPr/>
        </p:nvSpPr>
        <p:spPr>
          <a:xfrm>
            <a:off x="5137683" y="815616"/>
            <a:ext cx="524895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risten ITC" panose="03050502040202030202" pitchFamily="66" charset="0"/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41ACC23-493B-4541-B070-95EB19564255}"/>
              </a:ext>
            </a:extLst>
          </p:cNvPr>
          <p:cNvSpPr/>
          <p:nvPr/>
        </p:nvSpPr>
        <p:spPr>
          <a:xfrm>
            <a:off x="975913" y="5949280"/>
            <a:ext cx="787775" cy="518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risten ITC" panose="03050502040202030202" pitchFamily="66" charset="0"/>
              </a:rPr>
              <a:t>11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201707B-71DA-48DF-94CB-BD73B29182B4}"/>
              </a:ext>
            </a:extLst>
          </p:cNvPr>
          <p:cNvSpPr/>
          <p:nvPr/>
        </p:nvSpPr>
        <p:spPr>
          <a:xfrm>
            <a:off x="2739996" y="3429000"/>
            <a:ext cx="524895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D45F28BC-05C4-4200-8009-F10969079535}"/>
              </a:ext>
            </a:extLst>
          </p:cNvPr>
          <p:cNvSpPr/>
          <p:nvPr/>
        </p:nvSpPr>
        <p:spPr>
          <a:xfrm>
            <a:off x="661531" y="3780450"/>
            <a:ext cx="524895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risten ITC" panose="03050502040202030202" pitchFamily="66" charset="0"/>
              </a:rPr>
              <a:t>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A83DA94F-12CE-493B-AE35-FC1B9B65B142}"/>
              </a:ext>
            </a:extLst>
          </p:cNvPr>
          <p:cNvSpPr/>
          <p:nvPr/>
        </p:nvSpPr>
        <p:spPr>
          <a:xfrm>
            <a:off x="6014959" y="4934403"/>
            <a:ext cx="802713" cy="4791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risten ITC" panose="03050502040202030202" pitchFamily="66" charset="0"/>
              </a:rPr>
              <a:t>14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0EF56796-0F08-4DFF-A620-D301EDB8B291}"/>
              </a:ext>
            </a:extLst>
          </p:cNvPr>
          <p:cNvSpPr/>
          <p:nvPr/>
        </p:nvSpPr>
        <p:spPr>
          <a:xfrm>
            <a:off x="3891074" y="5216436"/>
            <a:ext cx="778494" cy="5168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risten ITC" panose="03050502040202030202" pitchFamily="66" charset="0"/>
              </a:rPr>
              <a:t>13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84D74940-AC50-465E-8447-80D7F28CE6F8}"/>
              </a:ext>
            </a:extLst>
          </p:cNvPr>
          <p:cNvSpPr/>
          <p:nvPr/>
        </p:nvSpPr>
        <p:spPr>
          <a:xfrm>
            <a:off x="2500025" y="4966903"/>
            <a:ext cx="839536" cy="5564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risten ITC" panose="03050502040202030202" pitchFamily="66" charset="0"/>
              </a:rPr>
              <a:t>12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D8FB327D-CE9B-49F7-AFA9-087943BBA7E7}"/>
              </a:ext>
            </a:extLst>
          </p:cNvPr>
          <p:cNvSpPr/>
          <p:nvPr/>
        </p:nvSpPr>
        <p:spPr>
          <a:xfrm>
            <a:off x="7194984" y="5777099"/>
            <a:ext cx="739694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risten ITC" panose="03050502040202030202" pitchFamily="66" charset="0"/>
              </a:rPr>
              <a:t>15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B18345E4-D4BE-4C6B-AB84-881A0419FBF8}"/>
              </a:ext>
            </a:extLst>
          </p:cNvPr>
          <p:cNvSpPr/>
          <p:nvPr/>
        </p:nvSpPr>
        <p:spPr>
          <a:xfrm>
            <a:off x="6817673" y="4189061"/>
            <a:ext cx="762824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Kristen ITC" panose="03050502040202030202" pitchFamily="66" charset="0"/>
              </a:rPr>
              <a:t>10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0"/>
            <a:ext cx="2483768" cy="105273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Задание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Homework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0168F0-FC96-43AE-B656-FC410D53C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1"/>
          <a:stretch/>
        </p:blipFill>
        <p:spPr>
          <a:xfrm>
            <a:off x="1185456" y="1300168"/>
            <a:ext cx="7050286" cy="524927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F94DF2-D315-45C5-A234-172A23FE8D0B}"/>
              </a:ext>
            </a:extLst>
          </p:cNvPr>
          <p:cNvSpPr/>
          <p:nvPr/>
        </p:nvSpPr>
        <p:spPr>
          <a:xfrm>
            <a:off x="3347864" y="256208"/>
            <a:ext cx="48878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Заполните пропуски </a:t>
            </a:r>
          </a:p>
          <a:p>
            <a:pPr algn="ctr"/>
            <a:r>
              <a:rPr lang="ru-RU" sz="3200" b="1" cap="none" spc="0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и раскрасьте картинку.</a:t>
            </a:r>
          </a:p>
        </p:txBody>
      </p:sp>
    </p:spTree>
    <p:extLst>
      <p:ext uri="{BB962C8B-B14F-4D97-AF65-F5344CB8AC3E}">
        <p14:creationId xmlns:p14="http://schemas.microsoft.com/office/powerpoint/2010/main" val="212736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5" y="0"/>
            <a:ext cx="8814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62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95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Cooper Black</vt:lpstr>
      <vt:lpstr>Kristen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 Валерьевна</dc:creator>
  <cp:lastModifiedBy>Лис</cp:lastModifiedBy>
  <cp:revision>17</cp:revision>
  <dcterms:created xsi:type="dcterms:W3CDTF">2021-02-03T15:04:43Z</dcterms:created>
  <dcterms:modified xsi:type="dcterms:W3CDTF">2022-03-29T14:54:19Z</dcterms:modified>
</cp:coreProperties>
</file>