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67" r:id="rId5"/>
    <p:sldId id="268" r:id="rId6"/>
    <p:sldId id="257" r:id="rId7"/>
    <p:sldId id="269" r:id="rId8"/>
    <p:sldId id="270" r:id="rId9"/>
    <p:sldId id="258" r:id="rId10"/>
    <p:sldId id="272" r:id="rId11"/>
    <p:sldId id="276" r:id="rId12"/>
    <p:sldId id="277" r:id="rId13"/>
    <p:sldId id="278" r:id="rId14"/>
    <p:sldId id="279" r:id="rId15"/>
    <p:sldId id="273" r:id="rId16"/>
    <p:sldId id="259" r:id="rId17"/>
    <p:sldId id="261" r:id="rId18"/>
    <p:sldId id="260" r:id="rId19"/>
    <p:sldId id="264" r:id="rId20"/>
    <p:sldId id="274" r:id="rId21"/>
    <p:sldId id="262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807E-3EB6-4A23-8504-80F4CFAE7F5E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C9F1-ECCF-46CF-AC88-C451311EB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384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807E-3EB6-4A23-8504-80F4CFAE7F5E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C9F1-ECCF-46CF-AC88-C451311EB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755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807E-3EB6-4A23-8504-80F4CFAE7F5E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C9F1-ECCF-46CF-AC88-C451311EB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599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807E-3EB6-4A23-8504-80F4CFAE7F5E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C9F1-ECCF-46CF-AC88-C451311EB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94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807E-3EB6-4A23-8504-80F4CFAE7F5E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C9F1-ECCF-46CF-AC88-C451311EB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918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807E-3EB6-4A23-8504-80F4CFAE7F5E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C9F1-ECCF-46CF-AC88-C451311EB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423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807E-3EB6-4A23-8504-80F4CFAE7F5E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C9F1-ECCF-46CF-AC88-C451311EB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155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807E-3EB6-4A23-8504-80F4CFAE7F5E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C9F1-ECCF-46CF-AC88-C451311EB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22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807E-3EB6-4A23-8504-80F4CFAE7F5E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C9F1-ECCF-46CF-AC88-C451311EB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982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807E-3EB6-4A23-8504-80F4CFAE7F5E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C9F1-ECCF-46CF-AC88-C451311EB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10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807E-3EB6-4A23-8504-80F4CFAE7F5E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C9F1-ECCF-46CF-AC88-C451311EB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776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0807E-3EB6-4A23-8504-80F4CFAE7F5E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DC9F1-ECCF-46CF-AC88-C451311EB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761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trinks.net/hypertext/thema_hypertext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7" Type="http://schemas.openxmlformats.org/officeDocument/2006/relationships/hyperlink" Target="http://www.rambler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yandex.ru/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Эпиграф урока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Кто владеет информацией, тот владеет миром»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Н. Ротшильд</a:t>
            </a:r>
            <a:endParaRPr lang="ru-RU" dirty="0"/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2035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-9098"/>
            <a:ext cx="8229600" cy="3024336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Что такое Всемирная паутина? Как найти информацию с помощью всемирной паутины “Интернет”?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714" y="1916832"/>
            <a:ext cx="9036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/>
              <a:t>К Началу 1997 года в Интернете работало 40 миллионов пользователей, </a:t>
            </a:r>
            <a:endParaRPr lang="ru-RU" sz="2800" u="sng" dirty="0" smtClean="0"/>
          </a:p>
          <a:p>
            <a:r>
              <a:rPr lang="ru-RU" sz="2800" u="sng" dirty="0" smtClean="0"/>
              <a:t>в </a:t>
            </a:r>
            <a:r>
              <a:rPr lang="ru-RU" sz="2800" u="sng" dirty="0"/>
              <a:t>2000 году их стало 100 млн. человек.. </a:t>
            </a:r>
            <a:endParaRPr lang="ru-RU" sz="2800" u="sng" dirty="0" smtClean="0"/>
          </a:p>
          <a:p>
            <a:r>
              <a:rPr lang="ru-RU" sz="2800" u="sng" dirty="0" smtClean="0"/>
              <a:t>Лидер </a:t>
            </a:r>
            <a:r>
              <a:rPr lang="ru-RU" sz="2800" u="sng" dirty="0"/>
              <a:t>этой сети – Москва.</a:t>
            </a:r>
            <a:r>
              <a:rPr lang="ru-RU" sz="2800" b="1" dirty="0"/>
              <a:t>  </a:t>
            </a:r>
            <a:endParaRPr lang="ru-RU" sz="2800" b="1" dirty="0" smtClean="0"/>
          </a:p>
          <a:p>
            <a:r>
              <a:rPr lang="ru-RU" sz="2800" b="1" dirty="0" smtClean="0"/>
              <a:t>Сегодня </a:t>
            </a:r>
            <a:r>
              <a:rPr lang="ru-RU" sz="2800" b="1" dirty="0"/>
              <a:t>количество</a:t>
            </a:r>
            <a:r>
              <a:rPr lang="ru-RU" sz="2800" dirty="0"/>
              <a:t> пользователей сети </a:t>
            </a:r>
            <a:r>
              <a:rPr lang="ru-RU" sz="2800" b="1" dirty="0"/>
              <a:t>интернет</a:t>
            </a:r>
            <a:r>
              <a:rPr lang="ru-RU" sz="2800" dirty="0"/>
              <a:t> </a:t>
            </a:r>
            <a:r>
              <a:rPr lang="ru-RU" sz="2800" b="1" dirty="0"/>
              <a:t>в</a:t>
            </a:r>
            <a:r>
              <a:rPr lang="ru-RU" sz="2800" dirty="0"/>
              <a:t> </a:t>
            </a:r>
            <a:r>
              <a:rPr lang="ru-RU" sz="2800" b="1" dirty="0"/>
              <a:t>России</a:t>
            </a:r>
            <a:r>
              <a:rPr lang="ru-RU" sz="2800" dirty="0"/>
              <a:t>: 118 000 000 </a:t>
            </a:r>
            <a:r>
              <a:rPr lang="ru-RU" sz="2800" b="1" dirty="0"/>
              <a:t>человек</a:t>
            </a:r>
            <a:r>
              <a:rPr lang="ru-RU" sz="2800" dirty="0"/>
              <a:t> (81% популяции). Из них </a:t>
            </a:r>
            <a:r>
              <a:rPr lang="ru-RU" sz="2800" b="1" dirty="0"/>
              <a:t>пользуются</a:t>
            </a:r>
            <a:r>
              <a:rPr lang="ru-RU" sz="2800" dirty="0"/>
              <a:t> смартфонами для входа в </a:t>
            </a:r>
            <a:r>
              <a:rPr lang="ru-RU" sz="2800" b="1" dirty="0"/>
              <a:t>интернет</a:t>
            </a:r>
            <a:r>
              <a:rPr lang="ru-RU" sz="2800" dirty="0"/>
              <a:t>: 102 100 000 </a:t>
            </a:r>
            <a:r>
              <a:rPr lang="ru-RU" sz="2800" b="1" dirty="0"/>
              <a:t>человек</a:t>
            </a:r>
            <a:r>
              <a:rPr lang="ru-RU" sz="2800" dirty="0"/>
              <a:t> (87%). Изменение по сравнению с 2019: -0.4%. Активно </a:t>
            </a:r>
            <a:r>
              <a:rPr lang="ru-RU" sz="2800" b="1" dirty="0"/>
              <a:t>пользуются</a:t>
            </a:r>
            <a:r>
              <a:rPr lang="ru-RU" sz="2800" dirty="0"/>
              <a:t> социальными сетями: 70 000 000 </a:t>
            </a:r>
            <a:r>
              <a:rPr lang="ru-RU" sz="2800" b="1" dirty="0"/>
              <a:t>человек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4624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>
          <a:xfrm>
            <a:off x="1042988" y="1052513"/>
            <a:ext cx="7643812" cy="507365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Информация в </a:t>
            </a:r>
            <a:r>
              <a:rPr lang="en-US" sz="2800" dirty="0" smtClean="0"/>
              <a:t>WWW </a:t>
            </a:r>
            <a:r>
              <a:rPr lang="ru-RU" sz="2800" dirty="0" smtClean="0"/>
              <a:t>организована в виде </a:t>
            </a:r>
            <a:r>
              <a:rPr lang="en-US" sz="2800" b="1" i="1" dirty="0" smtClean="0"/>
              <a:t>Web</a:t>
            </a:r>
            <a:r>
              <a:rPr lang="ru-RU" sz="2800" b="1" i="1" dirty="0" smtClean="0"/>
              <a:t>-страниц</a:t>
            </a:r>
            <a:r>
              <a:rPr lang="ru-RU" sz="2800" dirty="0" smtClean="0"/>
              <a:t>.</a:t>
            </a:r>
          </a:p>
          <a:p>
            <a:pPr eaLnBrk="1" hangingPunct="1"/>
            <a:r>
              <a:rPr lang="en-US" sz="2800" b="1" i="1" dirty="0" smtClean="0"/>
              <a:t>Web</a:t>
            </a:r>
            <a:r>
              <a:rPr lang="ru-RU" sz="2800" b="1" i="1" dirty="0" smtClean="0"/>
              <a:t>-сайт </a:t>
            </a:r>
            <a:r>
              <a:rPr lang="ru-RU" sz="2800" dirty="0" smtClean="0"/>
              <a:t>– это несколько </a:t>
            </a:r>
            <a:r>
              <a:rPr lang="en-US" sz="2800" dirty="0" smtClean="0"/>
              <a:t>Web-</a:t>
            </a:r>
            <a:r>
              <a:rPr lang="ru-RU" sz="2800" dirty="0" smtClean="0"/>
              <a:t>страниц, связанных между собой по содержанию.</a:t>
            </a:r>
          </a:p>
          <a:p>
            <a:pPr eaLnBrk="1" hangingPunct="1"/>
            <a:r>
              <a:rPr lang="ru-RU" sz="2800" b="1" i="1" dirty="0" smtClean="0"/>
              <a:t>Гиперссылки</a:t>
            </a:r>
            <a:r>
              <a:rPr lang="ru-RU" sz="2800" dirty="0" smtClean="0"/>
              <a:t> – ключевые слова или изображения от которых идут гиперсвязи. Они выделяются </a:t>
            </a:r>
            <a:r>
              <a:rPr lang="ru-RU" sz="2800" b="1" dirty="0" smtClean="0">
                <a:solidFill>
                  <a:srgbClr val="CC3300"/>
                </a:solidFill>
              </a:rPr>
              <a:t>цветом</a:t>
            </a:r>
            <a:r>
              <a:rPr lang="ru-RU" sz="2800" dirty="0" smtClean="0"/>
              <a:t> или </a:t>
            </a:r>
            <a:r>
              <a:rPr lang="ru-RU" sz="2800" u="sng" dirty="0" smtClean="0"/>
              <a:t>подчёркиванием.</a:t>
            </a:r>
            <a:endParaRPr lang="ru-RU" sz="2800" dirty="0" smtClean="0"/>
          </a:p>
          <a:p>
            <a:pPr eaLnBrk="1" hangingPunct="1"/>
            <a:endParaRPr lang="ru-RU" sz="2800" dirty="0" smtClean="0"/>
          </a:p>
        </p:txBody>
      </p:sp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Web-</a:t>
            </a:r>
            <a:r>
              <a:rPr lang="ru-RU" dirty="0" smtClean="0"/>
              <a:t>страница</a:t>
            </a:r>
          </a:p>
        </p:txBody>
      </p:sp>
      <p:pic>
        <p:nvPicPr>
          <p:cNvPr id="10244" name="Picture 2" descr="http://www.trinks.net/hypertext/thema_hypertext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191000"/>
            <a:ext cx="41052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158915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71550" y="-100013"/>
            <a:ext cx="7772400" cy="1143001"/>
          </a:xfrm>
        </p:spPr>
        <p:txBody>
          <a:bodyPr/>
          <a:lstStyle/>
          <a:p>
            <a:pPr eaLnBrk="1" hangingPunct="1"/>
            <a:r>
              <a:rPr lang="ru-RU" smtClean="0"/>
              <a:t>Адрес сайта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187450" y="1196975"/>
            <a:ext cx="7643813" cy="50736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dirty="0" smtClean="0"/>
              <a:t>Каждый сайт, и каждая страница имеют свой адрес, по которому к ним можно обратиться.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b="22024"/>
          <a:stretch>
            <a:fillRect/>
          </a:stretch>
        </p:blipFill>
        <p:spPr bwMode="auto">
          <a:xfrm>
            <a:off x="1547813" y="3068638"/>
            <a:ext cx="7237412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1979613" y="3573463"/>
            <a:ext cx="2566987" cy="3540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253181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530091" y="3861048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Mozilla Firefox</a:t>
            </a:r>
            <a:r>
              <a:rPr lang="ru-RU" sz="2400" dirty="0">
                <a:latin typeface="Calibri" pitchFamily="34" charset="0"/>
              </a:rPr>
              <a:t> 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823891" y="3861048"/>
            <a:ext cx="2665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Internet Explorer</a:t>
            </a:r>
            <a:r>
              <a:rPr lang="ru-RU" sz="2400" dirty="0">
                <a:latin typeface="Calibri" pitchFamily="34" charset="0"/>
              </a:rPr>
              <a:t> </a:t>
            </a: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94136"/>
            <a:ext cx="15525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61" y="2465586"/>
            <a:ext cx="1381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73" y="4418013"/>
            <a:ext cx="15335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261136" y="5951538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Opera</a:t>
            </a:r>
            <a:r>
              <a:rPr lang="ru-RU" sz="2400" dirty="0">
                <a:latin typeface="Calibri" pitchFamily="34" charset="0"/>
              </a:rPr>
              <a:t> 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6084168" y="5759609"/>
            <a:ext cx="2347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Google Chrome</a:t>
            </a:r>
            <a:r>
              <a:rPr lang="ru-RU" sz="2400" dirty="0">
                <a:latin typeface="Calibri" pitchFamily="34" charset="0"/>
              </a:rPr>
              <a:t> </a:t>
            </a:r>
          </a:p>
        </p:txBody>
      </p:sp>
      <p:pic>
        <p:nvPicPr>
          <p:cNvPr id="3278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61" y="4418013"/>
            <a:ext cx="15160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Заголовок 2"/>
          <p:cNvSpPr>
            <a:spLocks noGrp="1"/>
          </p:cNvSpPr>
          <p:nvPr>
            <p:ph type="title"/>
          </p:nvPr>
        </p:nvSpPr>
        <p:spPr>
          <a:xfrm>
            <a:off x="323528" y="458788"/>
            <a:ext cx="8435280" cy="15113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dirty="0" smtClean="0"/>
              <a:t>Web-</a:t>
            </a:r>
            <a:r>
              <a:rPr lang="ru-RU" sz="2800" dirty="0" smtClean="0"/>
              <a:t>браузеры</a:t>
            </a:r>
            <a:r>
              <a:rPr lang="ru-RU" sz="2800" dirty="0"/>
              <a:t> </a:t>
            </a:r>
            <a:r>
              <a:rPr lang="ru-RU" sz="2800" dirty="0" smtClean="0"/>
              <a:t>- прикладное </a:t>
            </a:r>
            <a:r>
              <a:rPr lang="ru-RU" sz="2800" dirty="0"/>
              <a:t>программное обеспечение для просмотра страниц, содержания веб-документов, компьютерных файлов и их каталогов; управления веб-приложениями</a:t>
            </a:r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87423090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2778" grpId="0"/>
      <p:bldP spid="32782" grpId="0"/>
      <p:bldP spid="327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Поисковые системы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116013" y="836613"/>
            <a:ext cx="78501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000" dirty="0">
                <a:latin typeface="Calibri" pitchFamily="34" charset="0"/>
              </a:rPr>
              <a:t>Все системы поиска информации во Всемирной паутине располагаются на специально выделенных компьютерах с мощными каналами связи. </a:t>
            </a:r>
            <a:endParaRPr lang="en-US" sz="2000" dirty="0">
              <a:latin typeface="Calibri" pitchFamily="34" charset="0"/>
            </a:endParaRPr>
          </a:p>
          <a:p>
            <a:pPr algn="just" eaLnBrk="1" hangingPunct="1"/>
            <a:r>
              <a:rPr lang="ru-RU" sz="2000" dirty="0">
                <a:latin typeface="Calibri" pitchFamily="34" charset="0"/>
              </a:rPr>
              <a:t>Действие поисковых систем основано на постоянном, последовательном изучении всех страниц всех сайтов Всемирной паутины.  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68638"/>
            <a:ext cx="252095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995738" y="3284538"/>
            <a:ext cx="4895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Calibri" pitchFamily="34" charset="0"/>
              </a:rPr>
              <a:t>Адрес: </a:t>
            </a:r>
            <a:r>
              <a:rPr lang="ru-RU" b="1">
                <a:latin typeface="Calibri" pitchFamily="34" charset="0"/>
                <a:hlinkClick r:id="rId3"/>
              </a:rPr>
              <a:t>www.google.com</a:t>
            </a:r>
            <a:endParaRPr lang="ru-RU" b="1">
              <a:latin typeface="Calibri" pitchFamily="34" charset="0"/>
            </a:endParaRPr>
          </a:p>
          <a:p>
            <a:pPr eaLnBrk="1" hangingPunct="1"/>
            <a:endParaRPr lang="ru-RU">
              <a:latin typeface="Calibri" pitchFamily="34" charset="0"/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92600"/>
            <a:ext cx="1982787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851275" y="4724400"/>
            <a:ext cx="489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Calibri" pitchFamily="34" charset="0"/>
              </a:rPr>
              <a:t>Адрес: </a:t>
            </a:r>
            <a:r>
              <a:rPr lang="ru-RU" b="1">
                <a:latin typeface="Calibri" pitchFamily="34" charset="0"/>
                <a:hlinkClick r:id="rId5"/>
              </a:rPr>
              <a:t>www.yandex.ru</a:t>
            </a:r>
            <a:r>
              <a:rPr lang="ru-RU" b="1">
                <a:latin typeface="Calibri" pitchFamily="34" charset="0"/>
              </a:rPr>
              <a:t> </a:t>
            </a: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589588"/>
            <a:ext cx="25336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851275" y="5805488"/>
            <a:ext cx="489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Calibri" pitchFamily="34" charset="0"/>
              </a:rPr>
              <a:t>Адрес: </a:t>
            </a:r>
            <a:r>
              <a:rPr lang="ru-RU" b="1">
                <a:latin typeface="Calibri" pitchFamily="34" charset="0"/>
                <a:hlinkClick r:id="rId7"/>
              </a:rPr>
              <a:t>http://www.rambler.ru</a:t>
            </a:r>
            <a:r>
              <a:rPr lang="ru-RU" b="1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2641373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7" grpId="0"/>
      <p:bldP spid="174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6" y="-87932"/>
            <a:ext cx="9145016" cy="1143000"/>
          </a:xfrm>
        </p:spPr>
        <p:txBody>
          <a:bodyPr>
            <a:noAutofit/>
          </a:bodyPr>
          <a:lstStyle/>
          <a:p>
            <a:r>
              <a:rPr lang="ru-RU" sz="2800" dirty="0"/>
              <a:t>Р</a:t>
            </a:r>
            <a:r>
              <a:rPr lang="ru-RU" sz="2800" dirty="0" smtClean="0"/>
              <a:t>асставьте стрелочки определяя направление способов поиска информации в сети Интернет?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81153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314575"/>
            <a:ext cx="25336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66950"/>
            <a:ext cx="2200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12" y="2286000"/>
            <a:ext cx="23812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789040"/>
            <a:ext cx="25431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45" y="3819520"/>
            <a:ext cx="25431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12" y="3829045"/>
            <a:ext cx="23812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229200"/>
            <a:ext cx="25431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71" y="5743575"/>
            <a:ext cx="22098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62" y="5262344"/>
            <a:ext cx="2362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07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Как средства телекоммуникации влияют на территориальную организацию общества?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Способствуют свободному размещению населения и производства</a:t>
            </a:r>
          </a:p>
          <a:p>
            <a:r>
              <a:rPr lang="ru-RU" dirty="0" smtClean="0"/>
              <a:t>Влияние расстояния и транспортных затрат на себестоимость продукции резко снижается</a:t>
            </a:r>
          </a:p>
          <a:p>
            <a:r>
              <a:rPr lang="ru-RU" dirty="0" smtClean="0"/>
              <a:t>Концентрация человеческой деятельности в ограниченном числе центров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39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Причина концентрации телекоммуникационных мощностей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Необходимость обеспечивать надежность и безопасность системы</a:t>
            </a:r>
          </a:p>
          <a:p>
            <a:r>
              <a:rPr lang="ru-RU" dirty="0" smtClean="0"/>
              <a:t>Потребность в финансовых ресурсах и специалистах</a:t>
            </a:r>
          </a:p>
          <a:p>
            <a:r>
              <a:rPr lang="ru-RU" dirty="0" smtClean="0"/>
              <a:t>Контроль за сетями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3"/>
            <a:ext cx="4176464" cy="342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85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Регионы и центры телекоммуникационных сетей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Крупные города (Москва, С-Петербург)</a:t>
            </a:r>
          </a:p>
          <a:p>
            <a:pPr marL="514350" indent="-514350">
              <a:buAutoNum type="arabicPeriod"/>
            </a:pPr>
            <a:r>
              <a:rPr lang="ru-RU" dirty="0" smtClean="0"/>
              <a:t>Вдоль оптико-волоконных линий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- Москва – Хабаровск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- Москва – С – Петербург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- Москва – Новороссийск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- в Зап. Европу и Японию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- подводный кабель по дну Черного, 	Балтийского , Японского морей)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76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Влияние информационной инфраструктуры на образ жизни людей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Интернет – образ жизни</a:t>
            </a:r>
          </a:p>
          <a:p>
            <a:r>
              <a:rPr lang="ru-RU" dirty="0" smtClean="0"/>
              <a:t>Получение информации и образования</a:t>
            </a:r>
          </a:p>
          <a:p>
            <a:r>
              <a:rPr lang="ru-RU" dirty="0" smtClean="0"/>
              <a:t>Организация бизнеса</a:t>
            </a:r>
          </a:p>
          <a:p>
            <a:r>
              <a:rPr lang="ru-RU" dirty="0" smtClean="0"/>
              <a:t>Порождает неравенство</a:t>
            </a:r>
          </a:p>
          <a:p>
            <a:r>
              <a:rPr lang="ru-RU" dirty="0" smtClean="0"/>
              <a:t>Порождает сложные психологические проблемы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6228184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39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Информационная инфраструктура России.</a:t>
            </a:r>
            <a:br>
              <a:rPr lang="ru-RU" b="1" dirty="0" smtClean="0"/>
            </a:br>
            <a:r>
              <a:rPr lang="ru-RU" b="1" dirty="0" smtClean="0"/>
              <a:t>Информация. Информационные процессы.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492896"/>
            <a:ext cx="7164289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195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lang="ru-RU" dirty="0" smtClean="0"/>
              <a:t>Практическая работа: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501008"/>
            <a:ext cx="8229600" cy="17567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Создать презентацию (3-4 слайда) используя информацию сети Интернет на тему «Экономика Оренбургской области»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40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861048"/>
            <a:ext cx="8258204" cy="23608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таким образом доступ к информационным сетям , обработка и передача информации создает  ряд преимуществ в развитии регионов и страны в целом. Развитая инфраструктура притягивает кадры, современные отрасли и услуги.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962650" cy="259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78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Вопросы классу: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u="sng" dirty="0" smtClean="0"/>
              <a:t>Как вы думаете, почему информацию считают ценным “ресурсом”?</a:t>
            </a:r>
            <a:endParaRPr lang="ru-RU" dirty="0" smtClean="0"/>
          </a:p>
          <a:p>
            <a:pPr lvl="0"/>
            <a:r>
              <a:rPr lang="ru-RU" u="sng" dirty="0" smtClean="0"/>
              <a:t>Чем объяснить, что в сельской местности так медленно идет развитие современных средств связи?</a:t>
            </a:r>
            <a:endParaRPr lang="ru-RU" dirty="0" smtClean="0"/>
          </a:p>
          <a:p>
            <a:pPr lvl="0"/>
            <a:r>
              <a:rPr lang="ru-RU" u="sng" dirty="0" smtClean="0"/>
              <a:t>Как наш населенный пункт получает и отправляет нужную информацию?</a:t>
            </a:r>
            <a:endParaRPr lang="ru-RU" dirty="0" smtClean="0"/>
          </a:p>
          <a:p>
            <a:pPr lvl="0"/>
            <a:r>
              <a:rPr lang="ru-RU" u="sng" dirty="0" smtClean="0"/>
              <a:t>Влияет ли информационная структура на образ жизни людей?</a:t>
            </a:r>
            <a:endParaRPr lang="ru-RU" dirty="0" smtClean="0"/>
          </a:p>
          <a:p>
            <a:pPr lvl="0"/>
            <a:r>
              <a:rPr lang="ru-RU" u="sng" dirty="0" smtClean="0"/>
              <a:t>Что такое браузер, web-страница, гиперссылка?</a:t>
            </a:r>
            <a:endParaRPr lang="ru-RU" dirty="0" smtClean="0"/>
          </a:p>
          <a:p>
            <a:pPr lvl="0"/>
            <a:r>
              <a:rPr lang="ru-RU" u="sng" dirty="0" smtClean="0"/>
              <a:t>Как сохранить информацию из </a:t>
            </a:r>
            <a:r>
              <a:rPr lang="ru-RU" u="sng" dirty="0" err="1" smtClean="0"/>
              <a:t>web</a:t>
            </a:r>
            <a:r>
              <a:rPr lang="ru-RU" u="sng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урока познакомиться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Сформировать представление об информационной инфраструктуре и уровне ее развития, используя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связи  географии и информатики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472608" cy="20742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304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7030A0"/>
                </a:solidFill>
              </a:rPr>
              <a:t>Инфраструктура</a:t>
            </a:r>
            <a:r>
              <a:rPr lang="ru-RU" dirty="0"/>
              <a:t> </a:t>
            </a:r>
            <a:r>
              <a:rPr lang="ru-RU" b="1" dirty="0"/>
              <a:t>(от лат. infra — ниже, под и structura — строение), совокупность сооружений, зданий, систем и служб, необходимых для функционирования отраслей материального производства и обеспечения условий жизнедеятельности общества.</a:t>
            </a:r>
          </a:p>
          <a:p>
            <a:endParaRPr lang="ru-RU" dirty="0"/>
          </a:p>
        </p:txBody>
      </p:sp>
      <p:pic>
        <p:nvPicPr>
          <p:cNvPr id="3074" name="Picture 2" descr="C:\Users\Александр\Desktop\Токи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58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09600" y="7620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 smtClean="0">
                <a:solidFill>
                  <a:prstClr val="black"/>
                </a:solidFill>
              </a:rPr>
              <a:t>.</a:t>
            </a:r>
          </a:p>
        </p:txBody>
      </p:sp>
      <p:graphicFrame>
        <p:nvGraphicFramePr>
          <p:cNvPr id="4" name="Group 2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97667098"/>
              </p:ext>
            </p:extLst>
          </p:nvPr>
        </p:nvGraphicFramePr>
        <p:xfrm>
          <a:off x="35495" y="2514600"/>
          <a:ext cx="9108504" cy="3478213"/>
        </p:xfrm>
        <a:graphic>
          <a:graphicData uri="http://schemas.openxmlformats.org/drawingml/2006/table">
            <a:tbl>
              <a:tblPr/>
              <a:tblGrid>
                <a:gridCol w="2250505"/>
                <a:gridCol w="2285999"/>
                <a:gridCol w="2286001"/>
                <a:gridCol w="2285999"/>
              </a:tblGrid>
              <a:tr h="347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Производственная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Энергосети,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Водоснабжение,      Теплоснабжение,         Газоснабжение, Складское хозяйство, архивы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Транспортная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магистрали ,  морские и                                          Речные порты,	                                                                    аэропорты,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ж/д  вокзалы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Социальная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здравоохранение,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Образование,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жилищно-                                                           коммунальное    хозяйство 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бытовое обслуживание,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учреждения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культуры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Информационная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связь (телефон,                     Телеграф,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компьютерные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сети),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информационные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агентства,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Банки данных,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архивы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Содержимое 3"/>
          <p:cNvSpPr txBox="1">
            <a:spLocks/>
          </p:cNvSpPr>
          <p:nvPr/>
        </p:nvSpPr>
        <p:spPr>
          <a:xfrm>
            <a:off x="0" y="6019800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ru-RU" sz="2600" b="1" dirty="0" smtClean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76200"/>
            <a:ext cx="792088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700" dirty="0">
              <a:solidFill>
                <a:prstClr val="white"/>
              </a:solidFill>
            </a:endParaRPr>
          </a:p>
        </p:txBody>
      </p:sp>
      <p:pic>
        <p:nvPicPr>
          <p:cNvPr id="4099" name="Picture 3" descr="C:\Users\Александр\Desktop\Персональный компьют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14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0646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Развитая  информационная инфраструктура для современного  общества дает много преимуществ стране и обществу. Почему так происходит?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35102"/>
            <a:ext cx="7572428" cy="436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980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Что такое </a:t>
            </a:r>
            <a:r>
              <a:rPr lang="ru-RU" b="1" dirty="0" smtClean="0"/>
              <a:t>информация? </a:t>
            </a:r>
          </a:p>
          <a:p>
            <a:pPr marL="0" indent="0">
              <a:buNone/>
            </a:pPr>
            <a:r>
              <a:rPr lang="ru-RU" b="1" dirty="0" smtClean="0"/>
              <a:t>Назовите свойства информации?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55" y="1772816"/>
            <a:ext cx="568833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56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Информация </a:t>
            </a:r>
            <a:r>
              <a:rPr lang="ru-RU" dirty="0" smtClean="0"/>
              <a:t>– ресурс нематериальный,  В чем ее ценность?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55" y="1772816"/>
            <a:ext cx="568833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56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503</Words>
  <Application>Microsoft Office PowerPoint</Application>
  <PresentationFormat>Экран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Эпиграф урока  </vt:lpstr>
      <vt:lpstr>Информационная инфраструктура России. Информация. Информационные процессы.</vt:lpstr>
      <vt:lpstr>Цель урока познакомиться</vt:lpstr>
      <vt:lpstr>Слайд 4</vt:lpstr>
      <vt:lpstr>Слайд 5</vt:lpstr>
      <vt:lpstr>   Развитая  информационная инфраструктура для современного  общества дает много преимуществ стране и обществу. Почему так происходит? </vt:lpstr>
      <vt:lpstr>Слайд 7</vt:lpstr>
      <vt:lpstr>Слайд 8</vt:lpstr>
      <vt:lpstr>Слайд 9</vt:lpstr>
      <vt:lpstr>Что такое Всемирная паутина? Как найти информацию с помощью всемирной паутины “Интернет”? </vt:lpstr>
      <vt:lpstr>Web-страница</vt:lpstr>
      <vt:lpstr>Адрес сайта</vt:lpstr>
      <vt:lpstr>Web-браузеры - прикладное программное обеспечение для просмотра страниц, содержания веб-документов, компьютерных файлов и их каталогов; управления веб-приложениями</vt:lpstr>
      <vt:lpstr>Поисковые системы</vt:lpstr>
      <vt:lpstr>Расставьте стрелочки определяя направление способов поиска информации в сети Интернет? </vt:lpstr>
      <vt:lpstr>Как средства телекоммуникации влияют на территориальную организацию общества?</vt:lpstr>
      <vt:lpstr>Причина концентрации телекоммуникационных мощностей</vt:lpstr>
      <vt:lpstr> Регионы и центры телекоммуникационных сетей</vt:lpstr>
      <vt:lpstr>Влияние информационной инфраструктуры на образ жизни людей</vt:lpstr>
      <vt:lpstr>Практическая работа:</vt:lpstr>
      <vt:lpstr>Слайд 21</vt:lpstr>
      <vt:lpstr>Вопросы классу: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инфраструктура России</dc:title>
  <dc:creator>Ната</dc:creator>
  <cp:lastModifiedBy>1</cp:lastModifiedBy>
  <cp:revision>25</cp:revision>
  <dcterms:created xsi:type="dcterms:W3CDTF">2014-11-09T10:02:53Z</dcterms:created>
  <dcterms:modified xsi:type="dcterms:W3CDTF">2023-01-08T11:08:35Z</dcterms:modified>
</cp:coreProperties>
</file>