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1" r:id="rId4"/>
    <p:sldId id="260" r:id="rId5"/>
    <p:sldId id="257" r:id="rId6"/>
    <p:sldId id="258" r:id="rId7"/>
    <p:sldId id="262" r:id="rId8"/>
    <p:sldId id="269" r:id="rId9"/>
    <p:sldId id="264" r:id="rId10"/>
    <p:sldId id="266" r:id="rId11"/>
    <p:sldId id="267" r:id="rId12"/>
    <p:sldId id="268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3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AE1-FBB6-4AF7-B346-9E371CF3805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50C1B2-EF9F-4601-8149-536B8D8D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AE1-FBB6-4AF7-B346-9E371CF3805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B2-EF9F-4601-8149-536B8D8D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AE1-FBB6-4AF7-B346-9E371CF3805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B2-EF9F-4601-8149-536B8D8D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AE1-FBB6-4AF7-B346-9E371CF3805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50C1B2-EF9F-4601-8149-536B8D8D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AE1-FBB6-4AF7-B346-9E371CF3805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B2-EF9F-4601-8149-536B8D8D4C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AE1-FBB6-4AF7-B346-9E371CF3805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B2-EF9F-4601-8149-536B8D8D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AE1-FBB6-4AF7-B346-9E371CF3805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50C1B2-EF9F-4601-8149-536B8D8D4C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AE1-FBB6-4AF7-B346-9E371CF3805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B2-EF9F-4601-8149-536B8D8D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AE1-FBB6-4AF7-B346-9E371CF3805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B2-EF9F-4601-8149-536B8D8D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AE1-FBB6-4AF7-B346-9E371CF3805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B2-EF9F-4601-8149-536B8D8D4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AE1-FBB6-4AF7-B346-9E371CF3805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C1B2-EF9F-4601-8149-536B8D8D4C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3A2AE1-FBB6-4AF7-B346-9E371CF38054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50C1B2-EF9F-4601-8149-536B8D8D4C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5;&#1072;&#1072;&#1096;&#1072;\Desktop\&#1091;&#1088;&#1086;&#1082;%20&#1080;&#1089;&#1090;&#1086;&#1088;&#1080;&#1103;+&#1083;&#1080;&#1090;&#1077;&#1088;&#1072;&#1090;&#1091;&#1088;&#1072;%20&#1057;&#1090;&#1072;&#1088;&#1080;&#1094;&#1099;&#1085;&#1072;%20&#1053;.&#1042;\&#1041;&#1083;&#1072;&#1075;&#1086;&#1088;&#1086;&#1076;&#1085;&#1099;&#1081;%20&#1088;&#1072;&#1079;&#1073;&#1086;&#1081;&#1085;&#1080;&#1082;%20&#1042;&#1083;&#1072;&#1076;&#1080;&#1084;&#1080;&#1088;%20&#1044;&#1091;&#1073;&#1088;&#1086;&#1074;&#1089;&#1082;&#1080;&#1081;-2%20&#1089;&#1077;&#1088;&#1080;&#1103;%20(online-video-cutter.com)%20(1)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Юля\Desktop\с рам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138613" cy="5616624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39750" y="5844720"/>
            <a:ext cx="4032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C:\Users\Юля\Desktop\9_aleksandr_radischev_po_odnoy_iz_versiy_russkiy_pisatel_vypil_yad_posle_togo_kak_predsedatel_komissii_po_sostavleniyu_zakonov_prigrozil_novoy_ssylkoy_za_to_chto_radischev_predlozhil_proekt_liberalnogo_ulozhen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176464" cy="56166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Юля\Desktop\b600x800.a0acc581bfd9cb3d8335c740914b1ef4113e4dbc60c8412a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87929">
            <a:off x="306677" y="222446"/>
            <a:ext cx="2843808" cy="3717032"/>
          </a:xfrm>
          <a:prstGeom prst="rect">
            <a:avLst/>
          </a:prstGeom>
          <a:noFill/>
        </p:spPr>
      </p:pic>
      <p:pic>
        <p:nvPicPr>
          <p:cNvPr id="18435" name="Picture 3" descr="C:\Users\Юля\Desktop\Открытый урок\son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6037">
            <a:off x="5912934" y="-92560"/>
            <a:ext cx="3183534" cy="4476750"/>
          </a:xfrm>
          <a:prstGeom prst="rect">
            <a:avLst/>
          </a:prstGeom>
          <a:noFill/>
        </p:spPr>
      </p:pic>
      <p:pic>
        <p:nvPicPr>
          <p:cNvPr id="18436" name="Picture 4" descr="C:\Users\Юля\Desktop\Открытый урок\527a9cca-0b4d-11e2-85ea-00e081328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9790">
            <a:off x="2923580" y="189827"/>
            <a:ext cx="2690619" cy="3856219"/>
          </a:xfrm>
          <a:prstGeom prst="rect">
            <a:avLst/>
          </a:prstGeom>
          <a:noFill/>
        </p:spPr>
      </p:pic>
      <p:pic>
        <p:nvPicPr>
          <p:cNvPr id="18438" name="Picture 6" descr="C:\Users\Юля\Desktop\Открытый урок\649bd_cr_c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44255">
            <a:off x="373584" y="3856247"/>
            <a:ext cx="2723024" cy="3014409"/>
          </a:xfrm>
          <a:prstGeom prst="rect">
            <a:avLst/>
          </a:prstGeom>
          <a:noFill/>
        </p:spPr>
      </p:pic>
      <p:pic>
        <p:nvPicPr>
          <p:cNvPr id="18439" name="Picture 7" descr="C:\Users\Юля\Desktop\Открытый урок\n183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560762"/>
            <a:ext cx="3096344" cy="4297238"/>
          </a:xfrm>
          <a:prstGeom prst="rect">
            <a:avLst/>
          </a:prstGeom>
          <a:noFill/>
        </p:spPr>
      </p:pic>
      <p:pic>
        <p:nvPicPr>
          <p:cNvPr id="18440" name="Picture 8" descr="C:\Users\Юля\Desktop\Открытый урок\dl_image_1603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30459">
            <a:off x="6265197" y="3078385"/>
            <a:ext cx="2924584" cy="38360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4131568" cy="60486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Император </a:t>
            </a:r>
            <a:r>
              <a:rPr lang="en-US" b="1" dirty="0" smtClean="0">
                <a:latin typeface="Monotype Corsiva" pitchFamily="66" charset="0"/>
              </a:rPr>
              <a:t>    </a:t>
            </a:r>
            <a:r>
              <a:rPr lang="ru-RU" b="1" dirty="0" smtClean="0">
                <a:latin typeface="Monotype Corsiva" pitchFamily="66" charset="0"/>
              </a:rPr>
              <a:t>Александр </a:t>
            </a:r>
            <a:r>
              <a:rPr lang="en-US" b="1" dirty="0" smtClean="0">
                <a:latin typeface="Monotype Corsiva" pitchFamily="66" charset="0"/>
              </a:rPr>
              <a:t>II</a:t>
            </a:r>
            <a:br>
              <a:rPr lang="en-US" b="1" dirty="0" smtClean="0">
                <a:latin typeface="Monotype Corsiva" pitchFamily="66" charset="0"/>
              </a:rPr>
            </a:br>
            <a:r>
              <a:rPr lang="en-US" b="1" dirty="0" smtClean="0">
                <a:latin typeface="Monotype Corsiva" pitchFamily="66" charset="0"/>
              </a:rPr>
              <a:t/>
            </a:r>
            <a:br>
              <a:rPr lang="en-US" b="1" dirty="0" smtClean="0">
                <a:latin typeface="Monotype Corsiva" pitchFamily="66" charset="0"/>
              </a:rPr>
            </a:br>
            <a:r>
              <a:rPr lang="en-US" b="1" dirty="0" smtClean="0">
                <a:latin typeface="Monotype Corsiva" pitchFamily="66" charset="0"/>
              </a:rPr>
              <a:t>1861 </a:t>
            </a:r>
            <a:r>
              <a:rPr lang="ru-RU" b="1" dirty="0" smtClean="0">
                <a:latin typeface="Monotype Corsiva" pitchFamily="66" charset="0"/>
              </a:rPr>
              <a:t>год –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отмена крепостного права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9458" name="Picture 2" descr="C:\Users\Юля\Desktop\Открытый урок\22477ec993446f45f039f6e32bbc4562_i-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3672408" cy="61075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Тема урока: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Крепостное   право   в   истории   и литературе</a:t>
            </a:r>
            <a:br>
              <a:rPr lang="ru-RU" b="1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941168"/>
            <a:ext cx="8686800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Эпиграф к уроку: </a:t>
            </a:r>
          </a:p>
          <a:p>
            <a:pPr algn="ctr">
              <a:buNone/>
            </a:pPr>
            <a:r>
              <a:rPr lang="ru-RU" sz="3600" b="1" i="1" dirty="0" smtClean="0">
                <a:latin typeface="Monotype Corsiva" pitchFamily="66" charset="0"/>
              </a:rPr>
              <a:t>«Чудище </a:t>
            </a:r>
            <a:r>
              <a:rPr lang="ru-RU" sz="3600" b="1" i="1" dirty="0" err="1" smtClean="0">
                <a:latin typeface="Monotype Corsiva" pitchFamily="66" charset="0"/>
              </a:rPr>
              <a:t>обло</a:t>
            </a:r>
            <a:r>
              <a:rPr lang="ru-RU" sz="3600" b="1" i="1" dirty="0" smtClean="0">
                <a:latin typeface="Monotype Corsiva" pitchFamily="66" charset="0"/>
              </a:rPr>
              <a:t>, озорно, огромно, </a:t>
            </a:r>
            <a:r>
              <a:rPr lang="ru-RU" sz="3600" b="1" i="1" dirty="0" err="1" smtClean="0">
                <a:latin typeface="Monotype Corsiva" pitchFamily="66" charset="0"/>
              </a:rPr>
              <a:t>стозевно</a:t>
            </a:r>
            <a:r>
              <a:rPr lang="ru-RU" sz="3600" b="1" i="1" dirty="0" smtClean="0">
                <a:latin typeface="Monotype Corsiva" pitchFamily="66" charset="0"/>
              </a:rPr>
              <a:t> и </a:t>
            </a:r>
            <a:r>
              <a:rPr lang="ru-RU" sz="3600" b="1" i="1" dirty="0" err="1" smtClean="0">
                <a:latin typeface="Monotype Corsiva" pitchFamily="66" charset="0"/>
              </a:rPr>
              <a:t>лаяй</a:t>
            </a:r>
            <a:r>
              <a:rPr lang="ru-RU" sz="3600" b="1" i="1" dirty="0" smtClean="0">
                <a:latin typeface="Monotype Corsiva" pitchFamily="66" charset="0"/>
              </a:rPr>
              <a:t>»</a:t>
            </a:r>
            <a:endParaRPr lang="ru-RU" sz="3600" dirty="0"/>
          </a:p>
        </p:txBody>
      </p:sp>
      <p:pic>
        <p:nvPicPr>
          <p:cNvPr id="20483" name="Picture 3" descr="C:\Users\Юля\Desktop\Открытый урок\20070513215557ilia_efimovich_repin_1844-1930_-_volga_boatmen_1870-1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1"/>
            <a:ext cx="8424936" cy="33843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Рефлексия урока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</a:p>
          <a:p>
            <a:pPr>
              <a:buNone/>
            </a:pPr>
            <a:r>
              <a:rPr lang="ru-RU" dirty="0" smtClean="0"/>
              <a:t>			 Урок интересен и понятен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Есть вопросы по уроку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Требуется помощь по теме урока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Воздержусь от ответа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83568" y="1268760"/>
            <a:ext cx="1152128" cy="108012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3568" y="2564904"/>
            <a:ext cx="1152128" cy="10801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3568" y="3861048"/>
            <a:ext cx="1152128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3568" y="5157192"/>
            <a:ext cx="1152128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Домашнее задание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400" b="1" dirty="0" smtClean="0">
                <a:latin typeface="Monotype Corsiva" pitchFamily="66" charset="0"/>
              </a:rPr>
              <a:t>Написать эссе на тему «Элементы крепостного права в современном мире»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48680"/>
            <a:ext cx="5544616" cy="532859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4000" i="1" dirty="0" smtClean="0">
                <a:latin typeface="Monotype Corsiva" pitchFamily="66" charset="0"/>
              </a:rPr>
              <a:t>«Книга </a:t>
            </a:r>
            <a:r>
              <a:rPr lang="ru-RU" sz="4000" i="1" dirty="0">
                <a:latin typeface="Monotype Corsiva" pitchFamily="66" charset="0"/>
              </a:rPr>
              <a:t>наполнена самыми вредными умствованиями, разрушающими покой общественный, стремящейся произвести в народе негодование против законной </a:t>
            </a:r>
            <a:r>
              <a:rPr lang="ru-RU" sz="4000" i="1" dirty="0" smtClean="0">
                <a:latin typeface="Monotype Corsiva" pitchFamily="66" charset="0"/>
              </a:rPr>
              <a:t>власти…» Екатерина  </a:t>
            </a:r>
            <a:r>
              <a:rPr lang="en-US" sz="4000" i="1" dirty="0" smtClean="0">
                <a:latin typeface="Monotype Corsiva" pitchFamily="66" charset="0"/>
              </a:rPr>
              <a:t>II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4097" name="Picture 1" descr="C:\Users\Юля\Desktop\Открытый урок\135359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312368" cy="5184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Юля\Desktop\с рам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4138613" cy="5616624"/>
          </a:xfrm>
          <a:prstGeom prst="rect">
            <a:avLst/>
          </a:prstGeom>
          <a:noFill/>
        </p:spPr>
      </p:pic>
      <p:pic>
        <p:nvPicPr>
          <p:cNvPr id="1029" name="Picture 5" descr="C:\Users\Юля\Desktop\9ba21c61a2963c4c0e4805c4821e060e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80728"/>
            <a:ext cx="2547937" cy="151561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39750" y="5798554"/>
            <a:ext cx="403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Александр Николаевич Радищев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C:\Users\Юля\Desktop\9_aleksandr_radischev_po_odnoy_iz_versiy_russkiy_pisatel_vypil_yad_posle_togo_kak_predsedatel_komissii_po_sostavleniyu_zakonov_prigrozil_novoy_ssylkoy_za_to_chto_radischev_predlozhil_proekt_liberalnogo_ulozhe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4176464" cy="5328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57200"/>
            <a:ext cx="4275584" cy="45559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Эпиграф к уроку: </a:t>
            </a:r>
            <a:r>
              <a:rPr lang="ru-RU" b="1" i="1" dirty="0" smtClean="0">
                <a:latin typeface="Monotype Corsiva" pitchFamily="66" charset="0"/>
              </a:rPr>
              <a:t>«Чудище </a:t>
            </a:r>
            <a:r>
              <a:rPr lang="ru-RU" b="1" i="1" dirty="0" err="1" smtClean="0">
                <a:latin typeface="Monotype Corsiva" pitchFamily="66" charset="0"/>
              </a:rPr>
              <a:t>обло</a:t>
            </a:r>
            <a:r>
              <a:rPr lang="ru-RU" b="1" i="1" dirty="0" smtClean="0">
                <a:latin typeface="Monotype Corsiva" pitchFamily="66" charset="0"/>
              </a:rPr>
              <a:t>, озорно, огромно, </a:t>
            </a:r>
            <a:r>
              <a:rPr lang="ru-RU" b="1" i="1" dirty="0" err="1" smtClean="0">
                <a:latin typeface="Monotype Corsiva" pitchFamily="66" charset="0"/>
              </a:rPr>
              <a:t>стозевно</a:t>
            </a:r>
            <a:r>
              <a:rPr lang="ru-RU" b="1" i="1" dirty="0" smtClean="0">
                <a:latin typeface="Monotype Corsiva" pitchFamily="66" charset="0"/>
              </a:rPr>
              <a:t> и </a:t>
            </a:r>
            <a:r>
              <a:rPr lang="ru-RU" b="1" i="1" dirty="0" err="1" smtClean="0">
                <a:latin typeface="Monotype Corsiva" pitchFamily="66" charset="0"/>
              </a:rPr>
              <a:t>лаяй</a:t>
            </a:r>
            <a:r>
              <a:rPr lang="ru-RU" b="1" i="1" dirty="0" smtClean="0">
                <a:latin typeface="Monotype Corsiva" pitchFamily="66" charset="0"/>
              </a:rPr>
              <a:t>»</a:t>
            </a:r>
            <a:endParaRPr lang="ru-RU" i="1" dirty="0">
              <a:latin typeface="Monotype Corsiva" pitchFamily="66" charset="0"/>
            </a:endParaRPr>
          </a:p>
        </p:txBody>
      </p:sp>
      <p:pic>
        <p:nvPicPr>
          <p:cNvPr id="17410" name="Picture 2" descr="C:\Users\Юля\Desktop\b600x800.a0acc581bfd9cb3d8335c740914b1ef4113e4dbc60c841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4032448" cy="56754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Благородный разбойник Владимир Дубровский-2 серия (online-video-cutter.com)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76672"/>
            <a:ext cx="7848872" cy="58866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Monotype Corsiva" pitchFamily="66" charset="0"/>
              </a:rPr>
              <a:t>КРЕПОСТНОЙ</a:t>
            </a:r>
            <a:endParaRPr lang="ru-RU" b="1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3"/>
            <a:ext cx="8640960" cy="432047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800" b="1" i="1" dirty="0" smtClean="0"/>
              <a:t>крепостной (</a:t>
            </a:r>
            <a:r>
              <a:rPr lang="ru-RU" sz="3800" i="1" dirty="0" smtClean="0"/>
              <a:t>крестьянин</a:t>
            </a:r>
            <a:r>
              <a:rPr lang="ru-RU" sz="3800" b="1" i="1" dirty="0" smtClean="0"/>
              <a:t>)</a:t>
            </a:r>
          </a:p>
          <a:p>
            <a:pPr algn="ctr">
              <a:buNone/>
            </a:pPr>
            <a:r>
              <a:rPr lang="ru-RU" b="1" i="1" dirty="0" err="1" smtClean="0"/>
              <a:t>крепост</a:t>
            </a:r>
            <a:r>
              <a:rPr lang="ru-RU" dirty="0" smtClean="0"/>
              <a:t>— корень; </a:t>
            </a:r>
          </a:p>
          <a:p>
            <a:pPr algn="ctr">
              <a:buNone/>
            </a:pPr>
            <a:r>
              <a:rPr lang="ru-RU" b="1" i="1" dirty="0" err="1" smtClean="0"/>
              <a:t>н</a:t>
            </a:r>
            <a:r>
              <a:rPr lang="ru-RU" b="1" i="1" dirty="0" smtClean="0"/>
              <a:t> </a:t>
            </a:r>
            <a:r>
              <a:rPr lang="ru-RU" dirty="0" smtClean="0"/>
              <a:t>– суффикс; </a:t>
            </a:r>
          </a:p>
          <a:p>
            <a:pPr algn="ctr">
              <a:buNone/>
            </a:pPr>
            <a:r>
              <a:rPr lang="ru-RU" b="1" i="1" dirty="0" smtClean="0"/>
              <a:t>ой</a:t>
            </a:r>
            <a:r>
              <a:rPr lang="ru-RU" dirty="0" smtClean="0"/>
              <a:t>— окончание;</a:t>
            </a:r>
          </a:p>
          <a:p>
            <a:pPr algn="ctr">
              <a:buNone/>
            </a:pPr>
            <a:r>
              <a:rPr lang="ru-RU" b="1" i="1" dirty="0" err="1" smtClean="0"/>
              <a:t>крепостн</a:t>
            </a:r>
            <a:r>
              <a:rPr lang="ru-RU" dirty="0" smtClean="0"/>
              <a:t>— основа слова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Слово "крепостной" </a:t>
            </a:r>
            <a:r>
              <a:rPr lang="ru-RU" dirty="0" smtClean="0"/>
              <a:t>применительно к крестьянину происходит от слов </a:t>
            </a:r>
            <a:r>
              <a:rPr lang="ru-RU" b="1" dirty="0" smtClean="0"/>
              <a:t>закрепить,</a:t>
            </a:r>
            <a:r>
              <a:rPr lang="ru-RU" dirty="0" smtClean="0"/>
              <a:t> </a:t>
            </a:r>
            <a:r>
              <a:rPr lang="ru-RU" b="1" dirty="0" smtClean="0"/>
              <a:t>прикрепить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ТЕМА УРОКА:</a:t>
            </a:r>
          </a:p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Крепостное право в истории и литературе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ЦЕЛЬ УРОКА:</a:t>
            </a:r>
          </a:p>
          <a:p>
            <a:pPr algn="ctr">
              <a:buNone/>
            </a:pPr>
            <a:r>
              <a:rPr lang="ru-RU" b="1" i="1" dirty="0" smtClean="0">
                <a:latin typeface="Monotype Corsiva" pitchFamily="66" charset="0"/>
              </a:rPr>
              <a:t>Рассмотрение понятия «крепостное право» с исторической точки зрения, как тема крепостного права раскрывалась в русской литературе.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Элементы крепостного права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- крестьянин прикреплен к земле, без согласия помещика он не мог изменить места жительства;</a:t>
            </a:r>
          </a:p>
          <a:p>
            <a:r>
              <a:rPr lang="ru-RU" sz="3600" dirty="0" smtClean="0">
                <a:latin typeface="Monotype Corsiva" pitchFamily="66" charset="0"/>
              </a:rPr>
              <a:t>- помещик имел право наказать крестьянина: продать, избить, оштрафовать;</a:t>
            </a:r>
          </a:p>
          <a:p>
            <a:r>
              <a:rPr lang="ru-RU" sz="3600" dirty="0" smtClean="0">
                <a:latin typeface="Monotype Corsiva" pitchFamily="66" charset="0"/>
              </a:rPr>
              <a:t>- крестьянин нес ряд повинностей (барщина, оброк).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Соотнесите дату, название нормативного акта и отрывок из него</a:t>
            </a:r>
            <a:endParaRPr lang="ru-RU" sz="2800" b="1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958484"/>
          <a:ext cx="8856984" cy="3305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440160"/>
                <a:gridCol w="5544616"/>
                <a:gridCol w="936104"/>
              </a:tblGrid>
              <a:tr h="5736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Отрывок нормативного акта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Буква</a:t>
                      </a:r>
                      <a:endParaRPr lang="ru-RU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4682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9 век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«…объезд в Киевской Руси князем и его дружиной подвластных областей и племен для сбора дани, позже сама дань. Полюдье совершалось обычно осенью или зимой по окончании сбора урожая…»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4682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1497г. 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«Судебник» Ивана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III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«… Пожилое за дворы (плату за проживание на дворе хозяина земли) крестьяне пусть платят - в полях (с хорошей земли) из расчета рубль за двор, а в лесах (с худшей земли) из расчета полтина за двор…»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42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1550 г.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«Судебник» Ивана </a:t>
                      </a:r>
                      <a:r>
                        <a:rPr lang="en-US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IV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«… А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крестианом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отказыватись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из волости в волость и из села в село один срок в году: за неделю до Юрьева дни до осеннего и неделя по Юрьеве дни осеннем…»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4245875"/>
          <a:ext cx="8856984" cy="246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440160"/>
                <a:gridCol w="5544616"/>
                <a:gridCol w="936104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1581г.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«Судебник» Ивана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IV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«...Отменено рабство за долги, подтвержден Юрьев день, но при этом увеличена плата за "пожилое". …»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2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6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1597г.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«Судебник» Фёдора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«…Крестьяне, бежавшие от своих хозяев «до нынешнего.. . году за пять лет» подлежали сыску, суду и возвращению назад. На бежавших шесть лет назад и ранее Указ не распространялся…»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776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1649г.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«Соборное Уложение» Алексея Михайловича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«…Вводился бессрочный сыск беглых крестьян, что означало окончательное юридическое оформление крепостного права…»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16416" y="162880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16416" y="256490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16416" y="350100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85973" y="414908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16416" y="494116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Г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16416" y="58772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396</Words>
  <Application>Microsoft Office PowerPoint</Application>
  <PresentationFormat>Экран (4:3)</PresentationFormat>
  <Paragraphs>66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Эпиграф к уроку: «Чудище обло, озорно, огромно, стозевно и лаяй»</vt:lpstr>
      <vt:lpstr>Слайд 5</vt:lpstr>
      <vt:lpstr>КРЕПОСТНОЙ</vt:lpstr>
      <vt:lpstr> </vt:lpstr>
      <vt:lpstr>Элементы крепостного права</vt:lpstr>
      <vt:lpstr>Соотнесите дату, название нормативного акта и отрывок из него</vt:lpstr>
      <vt:lpstr>Слайд 10</vt:lpstr>
      <vt:lpstr>Император     Александр II  1861 год –  отмена крепостного права</vt:lpstr>
      <vt:lpstr>Тема урока: Крепостное   право   в   истории   и литературе </vt:lpstr>
      <vt:lpstr>Рефлексия урока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Наташа и Рома</cp:lastModifiedBy>
  <cp:revision>56</cp:revision>
  <dcterms:created xsi:type="dcterms:W3CDTF">2016-02-01T15:42:29Z</dcterms:created>
  <dcterms:modified xsi:type="dcterms:W3CDTF">2016-02-15T16:02:15Z</dcterms:modified>
</cp:coreProperties>
</file>