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9" r:id="rId6"/>
    <p:sldId id="267" r:id="rId7"/>
    <p:sldId id="259" r:id="rId8"/>
    <p:sldId id="266" r:id="rId9"/>
    <p:sldId id="260" r:id="rId10"/>
    <p:sldId id="261" r:id="rId11"/>
    <p:sldId id="270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445A-51E8-47A9-BE02-87D2F62B6F34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CDD6-9A93-44DE-BC93-AECB38572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51720/d1cff1fc-000b-4229-9d23-6b4a618891e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93549" cy="2780928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69339/1970631d-917f-45e6-948b-3b99893607f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8806"/>
            <a:ext cx="4211960" cy="2809194"/>
          </a:xfrm>
          <a:prstGeom prst="rect">
            <a:avLst/>
          </a:prstGeom>
          <a:noFill/>
        </p:spPr>
      </p:pic>
      <p:pic>
        <p:nvPicPr>
          <p:cNvPr id="1030" name="Picture 6" descr="https://million-wallpapers.ru/wallpapers/1/29/316297083434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90511"/>
            <a:ext cx="4427984" cy="2767490"/>
          </a:xfrm>
          <a:prstGeom prst="rect">
            <a:avLst/>
          </a:prstGeom>
          <a:noFill/>
        </p:spPr>
      </p:pic>
      <p:pic>
        <p:nvPicPr>
          <p:cNvPr id="1032" name="Picture 8" descr="ÐÐ¾ÑÐºÐ¾Ð²ÑÐºÐ¸Ð¹ ÐÑÐµÐ¼Ð»Ñ â Ð´ÑÐµÐ²Ð½ÑÑ ÐºÑÐµÐ¿Ð¾Ñ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535" y="0"/>
            <a:ext cx="4068465" cy="2708920"/>
          </a:xfrm>
          <a:prstGeom prst="rect">
            <a:avLst/>
          </a:prstGeom>
          <a:noFill/>
        </p:spPr>
      </p:pic>
      <p:pic>
        <p:nvPicPr>
          <p:cNvPr id="1034" name="Picture 10" descr="ÐÐ¾ÑÑÐ´Ð°ÑÑÑÐ²ÐµÐ½Ð½Ð°Ñ Ð¢ÑÐµÑÑÑÐºÐ¾Ð²ÑÐºÐ°Ñ Ð³Ð°Ð»ÐµÑÐµÑ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348880"/>
            <a:ext cx="4695681" cy="287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eys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TRUE</a:t>
            </a:r>
          </a:p>
          <a:p>
            <a:r>
              <a:rPr lang="en-US" b="1" dirty="0" smtClean="0"/>
              <a:t>2. TRUE</a:t>
            </a:r>
          </a:p>
          <a:p>
            <a:r>
              <a:rPr lang="en-US" b="1" dirty="0" smtClean="0"/>
              <a:t>3. FALSE</a:t>
            </a:r>
          </a:p>
          <a:p>
            <a:r>
              <a:rPr lang="en-US" b="1" dirty="0" smtClean="0"/>
              <a:t>4. FALSE</a:t>
            </a:r>
          </a:p>
          <a:p>
            <a:r>
              <a:rPr lang="en-US" b="1" dirty="0" smtClean="0"/>
              <a:t>5. TRUE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Dialogue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66124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/>
              <a:t>- Hi, Tom. How are you? Glad to see you in Russia.</a:t>
            </a:r>
            <a:endParaRPr lang="ru-RU" dirty="0" smtClean="0"/>
          </a:p>
          <a:p>
            <a:pPr fontAlgn="base"/>
            <a:r>
              <a:rPr lang="en-US" dirty="0" smtClean="0"/>
              <a:t>- Hello, Sasha. Thanks, I'm well. I'm glad too. At least we've met in real life.</a:t>
            </a:r>
            <a:endParaRPr lang="ru-RU" dirty="0" smtClean="0"/>
          </a:p>
          <a:p>
            <a:pPr fontAlgn="base"/>
            <a:r>
              <a:rPr lang="en-US" dirty="0" smtClean="0"/>
              <a:t>- Yes, you're right. Have you ever been to Russia?</a:t>
            </a:r>
            <a:endParaRPr lang="ru-RU" dirty="0" smtClean="0"/>
          </a:p>
          <a:p>
            <a:pPr fontAlgn="base"/>
            <a:r>
              <a:rPr lang="en-US" dirty="0" smtClean="0"/>
              <a:t>- No. It's my first time. And I'd like to visit many sights. What can you advise me?</a:t>
            </a:r>
            <a:endParaRPr lang="ru-RU" dirty="0" smtClean="0"/>
          </a:p>
          <a:p>
            <a:pPr fontAlgn="base"/>
            <a:r>
              <a:rPr lang="en-US" dirty="0" smtClean="0"/>
              <a:t>- Oh, there are so many interesting places in the Russian Federation. Here, in Moscow, you can visit Red Square, </a:t>
            </a:r>
            <a:r>
              <a:rPr lang="en-US" dirty="0" err="1" smtClean="0"/>
              <a:t>Tretyakov</a:t>
            </a:r>
            <a:r>
              <a:rPr lang="en-US" dirty="0" smtClean="0"/>
              <a:t> Art Gallery, St. Basil’s Cathedral</a:t>
            </a:r>
            <a:endParaRPr lang="ru-RU" dirty="0" smtClean="0"/>
          </a:p>
          <a:p>
            <a:pPr fontAlgn="base"/>
            <a:r>
              <a:rPr lang="en-US" dirty="0" smtClean="0"/>
              <a:t>- Great. Unfortunately, I have no much time. So I'll go to Saint Petersburg in two days. What can I see there?</a:t>
            </a:r>
            <a:endParaRPr lang="ru-RU" dirty="0" smtClean="0"/>
          </a:p>
          <a:p>
            <a:pPr fontAlgn="base"/>
            <a:r>
              <a:rPr lang="en-US" dirty="0" smtClean="0"/>
              <a:t>- Of course, Hermitage. It's very interesting and exciting. I'm sure, you'll like it.</a:t>
            </a:r>
            <a:endParaRPr lang="ru-RU" dirty="0" smtClean="0"/>
          </a:p>
          <a:p>
            <a:pPr fontAlgn="base"/>
            <a:r>
              <a:rPr lang="en-US" dirty="0" smtClean="0"/>
              <a:t>- By the way, I have a great chance to come to Russia in winter too. Will you show me Russian nature, forest, villages soon?</a:t>
            </a:r>
            <a:endParaRPr lang="ru-RU" dirty="0" smtClean="0"/>
          </a:p>
          <a:p>
            <a:pPr fontAlgn="base"/>
            <a:r>
              <a:rPr lang="en-US" dirty="0" smtClean="0"/>
              <a:t>- Really? I'll be waiting for you. My grandparents live in the country, near the forest and river. We can go there.</a:t>
            </a:r>
            <a:endParaRPr lang="ru-RU" dirty="0" smtClean="0"/>
          </a:p>
          <a:p>
            <a:pPr fontAlgn="base"/>
            <a:r>
              <a:rPr lang="en-US" dirty="0" smtClean="0"/>
              <a:t>- Wonderful! Sorry, I should go now. I'll write you e-mail. Thanks a lot, Sasha.</a:t>
            </a:r>
            <a:endParaRPr lang="ru-RU" dirty="0" smtClean="0"/>
          </a:p>
          <a:p>
            <a:pPr fontAlgn="base"/>
            <a:r>
              <a:rPr lang="en-US" dirty="0" smtClean="0"/>
              <a:t>- You're welcome.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information was interesting and new for you? Fill in the table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I know that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I did not know that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!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I have learnt that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I would like to know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Cinquain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/>
              <a:t>1 noun</a:t>
            </a:r>
          </a:p>
          <a:p>
            <a:pPr algn="ctr">
              <a:buNone/>
            </a:pPr>
            <a:r>
              <a:rPr lang="en-US" sz="5400" b="1" dirty="0" smtClean="0"/>
              <a:t>2 adjectives</a:t>
            </a:r>
          </a:p>
          <a:p>
            <a:pPr algn="ctr">
              <a:buNone/>
            </a:pPr>
            <a:r>
              <a:rPr lang="en-US" sz="5400" b="1" dirty="0" smtClean="0"/>
              <a:t>3 verbs</a:t>
            </a:r>
          </a:p>
          <a:p>
            <a:pPr algn="ctr">
              <a:buNone/>
            </a:pPr>
            <a:r>
              <a:rPr lang="en-US" sz="5400" b="1" dirty="0" smtClean="0"/>
              <a:t>1 sentence</a:t>
            </a:r>
          </a:p>
          <a:p>
            <a:pPr algn="ctr">
              <a:buNone/>
            </a:pPr>
            <a:r>
              <a:rPr lang="en-US" sz="5400" b="1" dirty="0" smtClean="0"/>
              <a:t>1 key word</a:t>
            </a:r>
            <a:endParaRPr lang="ru-RU" sz="5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After </a:t>
            </a:r>
            <a:r>
              <a:rPr 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lesson I am…</a:t>
            </a:r>
            <a:endParaRPr lang="ru-RU" dirty="0"/>
          </a:p>
        </p:txBody>
      </p:sp>
      <p:pic>
        <p:nvPicPr>
          <p:cNvPr id="5" name="Picture 11" descr="4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61" y="1683767"/>
            <a:ext cx="1295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24" y="1268760"/>
            <a:ext cx="106680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14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14" y="1729887"/>
            <a:ext cx="12001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36" y="3284984"/>
            <a:ext cx="9159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3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21" y="3343715"/>
            <a:ext cx="10668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90" y="3595062"/>
            <a:ext cx="12954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1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51" y="4804370"/>
            <a:ext cx="12557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50" y="5016446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 descr="4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67" y="501397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1640" y="2637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great!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1032" y="2764855"/>
            <a:ext cx="121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puzzled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4028" y="2619727"/>
            <a:ext cx="188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discontented…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5649" y="2811125"/>
            <a:ext cx="112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inspired!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87624" y="42755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enthusiastic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21329" y="44145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in love with English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32790" y="4683207"/>
            <a:ext cx="14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tired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708" y="621619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interested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6336" y="6159446"/>
            <a:ext cx="137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frustrated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80490" y="6216193"/>
            <a:ext cx="148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thankful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946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You are going to watch a video about sights of Russia. Complete the sentences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Russia is large, endless and _________</a:t>
            </a:r>
            <a:endParaRPr lang="ru-RU" b="1" dirty="0"/>
          </a:p>
          <a:p>
            <a:r>
              <a:rPr lang="en-US" b="1" dirty="0"/>
              <a:t>It is a home for _______nationalities.</a:t>
            </a:r>
            <a:endParaRPr lang="ru-RU" b="1" dirty="0"/>
          </a:p>
          <a:p>
            <a:r>
              <a:rPr lang="en-US" b="1" dirty="0"/>
              <a:t>It is a country where religions have coexisted  _____ .</a:t>
            </a:r>
            <a:endParaRPr lang="ru-RU" b="1" dirty="0"/>
          </a:p>
          <a:p>
            <a:r>
              <a:rPr lang="en-US" b="1" dirty="0"/>
              <a:t>The country is a combination of _______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amazing</a:t>
            </a:r>
          </a:p>
          <a:p>
            <a:r>
              <a:rPr lang="en-US" dirty="0" smtClean="0"/>
              <a:t>2. about 100</a:t>
            </a:r>
          </a:p>
          <a:p>
            <a:r>
              <a:rPr lang="en-US" dirty="0" smtClean="0"/>
              <a:t>3. peacefully</a:t>
            </a:r>
          </a:p>
          <a:p>
            <a:r>
              <a:rPr lang="en-US" dirty="0" smtClean="0"/>
              <a:t>4. picturesque nature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Answer the questions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the official name of our country?</a:t>
            </a:r>
            <a:endParaRPr lang="ru-RU" sz="3600" b="1" dirty="0" smtClean="0"/>
          </a:p>
          <a:p>
            <a:r>
              <a:rPr lang="en-US" sz="3600" b="1" dirty="0" smtClean="0"/>
              <a:t>What is the capital of the Russian Federation?</a:t>
            </a:r>
            <a:endParaRPr lang="ru-RU" sz="3600" b="1" dirty="0" smtClean="0"/>
          </a:p>
          <a:p>
            <a:r>
              <a:rPr lang="en-US" sz="3600" b="1" dirty="0" smtClean="0"/>
              <a:t>Why do we call the Russian Federation a multinational country?</a:t>
            </a:r>
            <a:endParaRPr lang="ru-RU" sz="3600" b="1" dirty="0" smtClean="0"/>
          </a:p>
          <a:p>
            <a:r>
              <a:rPr lang="en-US" sz="3600" b="1" dirty="0" smtClean="0"/>
              <a:t>Russia is the largest country in the world, isn’t it?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Match the words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see                                   </a:t>
            </a:r>
          </a:p>
          <a:p>
            <a:r>
              <a:rPr lang="en-US" dirty="0" smtClean="0"/>
              <a:t>2. try</a:t>
            </a:r>
          </a:p>
          <a:p>
            <a:r>
              <a:rPr lang="en-US" dirty="0" smtClean="0"/>
              <a:t>3. go on</a:t>
            </a:r>
          </a:p>
          <a:p>
            <a:r>
              <a:rPr lang="en-US" dirty="0" smtClean="0"/>
              <a:t>4. practice</a:t>
            </a:r>
          </a:p>
          <a:p>
            <a:r>
              <a:rPr lang="en-US" dirty="0" smtClean="0"/>
              <a:t>5. buy</a:t>
            </a:r>
          </a:p>
          <a:p>
            <a:r>
              <a:rPr lang="en-US" dirty="0" smtClean="0"/>
              <a:t>6. visit</a:t>
            </a:r>
          </a:p>
          <a:p>
            <a:r>
              <a:rPr lang="en-US" dirty="0" smtClean="0"/>
              <a:t>7. explore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A. the local cuisine</a:t>
            </a:r>
          </a:p>
          <a:p>
            <a:r>
              <a:rPr lang="en-US" dirty="0" smtClean="0"/>
              <a:t>B. famous landmarks</a:t>
            </a:r>
          </a:p>
          <a:p>
            <a:r>
              <a:rPr lang="en-US" dirty="0" smtClean="0"/>
              <a:t>C. museums</a:t>
            </a:r>
          </a:p>
          <a:p>
            <a:r>
              <a:rPr lang="en-US" dirty="0" smtClean="0"/>
              <a:t>D. souvenirs</a:t>
            </a:r>
          </a:p>
          <a:p>
            <a:r>
              <a:rPr lang="en-US" dirty="0" smtClean="0"/>
              <a:t>E. the language</a:t>
            </a:r>
          </a:p>
          <a:p>
            <a:r>
              <a:rPr lang="en-US" dirty="0" smtClean="0"/>
              <a:t>F. nature</a:t>
            </a:r>
          </a:p>
          <a:p>
            <a:r>
              <a:rPr lang="en-US" dirty="0" smtClean="0"/>
              <a:t>G. guided tours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words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foreigners </a:t>
            </a:r>
            <a:r>
              <a:rPr lang="ru-RU" dirty="0" smtClean="0"/>
              <a:t>- иностранцы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Match the headings to  the text «RUSSIA»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lphaLcParenR"/>
            </a:pPr>
            <a:r>
              <a:rPr lang="en-US" sz="4000" b="1" dirty="0"/>
              <a:t>Politics</a:t>
            </a:r>
            <a:endParaRPr lang="ru-RU" sz="4000" b="1" dirty="0"/>
          </a:p>
          <a:p>
            <a:pPr marL="742950" lvl="0" indent="-742950">
              <a:buFont typeface="+mj-lt"/>
              <a:buAutoNum type="alphaLcParenR"/>
            </a:pPr>
            <a:r>
              <a:rPr lang="en-US" sz="4000" b="1" dirty="0"/>
              <a:t>Nationalities</a:t>
            </a:r>
            <a:endParaRPr lang="ru-RU" sz="4000" b="1" dirty="0"/>
          </a:p>
          <a:p>
            <a:pPr marL="742950" lvl="0" indent="-742950">
              <a:buFont typeface="+mj-lt"/>
              <a:buAutoNum type="alphaLcParenR"/>
            </a:pPr>
            <a:r>
              <a:rPr lang="en-US" sz="4000" b="1" dirty="0"/>
              <a:t>Attractions</a:t>
            </a:r>
            <a:endParaRPr lang="ru-RU" sz="4000" b="1" dirty="0"/>
          </a:p>
          <a:p>
            <a:pPr marL="742950" lvl="0" indent="-742950">
              <a:buFont typeface="+mj-lt"/>
              <a:buAutoNum type="alphaLcParenR"/>
            </a:pPr>
            <a:r>
              <a:rPr lang="en-US" sz="4000" b="1" dirty="0"/>
              <a:t>Nature</a:t>
            </a:r>
            <a:endParaRPr lang="ru-RU" sz="4000" b="1" dirty="0"/>
          </a:p>
          <a:p>
            <a:pPr marL="742950" lvl="0" indent="-742950">
              <a:buFont typeface="+mj-lt"/>
              <a:buAutoNum type="alphaLcParenR"/>
            </a:pPr>
            <a:r>
              <a:rPr lang="en-US" sz="4000" b="1" dirty="0"/>
              <a:t>Climate</a:t>
            </a:r>
            <a:endParaRPr lang="ru-RU" sz="4000" b="1" dirty="0"/>
          </a:p>
          <a:p>
            <a:pPr marL="742950" lvl="0" indent="-742950">
              <a:buFont typeface="+mj-lt"/>
              <a:buAutoNum type="alphaLcParenR"/>
            </a:pPr>
            <a:r>
              <a:rPr lang="en-US" sz="4000" b="1" dirty="0"/>
              <a:t>Location</a:t>
            </a:r>
            <a:endParaRPr lang="ru-RU" sz="40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f</a:t>
            </a:r>
          </a:p>
          <a:p>
            <a:r>
              <a:rPr lang="en-US" dirty="0" smtClean="0"/>
              <a:t>2 – d</a:t>
            </a:r>
          </a:p>
          <a:p>
            <a:r>
              <a:rPr lang="en-US" dirty="0" smtClean="0"/>
              <a:t>3 – e</a:t>
            </a:r>
          </a:p>
          <a:p>
            <a:r>
              <a:rPr lang="en-US" dirty="0" smtClean="0"/>
              <a:t>4 – b</a:t>
            </a:r>
          </a:p>
          <a:p>
            <a:r>
              <a:rPr lang="en-US" dirty="0" smtClean="0"/>
              <a:t>5 - </a:t>
            </a:r>
            <a:r>
              <a:rPr lang="en-US" dirty="0" smtClean="0"/>
              <a:t>a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Mark the sentences TRUE or FALSE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level of population is high in Russia.</a:t>
            </a:r>
            <a:endParaRPr lang="ru-RU" dirty="0"/>
          </a:p>
          <a:p>
            <a:pPr lvl="0"/>
            <a:r>
              <a:rPr lang="en-US" dirty="0"/>
              <a:t>Lake Baikal  is the deepest lake in the world.</a:t>
            </a:r>
            <a:endParaRPr lang="ru-RU" dirty="0"/>
          </a:p>
          <a:p>
            <a:pPr lvl="0"/>
            <a:r>
              <a:rPr lang="en-US" dirty="0"/>
              <a:t> On the Russian territory there are 19 time zones</a:t>
            </a:r>
            <a:endParaRPr lang="ru-RU" dirty="0"/>
          </a:p>
          <a:p>
            <a:pPr lvl="0"/>
            <a:r>
              <a:rPr lang="en-US" dirty="0"/>
              <a:t>Our country is one of the poorest in natural resources countries in the world:</a:t>
            </a:r>
            <a:endParaRPr lang="ru-RU" dirty="0"/>
          </a:p>
          <a:p>
            <a:pPr lvl="0"/>
            <a:r>
              <a:rPr lang="en-US" dirty="0"/>
              <a:t>The national symbols of the Russian Federation are the state white blue-red flag and 2-headed Eagle.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504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You are going to watch a video about sights of Russia. Complete the sentences </vt:lpstr>
      <vt:lpstr>Keys</vt:lpstr>
      <vt:lpstr>Answer the questions </vt:lpstr>
      <vt:lpstr>Match the words</vt:lpstr>
      <vt:lpstr>New words </vt:lpstr>
      <vt:lpstr>Match the headings to  the text «RUSSIA» </vt:lpstr>
      <vt:lpstr>Keys</vt:lpstr>
      <vt:lpstr>Mark the sentences TRUE or FALSE</vt:lpstr>
      <vt:lpstr>Keys</vt:lpstr>
      <vt:lpstr>Dialogue</vt:lpstr>
      <vt:lpstr>What information was interesting and new for you? Fill in the table</vt:lpstr>
      <vt:lpstr>Cinquain </vt:lpstr>
      <vt:lpstr>     After this lesson I am…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SunPRO</dc:creator>
  <cp:lastModifiedBy>SunPRO</cp:lastModifiedBy>
  <cp:revision>9</cp:revision>
  <dcterms:created xsi:type="dcterms:W3CDTF">2019-04-22T18:03:19Z</dcterms:created>
  <dcterms:modified xsi:type="dcterms:W3CDTF">2021-01-21T18:00:02Z</dcterms:modified>
</cp:coreProperties>
</file>