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6" r:id="rId6"/>
    <p:sldId id="287" r:id="rId7"/>
    <p:sldId id="304" r:id="rId8"/>
    <p:sldId id="302" r:id="rId9"/>
    <p:sldId id="288" r:id="rId10"/>
    <p:sldId id="289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BDC4E6-E3D7-49A2-87FA-472A7ECC7BE3}">
          <p14:sldIdLst>
            <p14:sldId id="256"/>
            <p14:sldId id="283"/>
            <p14:sldId id="284"/>
            <p14:sldId id="285"/>
            <p14:sldId id="286"/>
            <p14:sldId id="287"/>
            <p14:sldId id="304"/>
            <p14:sldId id="302"/>
            <p14:sldId id="288"/>
            <p14:sldId id="289"/>
            <p14:sldId id="305"/>
            <p14:sldId id="306"/>
            <p14:sldId id="307"/>
          </p14:sldIdLst>
        </p14:section>
        <p14:section name="Раздел без заголовка" id="{A3920621-BD8B-4A6A-B1EA-949ED3DCEA1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94660"/>
  </p:normalViewPr>
  <p:slideViewPr>
    <p:cSldViewPr>
      <p:cViewPr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3486-768B-4158-9EAC-DC8808590E4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EBE1-F129-4CA3-A243-5F307A798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2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BE1-F129-4CA3-A243-5F307A798F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9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12CA35-28CC-4C3D-93DB-69A298906B83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B11ACE-DDC8-4206-9797-9606ABD83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117180" cy="532859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537B13"/>
                </a:solidFill>
              </a:rPr>
              <a:t/>
            </a:r>
            <a:br>
              <a:rPr lang="ru-RU" sz="2400" dirty="0" smtClean="0">
                <a:solidFill>
                  <a:srgbClr val="537B13"/>
                </a:solidFill>
              </a:rPr>
            </a:br>
            <a:r>
              <a:rPr lang="ru-RU" sz="2400" dirty="0">
                <a:solidFill>
                  <a:srgbClr val="537B13"/>
                </a:solidFill>
              </a:rPr>
              <a:t/>
            </a:r>
            <a:br>
              <a:rPr lang="ru-RU" sz="2400" dirty="0">
                <a:solidFill>
                  <a:srgbClr val="537B13"/>
                </a:solidFill>
              </a:rPr>
            </a:br>
            <a:r>
              <a:rPr lang="ru-RU" sz="2400" dirty="0" smtClean="0">
                <a:solidFill>
                  <a:srgbClr val="537B13"/>
                </a:solidFill>
              </a:rPr>
              <a:t/>
            </a:r>
            <a:br>
              <a:rPr lang="ru-RU" sz="2400" dirty="0" smtClean="0">
                <a:solidFill>
                  <a:srgbClr val="537B13"/>
                </a:solidFill>
              </a:rPr>
            </a:br>
            <a:r>
              <a:rPr lang="ru-RU" sz="2400" dirty="0">
                <a:solidFill>
                  <a:srgbClr val="537B13"/>
                </a:solidFill>
              </a:rPr>
              <a:t/>
            </a:r>
            <a:br>
              <a:rPr lang="ru-RU" sz="2400" dirty="0">
                <a:solidFill>
                  <a:srgbClr val="537B13"/>
                </a:solidFill>
              </a:rPr>
            </a:br>
            <a:r>
              <a:rPr lang="ru-RU" sz="2400" dirty="0" smtClean="0">
                <a:solidFill>
                  <a:srgbClr val="537B13"/>
                </a:solidFill>
              </a:rPr>
              <a:t/>
            </a:r>
            <a:br>
              <a:rPr lang="ru-RU" sz="2400" dirty="0" smtClean="0">
                <a:solidFill>
                  <a:srgbClr val="537B13"/>
                </a:solidFill>
              </a:rPr>
            </a:br>
            <a:r>
              <a:rPr lang="ru-RU" sz="2400" dirty="0">
                <a:solidFill>
                  <a:srgbClr val="537B13"/>
                </a:solidFill>
              </a:rPr>
              <a:t/>
            </a:r>
            <a:br>
              <a:rPr lang="ru-RU" sz="2400" dirty="0">
                <a:solidFill>
                  <a:srgbClr val="537B13"/>
                </a:solidFill>
              </a:rPr>
            </a:br>
            <a:r>
              <a:rPr lang="ru-RU" sz="2400" dirty="0">
                <a:solidFill>
                  <a:srgbClr val="537B13"/>
                </a:solidFill>
              </a:rPr>
              <a:t/>
            </a:r>
            <a:br>
              <a:rPr lang="ru-RU" sz="2400" dirty="0">
                <a:solidFill>
                  <a:srgbClr val="537B13"/>
                </a:solidFill>
              </a:rPr>
            </a:br>
            <a:r>
              <a:rPr lang="ru-RU" sz="2400" dirty="0" smtClean="0">
                <a:solidFill>
                  <a:srgbClr val="537B13"/>
                </a:solidFill>
              </a:rPr>
              <a:t/>
            </a:r>
            <a:br>
              <a:rPr lang="ru-RU" sz="2400" dirty="0" smtClean="0">
                <a:solidFill>
                  <a:srgbClr val="537B13"/>
                </a:solidFill>
              </a:rPr>
            </a:br>
            <a:r>
              <a:rPr lang="ru-RU" sz="2400" dirty="0">
                <a:solidFill>
                  <a:srgbClr val="537B13"/>
                </a:solidFill>
              </a:rPr>
              <a:t/>
            </a:r>
            <a:br>
              <a:rPr lang="ru-RU" sz="2400" dirty="0">
                <a:solidFill>
                  <a:srgbClr val="537B13"/>
                </a:solidFill>
              </a:rPr>
            </a:br>
            <a:r>
              <a:rPr lang="ru-RU" sz="2000" b="1" dirty="0" smtClean="0">
                <a:solidFill>
                  <a:srgbClr val="537B13"/>
                </a:solidFill>
              </a:rPr>
              <a:t>ГКОУ УР «СОШ №4 с ОВЗ»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Дидактическое пособие </a:t>
            </a:r>
            <a:r>
              <a:rPr lang="ru-RU" sz="3200" b="1" dirty="0" smtClean="0">
                <a:solidFill>
                  <a:srgbClr val="FF0000"/>
                </a:solidFill>
              </a:rPr>
              <a:t>«История одежды»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учитель</a:t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высшей квалификационной категории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Горохова Н. 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ome\Pictures\пособие 2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98" y="3068960"/>
            <a:ext cx="24447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42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«Помоги кукле сложить одежду»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1728193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Необходимо сложить одежду в </a:t>
            </a:r>
            <a:r>
              <a:rPr lang="ru-RU" sz="2800" b="1" i="1" dirty="0">
                <a:latin typeface="Monotype Corsiva" pitchFamily="66" charset="0"/>
                <a:cs typeface="Times New Roman" pitchFamily="18" charset="0"/>
              </a:rPr>
              <a:t>шкафчик. </a:t>
            </a: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Каждая вещь должна лежать на своём месте.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4" name="Picture 2" descr="C:\Users\Home\Pictures\пособ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52286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052736"/>
            <a:ext cx="7125113" cy="792088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Использование </a:t>
            </a:r>
            <a:r>
              <a:rPr lang="ru-RU" b="1" dirty="0">
                <a:latin typeface="Monotype Corsiva" pitchFamily="66" charset="0"/>
                <a:cs typeface="Times New Roman" pitchFamily="18" charset="0"/>
              </a:rPr>
              <a:t>игры «История одежды»», по моим предположениям, способствует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595003" cy="4051437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Monotype Corsiva" pitchFamily="66" charset="0"/>
              </a:rPr>
              <a:t>- </a:t>
            </a:r>
            <a:r>
              <a:rPr lang="ru-RU" sz="3500" dirty="0">
                <a:latin typeface="Monotype Corsiva" pitchFamily="66" charset="0"/>
                <a:cs typeface="Times New Roman" pitchFamily="18" charset="0"/>
              </a:rPr>
              <a:t>повышению мотивации и созданию положительного, эмоционального фона у воспитанников; </a:t>
            </a:r>
          </a:p>
          <a:p>
            <a:r>
              <a:rPr lang="ru-RU" sz="3500" dirty="0">
                <a:latin typeface="Monotype Corsiva" pitchFamily="66" charset="0"/>
                <a:cs typeface="Times New Roman" pitchFamily="18" charset="0"/>
              </a:rPr>
              <a:t>- активизации когнитивных процессов (мышления, внимания, восприятия, памяти); </a:t>
            </a:r>
          </a:p>
          <a:p>
            <a:r>
              <a:rPr lang="ru-RU" sz="3500" dirty="0">
                <a:latin typeface="Monotype Corsiva" pitchFamily="66" charset="0"/>
                <a:cs typeface="Times New Roman" pitchFamily="18" charset="0"/>
              </a:rPr>
              <a:t>- развитию усидчивости, мелкой моторики и пространственных представлений.</a:t>
            </a:r>
          </a:p>
          <a:p>
            <a:r>
              <a:rPr lang="ru-RU" sz="3500" dirty="0">
                <a:latin typeface="Monotype Corsiva" pitchFamily="66" charset="0"/>
                <a:cs typeface="Times New Roman" pitchFamily="18" charset="0"/>
              </a:rPr>
              <a:t>- развитию творчества, фантазии.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661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352928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	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Ценность </a:t>
            </a: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состоит в возможности применения педагогом данного игрового пособия в процессе организации </a:t>
            </a:r>
            <a:r>
              <a:rPr lang="ru-RU" sz="3200" b="1" dirty="0" err="1">
                <a:latin typeface="Monotype Corsiva" pitchFamily="66" charset="0"/>
                <a:cs typeface="Times New Roman" pitchFamily="18" charset="0"/>
              </a:rPr>
              <a:t>воспитательно</a:t>
            </a: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-образовательного процесса с детьми по многим лексическим темам, а также в создании условий для знакомства ребенка с волокнами, тканями и одеждой.</a:t>
            </a:r>
          </a:p>
        </p:txBody>
      </p:sp>
    </p:spTree>
    <p:extLst>
      <p:ext uri="{BB962C8B-B14F-4D97-AF65-F5344CB8AC3E}">
        <p14:creationId xmlns:p14="http://schemas.microsoft.com/office/powerpoint/2010/main" val="26627874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5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73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12067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Цель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: развитие познавательных способностей и сенсомоторных навыков у детей.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Задачи: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- формировать умения определять времена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года;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- развивать познавательные способности детей, интерес, любознательность, воображение и творческую активность;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- развивать речь, словарный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запас;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- учить узнавать и называть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фигуры;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- закреплять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навыки ориентировку 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в пространстве;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развивать 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мелкую моторику пальцев рук, фантазию, чувство вкуса, эстетическое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восприятие;</a:t>
            </a:r>
          </a:p>
          <a:p>
            <a:pPr algn="ctr">
              <a:buFontTx/>
              <a:buChar char="-"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с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оздание 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условий для развития положительных эмоций.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3"/>
            <a:ext cx="8424935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Дидактические игры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и полифункциональные пособия из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фетра</a:t>
            </a: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позволяют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развить сенсомоторную сферу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, словесно-логическое мышление, дают возможность скорректировать речевые и тактильные восприятия, внимание, восприятие,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развивать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творческие способности детей.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60486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Почему фетр?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Первое, это то, что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игры из фетра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ввиду их </a:t>
            </a:r>
            <a:r>
              <a:rPr lang="ru-RU" sz="3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экологичности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можно использовать практически с рождения, так как этот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ea typeface="Microsoft Yi Baiti" pitchFamily="66" charset="0"/>
                <a:cs typeface="Mongolian Baiti" pitchFamily="66" charset="0"/>
              </a:rPr>
              <a:t>материал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нетоксичый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гипоаллергенный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Фетр </a:t>
            </a: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(от франц. </a:t>
            </a:r>
            <a:r>
              <a:rPr lang="ru-RU" sz="3200" i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feutre</a:t>
            </a: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- войлок)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- особенный нетканый материал, изготовленный способом валяния пуха, шерсти и меха. Именно поэтому он не осыпается и очень удобен.</a:t>
            </a:r>
            <a:endParaRPr lang="ru-RU" sz="32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640960" cy="6597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Дидактическая игра «История одежды»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Описание игры: 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Пособие представляет собой книгу, состоящую из 8 мягких съемных страниц, изготовленных из ткани и фетра. Включает в себя съёмные детали, которые ребенок сам может перемещать в нужное поле. Детали имеют крепления в виде6 липучки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	</a:t>
            </a:r>
            <a:r>
              <a:rPr lang="ru-RU" sz="4000" b="1" i="1" dirty="0" smtClean="0">
                <a:latin typeface="Monotype Corsiva" pitchFamily="66" charset="0"/>
              </a:rPr>
              <a:t>Играя, ребенок учится осязанию, восприятию и усваивает все сенсорные эталоны: учится сопоставлять, сравнивать, устанавливать закономерности, принимать самостоятельное решение.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864096"/>
          </a:xfrm>
        </p:spPr>
        <p:txBody>
          <a:bodyPr/>
          <a:lstStyle/>
          <a:p>
            <a:pPr algn="ctr"/>
            <a:r>
              <a:rPr lang="ru-RU" b="1" dirty="0">
                <a:latin typeface="Monotype Corsiva" pitchFamily="66" charset="0"/>
              </a:rPr>
              <a:t>«Происхождение волокон»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80729"/>
            <a:ext cx="712511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Monotype Corsiva" pitchFamily="66" charset="0"/>
                <a:cs typeface="Times New Roman" pitchFamily="18" charset="0"/>
              </a:rPr>
              <a:t>	Формирование знаний происхождения натуральных волокон (животные и растительные)</a:t>
            </a:r>
            <a:endParaRPr lang="ru-RU" sz="2800" b="1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18" y="2420888"/>
            <a:ext cx="53340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370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«Ткачество. Свойства </a:t>
            </a: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тканей.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Правила  утюжки»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9"/>
            <a:ext cx="7378979" cy="1512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300" b="1" dirty="0" smtClean="0">
                <a:latin typeface="Monotype Corsiva" pitchFamily="66" charset="0"/>
                <a:cs typeface="Times New Roman" pitchFamily="18" charset="0"/>
              </a:rPr>
              <a:t>Дети самостоятельно изготавливают полотно, переплетая полоски фетра между собой. </a:t>
            </a:r>
            <a:endParaRPr lang="ru-RU" sz="43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300" b="1" dirty="0">
                <a:latin typeface="Monotype Corsiva" pitchFamily="66" charset="0"/>
                <a:cs typeface="Times New Roman" pitchFamily="18" charset="0"/>
              </a:rPr>
              <a:t>О</a:t>
            </a:r>
            <a:r>
              <a:rPr lang="ru-RU" sz="4300" b="1" dirty="0" smtClean="0">
                <a:latin typeface="Monotype Corsiva" pitchFamily="66" charset="0"/>
                <a:cs typeface="Times New Roman" pitchFamily="18" charset="0"/>
              </a:rPr>
              <a:t>пределяют </a:t>
            </a:r>
            <a:r>
              <a:rPr lang="ru-RU" sz="4300" b="1" dirty="0">
                <a:latin typeface="Monotype Corsiva" pitchFamily="66" charset="0"/>
                <a:cs typeface="Times New Roman" pitchFamily="18" charset="0"/>
              </a:rPr>
              <a:t>ткань по внешним признакам и наощупь, изучают терморегулятор утюга и его регулировку.</a:t>
            </a:r>
          </a:p>
          <a:p>
            <a:endParaRPr lang="ru-RU" dirty="0"/>
          </a:p>
        </p:txBody>
      </p:sp>
      <p:pic>
        <p:nvPicPr>
          <p:cNvPr id="4098" name="Picture 2" descr="C:\Users\Home\Pictures\пособи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39509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51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04856" cy="547463"/>
          </a:xfrm>
        </p:spPr>
        <p:txBody>
          <a:bodyPr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«Оденем куклу на прогулку»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 ребенку одеть куклу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сезону, для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ситуаций (на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прогулку, на праздник и т. д.)</a:t>
            </a:r>
            <a:endParaRPr lang="ru-RU" sz="3600" b="1" i="1" dirty="0"/>
          </a:p>
        </p:txBody>
      </p:sp>
      <p:pic>
        <p:nvPicPr>
          <p:cNvPr id="3" name="Picture 2" descr="C:\Users\Home\Pictures\пособ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1" y="2708920"/>
            <a:ext cx="736379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3781" y="1052736"/>
            <a:ext cx="7290774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544</TotalTime>
  <Words>278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         ГКОУ УР «СОШ №4 с ОВЗ»  Дидактическое пособие «История одежды»       Автор: учитель                                                 высшей квалификационной категории      Горохова Н. 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«Происхождение волокон»</vt:lpstr>
      <vt:lpstr>«Ткачество. Свойства тканей.  Правила  утюжки» </vt:lpstr>
      <vt:lpstr> Игра «Оденем куклу на прогулку»  Взрослый предлагает ребенку одеть куклу по сезону, для разных ситуаций (на прогулку, на праздник и т. д.)</vt:lpstr>
      <vt:lpstr>«Помоги кукле сложить одежду» </vt:lpstr>
      <vt:lpstr> Использование игры «История одежды»», по моим предположениям, способствует: 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работы:  «Дидактические и развивающие игры из фетра                       автор: воспитатель МБДОУ д/с №30                                                                      Н.С.Макаревская</dc:title>
  <dc:creator>нншнг</dc:creator>
  <cp:lastModifiedBy>Home</cp:lastModifiedBy>
  <cp:revision>38</cp:revision>
  <dcterms:created xsi:type="dcterms:W3CDTF">2019-01-08T21:36:06Z</dcterms:created>
  <dcterms:modified xsi:type="dcterms:W3CDTF">2022-02-10T21:04:15Z</dcterms:modified>
</cp:coreProperties>
</file>