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-84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5108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6b9476347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6b9476347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6b9476347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6b9476347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6b9476347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6b9476347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6b9476347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6b9476347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6b947634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6b9476347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6b9476347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6b9476347_1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99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49983" y="3046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ru-RU" sz="4000" kern="1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Воспитание в процессе обучения математике</a:t>
            </a:r>
            <a:endParaRPr sz="2600" b="1" i="1" dirty="0">
              <a:highlight>
                <a:srgbClr val="FFFFFF"/>
              </a:highligh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945025" y="1922525"/>
            <a:ext cx="3969600" cy="28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i="1" dirty="0">
                <a:solidFill>
                  <a:schemeClr val="dk1"/>
                </a:solidFill>
              </a:rPr>
              <a:t>Куликова Е.А.</a:t>
            </a:r>
            <a:endParaRPr sz="1100" i="1" dirty="0">
              <a:solidFill>
                <a:schemeClr val="dk1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8700" i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99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ГБПОУ СО</a:t>
            </a:r>
            <a:endParaRPr sz="8700" i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8700" i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99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"Тольяттинский </a:t>
            </a:r>
            <a:endParaRPr sz="8700" i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8700" i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99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политехнический колледж"</a:t>
            </a:r>
            <a:endParaRPr sz="8700" i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8700" i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99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Куликова Е.А.</a:t>
            </a:r>
            <a:endParaRPr sz="8700" i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99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491836"/>
            <a:ext cx="8520600" cy="4077039"/>
          </a:xfrm>
          <a:prstGeom prst="rect">
            <a:avLst/>
          </a:prstGeom>
          <a:solidFill>
            <a:srgbClr val="FF9900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01600" lvl="0" indent="0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2000"/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«</a:t>
            </a:r>
            <a:r>
              <a:rPr lang="ru-RU" b="1" i="1" dirty="0">
                <a:solidFill>
                  <a:schemeClr val="tx1"/>
                </a:solidFill>
                <a:latin typeface="Times New Roman"/>
                <a:ea typeface="Calibri"/>
              </a:rPr>
              <a:t>Нельзя сводить всю проблему математического образования к передаче учащимся только определенной суммы знаний и навыков. Это закономерно ограничивало бы роль математики в общем образовании</a:t>
            </a:r>
            <a:r>
              <a:rPr lang="ru-RU" b="1" i="1" dirty="0" smtClean="0">
                <a:solidFill>
                  <a:schemeClr val="tx1"/>
                </a:solidFill>
                <a:latin typeface="Times New Roman"/>
                <a:ea typeface="Calibri"/>
              </a:rPr>
              <a:t>».</a:t>
            </a:r>
          </a:p>
          <a:p>
            <a:pPr marL="101600" indent="0" algn="r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2000"/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/>
                <a:ea typeface="Calibri"/>
              </a:rPr>
              <a:t>А.И. </a:t>
            </a:r>
            <a:r>
              <a:rPr lang="ru-RU" sz="2000" b="1" i="1" dirty="0" err="1">
                <a:solidFill>
                  <a:schemeClr val="tx1"/>
                </a:solidFill>
                <a:latin typeface="Times New Roman"/>
                <a:ea typeface="Calibri"/>
              </a:rPr>
              <a:t>Маркушевич</a:t>
            </a:r>
            <a:r>
              <a:rPr lang="ru-RU" sz="2000" b="1" i="1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endParaRPr lang="ru-RU" sz="2000" b="1" i="1" dirty="0">
              <a:solidFill>
                <a:schemeClr val="tx1"/>
              </a:solidFill>
            </a:endParaRPr>
          </a:p>
          <a:p>
            <a:pPr marL="101600" lvl="0" indent="0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2000"/>
              <a:buNone/>
            </a:pPr>
            <a:endParaRPr lang="ru-RU" sz="2400" i="1" dirty="0">
              <a:solidFill>
                <a:schemeClr val="tx1"/>
              </a:solidFill>
              <a:ea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18" y="2698029"/>
            <a:ext cx="1844756" cy="143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39437" y="138545"/>
            <a:ext cx="8541327" cy="4762318"/>
          </a:xfrm>
          <a:prstGeom prst="rect">
            <a:avLst/>
          </a:prstGeom>
          <a:solidFill>
            <a:srgbClr val="FFC000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3200" i="1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ru-RU" sz="3200" b="1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!</a:t>
            </a:r>
            <a:r>
              <a:rPr lang="ru-RU" sz="3200" i="1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sz="1500" i="1" dirty="0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Занятия математикой способствует выработке таких качеств как собранность, систематичность, настойчивость в преодолении трудностей. Математика учит строить и оптимизировать деятельность, вырабатывать и принимать решения, принимать решения, проверять действия , исправлять ошибки. При этом у обучающегося воспитываются такие черты характера как трудолюбие и усидчивость.</a:t>
            </a:r>
          </a:p>
          <a:p>
            <a:pPr marL="1143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1300" b="1" i="1" dirty="0">
              <a:solidFill>
                <a:schemeClr val="accent2"/>
              </a:solidFill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Качества личности: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marL="342900" lvl="0" algn="just">
              <a:lnSpc>
                <a:spcPct val="100000"/>
              </a:lnSpc>
              <a:buFont typeface="+mj-lt"/>
              <a:buAutoNum type="arabicPeriod"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Умственное </a:t>
            </a: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воспитание;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lvl="0" algn="just">
              <a:lnSpc>
                <a:spcPct val="100000"/>
              </a:lnSpc>
              <a:buFont typeface="+mj-lt"/>
              <a:buAutoNum type="arabicPeriod"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Творческий характер </a:t>
            </a: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algn="just">
              <a:lnSpc>
                <a:spcPct val="100000"/>
              </a:lnSpc>
              <a:buFont typeface="+mj-lt"/>
              <a:buAutoNum type="arabicPeriod"/>
            </a:pP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Мировоззрение;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lvl="0" algn="just">
              <a:lnSpc>
                <a:spcPct val="100000"/>
              </a:lnSpc>
              <a:buFont typeface="+mj-lt"/>
              <a:buAutoNum type="arabicPeriod"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Воспитание патриотизма и </a:t>
            </a: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толерантности;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lvl="0" algn="just">
              <a:lnSpc>
                <a:spcPct val="100000"/>
              </a:lnSpc>
              <a:buFont typeface="+mj-lt"/>
              <a:buAutoNum type="arabicPeriod"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Воспитание этики и </a:t>
            </a: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эстетики;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lvl="0" algn="just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i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Трудовое </a:t>
            </a:r>
            <a:r>
              <a:rPr lang="ru-RU" sz="14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воспитание.</a:t>
            </a:r>
            <a:endParaRPr lang="ru-RU" sz="1400" i="1" dirty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1300" b="1" i="1" dirty="0">
              <a:solidFill>
                <a:schemeClr val="accent2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000" dirty="0" smtClean="0"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000" dirty="0"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000" dirty="0" smtClean="0"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2000" dirty="0"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53" y="2161307"/>
            <a:ext cx="3435927" cy="231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63025" y="253750"/>
            <a:ext cx="8520600" cy="5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важно…</a:t>
            </a:r>
            <a:endParaRPr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149100" y="1133325"/>
            <a:ext cx="8648536" cy="341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Между преподавателем и студентом должно существовать доверие, для позитивного настроя на занятие;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Воспитывать дисциплину, нормы этики и эстетики.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Научить </a:t>
            </a: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давать возможность высказывать свое мнение в рамках норм этики и эстетики.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Использовать </a:t>
            </a: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воспитательные возможности содержания учебного предмета</a:t>
            </a:r>
          </a:p>
          <a:p>
            <a:pPr marL="1143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через демонстрацию жизненных примеров.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Применять </a:t>
            </a: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уроке инновационные формы работы.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Использовать </a:t>
            </a: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занятии методы, которые мотивируют студентов к получению знаний.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7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Поддерживать </a:t>
            </a:r>
            <a:r>
              <a:rPr lang="ru-RU" sz="17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участие студентов в исследовательской деятельности, участие в конкурсах.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быть скучной математики…</a:t>
            </a:r>
            <a:endParaRPr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" y="1946563"/>
            <a:ext cx="2952750" cy="250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27" y="1295400"/>
            <a:ext cx="1988128" cy="24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49" y="2009631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358950"/>
            <a:ext cx="8520600" cy="7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1200"/>
              </a:spcBef>
              <a:buSzPts val="990"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Инновационные методы </a:t>
            </a:r>
            <a:r>
              <a:rPr lang="ru-RU" sz="36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Google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Формы</a:t>
            </a:r>
            <a:endParaRPr sz="3600" dirty="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53291" y="1087582"/>
            <a:ext cx="8499764" cy="3789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ru" i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Предоставляю ссылки </a:t>
            </a:r>
            <a:r>
              <a:rPr lang="ru" i="1" u="sng" dirty="0">
                <a:solidFill>
                  <a:srgbClr val="000000"/>
                </a:solidFill>
                <a:highlight>
                  <a:srgbClr val="FF99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Google Формы в качестве примера </a:t>
            </a:r>
            <a:endParaRPr lang="ru" i="1" u="sng" dirty="0" smtClean="0">
              <a:solidFill>
                <a:srgbClr val="000000"/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ru" sz="2700" i="1" dirty="0" smtClean="0">
              <a:solidFill>
                <a:srgbClr val="000000"/>
              </a:solidFill>
              <a:highlight>
                <a:srgbClr val="FF99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85" y="1875415"/>
            <a:ext cx="843395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502920"/>
            <a:ext cx="8520600" cy="4065955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 как выражение человеческого разума отражает деятельную волю , созерцательный разум и стремление к эстетическому совершенству. Ее основные элементы- логика и интуиция, анализ и построение, общность и индивидуальность…»</a:t>
            </a:r>
          </a:p>
          <a:p>
            <a:pPr marL="114300" indent="0"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r"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5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 sz="5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258</Words>
  <Application>Microsoft Office PowerPoint</Application>
  <PresentationFormat>Экран (16:9)</PresentationFormat>
  <Paragraphs>35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Simple Light</vt:lpstr>
      <vt:lpstr>Воспитание в процессе обучения математике</vt:lpstr>
      <vt:lpstr>Презентация PowerPoint</vt:lpstr>
      <vt:lpstr>Презентация PowerPoint</vt:lpstr>
      <vt:lpstr>Очень важно…</vt:lpstr>
      <vt:lpstr>Не должно быть скучной математики…</vt:lpstr>
      <vt:lpstr>Инновационные методы Google Формы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в процессе обучения математике</dc:title>
  <cp:lastModifiedBy>Таксист</cp:lastModifiedBy>
  <cp:revision>10</cp:revision>
  <dcterms:modified xsi:type="dcterms:W3CDTF">2023-11-29T17:38:17Z</dcterms:modified>
</cp:coreProperties>
</file>