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6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 hidden="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Скругленный прямоугольник 7" hidden="1"/>
          <p:cNvSpPr/>
          <p:nvPr/>
        </p:nvSpPr>
        <p:spPr>
          <a:xfrm>
            <a:off x="64080" y="69840"/>
            <a:ext cx="9012600" cy="6692760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>
              <a:srgbClr val="000000"/>
            </a:solidFill>
            <a:round/>
          </a:ln>
          <a:effectLst>
            <a:outerShdw blurRad="38160" dist="2556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2" name="Прямоугольник 1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Скругленный прямоугольник 12"/>
          <p:cNvSpPr/>
          <p:nvPr/>
        </p:nvSpPr>
        <p:spPr>
          <a:xfrm>
            <a:off x="65160" y="69840"/>
            <a:ext cx="9012600" cy="6691320"/>
          </a:xfrm>
          <a:prstGeom prst="roundRect">
            <a:avLst>
              <a:gd name="adj" fmla="val 4929"/>
            </a:avLst>
          </a:prstGeom>
          <a:blipFill rotWithShape="0">
            <a:blip r:embed="rId15"/>
            <a:srcRect/>
            <a:tile/>
          </a:blipFill>
          <a:ln w="6350" cap="sq">
            <a:solidFill>
              <a:srgbClr val="000000"/>
            </a:solidFill>
            <a:round/>
          </a:ln>
          <a:effectLst>
            <a:outerShdw blurRad="38160" dist="2556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4" name="Прямоугольник 6"/>
          <p:cNvSpPr/>
          <p:nvPr/>
        </p:nvSpPr>
        <p:spPr>
          <a:xfrm>
            <a:off x="63000" y="1449360"/>
            <a:ext cx="9020880" cy="15267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>
            <a:noFill/>
          </a:ln>
          <a:effectLst>
            <a:outerShdw blurRad="38160" dist="2556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Прямоугольник 9"/>
          <p:cNvSpPr/>
          <p:nvPr/>
        </p:nvSpPr>
        <p:spPr>
          <a:xfrm>
            <a:off x="63000" y="1396800"/>
            <a:ext cx="9020880" cy="1198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>
            <a:noFill/>
          </a:ln>
          <a:effectLst>
            <a:outerShdw blurRad="38160" dist="2556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Прямоугольник 10"/>
          <p:cNvSpPr/>
          <p:nvPr/>
        </p:nvSpPr>
        <p:spPr>
          <a:xfrm>
            <a:off x="63000" y="2976480"/>
            <a:ext cx="9020880" cy="109800"/>
          </a:xfrm>
          <a:prstGeom prst="rect">
            <a:avLst/>
          </a:prstGeom>
          <a:solidFill>
            <a:schemeClr val="accent5"/>
          </a:solidFill>
          <a:ln w="19050">
            <a:noFill/>
          </a:ln>
          <a:effectLst>
            <a:outerShdw blurRad="38160" dist="2556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400" y="274680"/>
            <a:ext cx="77716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8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Скругленный прямоугольник 7"/>
          <p:cNvSpPr/>
          <p:nvPr/>
        </p:nvSpPr>
        <p:spPr>
          <a:xfrm>
            <a:off x="64080" y="69840"/>
            <a:ext cx="9012600" cy="6692760"/>
          </a:xfrm>
          <a:prstGeom prst="roundRect">
            <a:avLst>
              <a:gd name="adj" fmla="val 4929"/>
            </a:avLst>
          </a:prstGeom>
          <a:solidFill>
            <a:srgbClr val="FFFFFF"/>
          </a:solidFill>
          <a:ln w="6350" cap="sq">
            <a:solidFill>
              <a:srgbClr val="000000"/>
            </a:solidFill>
            <a:round/>
          </a:ln>
          <a:effectLst>
            <a:outerShdw blurRad="38160" dist="25560" dir="540000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/>
        </p:style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одзаголовок 2"/>
          <p:cNvSpPr/>
          <p:nvPr/>
        </p:nvSpPr>
        <p:spPr>
          <a:xfrm>
            <a:off x="3214800" y="5143680"/>
            <a:ext cx="504288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1000" lnSpcReduction="10000"/>
          </a:bodyPr>
          <a:lstStyle/>
          <a:p>
            <a:pPr algn="ctr">
              <a:lnSpc>
                <a:spcPct val="100000"/>
              </a:lnSpc>
              <a:spcBef>
                <a:spcPts val="581"/>
              </a:spcBef>
              <a:tabLst>
                <a:tab pos="0" algn="l"/>
              </a:tabLst>
            </a:pPr>
            <a:r>
              <a:rPr lang="ru-RU" sz="2600" b="0" strike="noStrike" spc="-1">
                <a:solidFill>
                  <a:srgbClr val="696464"/>
                </a:solidFill>
                <a:latin typeface="Perpetua"/>
              </a:rPr>
              <a:t>Учитель английского языка МБОУ СОШ с. Богородское: </a:t>
            </a:r>
            <a:endParaRPr lang="ru-RU" sz="26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spcBef>
                <a:spcPts val="581"/>
              </a:spcBef>
              <a:tabLst>
                <a:tab pos="0" algn="l"/>
              </a:tabLst>
            </a:pPr>
            <a:r>
              <a:rPr lang="ru-RU" sz="2600" b="0" strike="noStrike" spc="-1">
                <a:solidFill>
                  <a:srgbClr val="696464"/>
                </a:solidFill>
                <a:latin typeface="Perpetua"/>
              </a:rPr>
              <a:t>Пассар Ксения Ивановна</a:t>
            </a:r>
            <a:endParaRPr lang="ru-RU" sz="2600" b="0" strike="noStrike" spc="-1">
              <a:latin typeface="XO Oriel"/>
            </a:endParaRPr>
          </a:p>
        </p:txBody>
      </p:sp>
      <p:sp>
        <p:nvSpPr>
          <p:cNvPr id="86" name="Заголовок 1"/>
          <p:cNvSpPr/>
          <p:nvPr/>
        </p:nvSpPr>
        <p:spPr>
          <a:xfrm>
            <a:off x="642960" y="3929040"/>
            <a:ext cx="7771680" cy="1183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9144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000" b="0" strike="noStrike" spc="-1">
                <a:solidFill>
                  <a:srgbClr val="FFFFFF"/>
                </a:solidFill>
                <a:latin typeface="Franklin Gothic Book"/>
              </a:rPr>
              <a:t>???</a:t>
            </a:r>
            <a:endParaRPr lang="ru-RU" sz="4000" b="0" strike="noStrike" spc="-1">
              <a:latin typeface="XO Oriel"/>
            </a:endParaRPr>
          </a:p>
        </p:txBody>
      </p:sp>
      <p:pic>
        <p:nvPicPr>
          <p:cNvPr id="87" name="Picture 14" descr="uspet_vse"/>
          <p:cNvPicPr/>
          <p:nvPr/>
        </p:nvPicPr>
        <p:blipFill>
          <a:blip r:embed="rId2"/>
          <a:stretch/>
        </p:blipFill>
        <p:spPr>
          <a:xfrm>
            <a:off x="2643120" y="1214280"/>
            <a:ext cx="4142520" cy="2899800"/>
          </a:xfrm>
          <a:prstGeom prst="rect">
            <a:avLst/>
          </a:prstGeom>
          <a:ln w="0">
            <a:noFill/>
          </a:ln>
        </p:spPr>
      </p:pic>
      <p:sp>
        <p:nvSpPr>
          <p:cNvPr id="88" name="TextBox 4"/>
          <p:cNvSpPr/>
          <p:nvPr/>
        </p:nvSpPr>
        <p:spPr>
          <a:xfrm>
            <a:off x="5643720" y="500040"/>
            <a:ext cx="33570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Perpetua"/>
                <a:ea typeface="DejaVu Sans"/>
              </a:rPr>
              <a:t>The__of February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Заголовок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9144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696464"/>
                </a:solidFill>
                <a:latin typeface="Franklin Gothic Book"/>
              </a:rPr>
              <a:t>Homework: draw a picture</a:t>
            </a:r>
            <a:r>
              <a:rPr lang="ru-RU" sz="4000" b="0" strike="noStrike" spc="-1">
                <a:solidFill>
                  <a:srgbClr val="696464"/>
                </a:solidFill>
                <a:latin typeface="Franklin Gothic Book"/>
              </a:rPr>
              <a:t> </a:t>
            </a:r>
            <a:endParaRPr lang="ru-RU" sz="4000" b="0" strike="noStrike" spc="-1">
              <a:latin typeface="XO Oriel"/>
            </a:endParaRPr>
          </a:p>
        </p:txBody>
      </p:sp>
      <p:sp>
        <p:nvSpPr>
          <p:cNvPr id="122" name="Прямоугольник 3"/>
          <p:cNvSpPr/>
          <p:nvPr/>
        </p:nvSpPr>
        <p:spPr>
          <a:xfrm>
            <a:off x="500040" y="2786040"/>
            <a:ext cx="8143200" cy="3016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9600" b="1" strike="noStrike" spc="-1">
                <a:solidFill>
                  <a:srgbClr val="002060"/>
                </a:solidFill>
                <a:latin typeface="Arial Black"/>
                <a:ea typeface="DejaVu Sans"/>
              </a:rPr>
              <a:t>YOU ARE PERFECT!</a:t>
            </a:r>
            <a:endParaRPr lang="ru-RU" sz="9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3"/>
          <p:cNvSpPr/>
          <p:nvPr/>
        </p:nvSpPr>
        <p:spPr>
          <a:xfrm>
            <a:off x="2579040" y="928800"/>
            <a:ext cx="4285440" cy="577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latin typeface="Perpetua"/>
                <a:ea typeface="DejaVu Sans"/>
              </a:rPr>
              <a:t>Do you____________?</a:t>
            </a:r>
            <a:endParaRPr lang="ru-RU" sz="3200" b="0" strike="noStrike" spc="-1">
              <a:latin typeface="XO Oriel"/>
            </a:endParaRPr>
          </a:p>
        </p:txBody>
      </p:sp>
      <p:sp>
        <p:nvSpPr>
          <p:cNvPr id="90" name="Прямая со стрелкой 5"/>
          <p:cNvSpPr/>
          <p:nvPr/>
        </p:nvSpPr>
        <p:spPr>
          <a:xfrm rot="10800000" flipV="1">
            <a:off x="1715400" y="3429000"/>
            <a:ext cx="856440" cy="499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B0350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Прямая со стрелкой 7"/>
          <p:cNvSpPr/>
          <p:nvPr/>
        </p:nvSpPr>
        <p:spPr>
          <a:xfrm rot="16200000" flipH="1">
            <a:off x="6072480" y="3571920"/>
            <a:ext cx="713520" cy="713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B0350B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TextBox 8"/>
          <p:cNvSpPr/>
          <p:nvPr/>
        </p:nvSpPr>
        <p:spPr>
          <a:xfrm>
            <a:off x="1050840" y="4572000"/>
            <a:ext cx="12420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Perpetua"/>
                <a:ea typeface="DejaVu Sans"/>
              </a:rPr>
              <a:t>Yes?, I do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93" name="TextBox 9"/>
          <p:cNvSpPr/>
          <p:nvPr/>
        </p:nvSpPr>
        <p:spPr>
          <a:xfrm>
            <a:off x="6116400" y="4429080"/>
            <a:ext cx="136980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Perpetua"/>
                <a:ea typeface="DejaVu Sans"/>
              </a:rPr>
              <a:t>No, I don’t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94" name="Picture 6" descr="0005-006-Zapravljajut-krovatki"/>
          <p:cNvPicPr/>
          <p:nvPr/>
        </p:nvPicPr>
        <p:blipFill>
          <a:blip r:embed="rId2"/>
          <a:stretch/>
        </p:blipFill>
        <p:spPr>
          <a:xfrm>
            <a:off x="500040" y="1643040"/>
            <a:ext cx="1689840" cy="1600920"/>
          </a:xfrm>
          <a:prstGeom prst="rect">
            <a:avLst/>
          </a:prstGeom>
          <a:ln w="0">
            <a:noFill/>
          </a:ln>
        </p:spPr>
      </p:pic>
      <p:pic>
        <p:nvPicPr>
          <p:cNvPr id="95" name="Picture 10" descr="1"/>
          <p:cNvPicPr/>
          <p:nvPr/>
        </p:nvPicPr>
        <p:blipFill>
          <a:blip r:embed="rId3"/>
          <a:stretch/>
        </p:blipFill>
        <p:spPr>
          <a:xfrm>
            <a:off x="2286000" y="2214720"/>
            <a:ext cx="1799640" cy="1328040"/>
          </a:xfrm>
          <a:prstGeom prst="rect">
            <a:avLst/>
          </a:prstGeom>
          <a:ln w="0">
            <a:noFill/>
          </a:ln>
        </p:spPr>
      </p:pic>
      <p:pic>
        <p:nvPicPr>
          <p:cNvPr id="96" name="Picture 2" descr="https://cf2.ppt-online.org/files2/slide/1/1DPiZy8lj0fLwrWvVnF5oIJxSNMptkRGbdOAu3/slide-11.jpg"/>
          <p:cNvPicPr/>
          <p:nvPr/>
        </p:nvPicPr>
        <p:blipFill>
          <a:blip r:embed="rId4" cstate="print"/>
          <a:stretch/>
        </p:blipFill>
        <p:spPr>
          <a:xfrm>
            <a:off x="4286160" y="1571760"/>
            <a:ext cx="2002320" cy="1499400"/>
          </a:xfrm>
          <a:prstGeom prst="rect">
            <a:avLst/>
          </a:prstGeom>
          <a:ln w="0">
            <a:noFill/>
          </a:ln>
        </p:spPr>
      </p:pic>
      <p:pic>
        <p:nvPicPr>
          <p:cNvPr id="97" name="Picture 4" descr="https://avatars.mds.yandex.net/i?id=0ff749b0f28bd31ccf49ff4bf65e0e4b37c04603-8312020-images-thumbs&amp;n=13&amp;exp=1"/>
          <p:cNvPicPr/>
          <p:nvPr/>
        </p:nvPicPr>
        <p:blipFill>
          <a:blip r:embed="rId5"/>
          <a:stretch/>
        </p:blipFill>
        <p:spPr>
          <a:xfrm>
            <a:off x="6500880" y="2143080"/>
            <a:ext cx="2010960" cy="1616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Заголовок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696464"/>
                </a:solidFill>
                <a:latin typeface="Franklin Gothic Book"/>
              </a:rPr>
              <a:t>Listen and repeat</a:t>
            </a:r>
            <a:endParaRPr lang="ru-RU" sz="4000" b="0" strike="noStrike" spc="-1">
              <a:latin typeface="XO Oriel"/>
            </a:endParaRPr>
          </a:p>
        </p:txBody>
      </p:sp>
      <p:sp>
        <p:nvSpPr>
          <p:cNvPr id="99" name="Содержимое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3600" algn="ctr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sz="2600" b="0" strike="noStrike" spc="-1" dirty="0">
                <a:solidFill>
                  <a:srgbClr val="000000"/>
                </a:solidFill>
                <a:latin typeface="Times New Roman"/>
              </a:rPr>
              <a:t>[ð] </a:t>
            </a:r>
            <a:r>
              <a:rPr lang="en-US" sz="2600" b="0" strike="noStrike" spc="-1" dirty="0" err="1">
                <a:solidFill>
                  <a:srgbClr val="000000"/>
                </a:solidFill>
                <a:latin typeface="Perpetua"/>
              </a:rPr>
              <a:t>Mother,father</a:t>
            </a:r>
            <a:endParaRPr lang="ru-RU" sz="2600" b="0" strike="noStrike" spc="-1" dirty="0">
              <a:latin typeface="XO Oriel"/>
            </a:endParaRPr>
          </a:p>
          <a:p>
            <a:pPr marL="274320" indent="-273600" algn="ctr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sz="2600" b="0" strike="noStrike" spc="-1" dirty="0">
                <a:solidFill>
                  <a:srgbClr val="000000"/>
                </a:solidFill>
                <a:latin typeface="Perpetua"/>
              </a:rPr>
              <a:t>[z]lazy</a:t>
            </a:r>
            <a:endParaRPr lang="ru-RU" sz="2600" b="0" strike="noStrike" spc="-1" dirty="0">
              <a:latin typeface="XO Oriel"/>
            </a:endParaRPr>
          </a:p>
          <a:p>
            <a:pPr marL="274320" indent="-273600" algn="ctr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sz="2600" b="0" strike="noStrike" spc="-1" dirty="0">
                <a:solidFill>
                  <a:srgbClr val="000000"/>
                </a:solidFill>
                <a:latin typeface="Perpetua"/>
              </a:rPr>
              <a:t>[b</a:t>
            </a:r>
            <a:r>
              <a:rPr lang="en-US" sz="2600" b="0" strike="noStrike" spc="-1" dirty="0" smtClean="0">
                <a:solidFill>
                  <a:srgbClr val="000000"/>
                </a:solidFill>
                <a:latin typeface="Perpetua"/>
              </a:rPr>
              <a:t>]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b="0" strike="noStrike" spc="-1" dirty="0" smtClean="0">
                <a:solidFill>
                  <a:srgbClr val="000000"/>
                </a:solidFill>
                <a:latin typeface="Perpetua"/>
              </a:rPr>
              <a:t>Buy-bought</a:t>
            </a:r>
            <a:endParaRPr lang="ru-RU" sz="2600" b="0" strike="noStrike" spc="-1" dirty="0">
              <a:latin typeface="XO Oriel"/>
            </a:endParaRPr>
          </a:p>
          <a:p>
            <a:pPr marL="274320" indent="-273600" algn="ctr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sz="2600" b="0" strike="noStrike" spc="-1" dirty="0">
                <a:solidFill>
                  <a:srgbClr val="000000"/>
                </a:solidFill>
                <a:latin typeface="Perpetua"/>
              </a:rPr>
              <a:t>[w</a:t>
            </a:r>
            <a:r>
              <a:rPr lang="en-US" sz="2600" b="0" strike="noStrike" spc="-1" dirty="0" smtClean="0">
                <a:solidFill>
                  <a:srgbClr val="000000"/>
                </a:solidFill>
                <a:latin typeface="Perpetua"/>
              </a:rPr>
              <a:t>]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Perpetua"/>
              </a:rPr>
              <a:t> </a:t>
            </a:r>
            <a:r>
              <a:rPr lang="en-US" sz="2600" b="0" strike="noStrike" spc="-1" dirty="0" smtClean="0">
                <a:solidFill>
                  <a:srgbClr val="000000"/>
                </a:solidFill>
                <a:latin typeface="Perpetua"/>
              </a:rPr>
              <a:t>Want-went</a:t>
            </a:r>
            <a:r>
              <a:rPr lang="en-US" sz="2600" b="0" strike="noStrike" spc="-1" dirty="0">
                <a:solidFill>
                  <a:srgbClr val="000000"/>
                </a:solidFill>
                <a:latin typeface="Perpetua"/>
              </a:rPr>
              <a:t>, work</a:t>
            </a:r>
            <a:endParaRPr lang="ru-RU" sz="2600" b="0" strike="noStrike" spc="-1" dirty="0">
              <a:latin typeface="XO Orie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ru-RU" sz="2600" b="0" strike="noStrike" spc="-1" dirty="0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Заголовок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91440" anchor="b">
            <a:normAutofit fontScale="87500" lnSpcReduction="10000"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696464"/>
                </a:solidFill>
                <a:latin typeface="Franklin Gothic Book"/>
              </a:rPr>
              <a:t>Listen to the song</a:t>
            </a:r>
            <a:r>
              <a:t/>
            </a:r>
            <a:br/>
            <a:endParaRPr lang="ru-RU" sz="4000" b="0" strike="noStrike" spc="-1">
              <a:latin typeface="XO Oriel"/>
            </a:endParaRPr>
          </a:p>
        </p:txBody>
      </p:sp>
      <p:pic>
        <p:nvPicPr>
          <p:cNvPr id="101" name="Anglijskij_yazyk_s_mamoj_My_Home_-_12._Help_Your_Mother._(Zvyki.com).mp3"/>
          <p:cNvPicPr/>
          <p:nvPr/>
        </p:nvPicPr>
        <p:blipFill>
          <a:blip r:embed="rId2"/>
          <a:stretch/>
        </p:blipFill>
        <p:spPr>
          <a:xfrm>
            <a:off x="8286840" y="3786120"/>
            <a:ext cx="304200" cy="304200"/>
          </a:xfrm>
          <a:prstGeom prst="rect">
            <a:avLst/>
          </a:prstGeom>
          <a:ln w="0">
            <a:noFill/>
          </a:ln>
        </p:spPr>
      </p:pic>
      <p:pic>
        <p:nvPicPr>
          <p:cNvPr id="102" name="Picture 2" descr="https://images.slideplayer.com/24/7064196/slides/slide_2.jpg"/>
          <p:cNvPicPr/>
          <p:nvPr/>
        </p:nvPicPr>
        <p:blipFill>
          <a:blip r:embed="rId3"/>
          <a:stretch/>
        </p:blipFill>
        <p:spPr>
          <a:xfrm>
            <a:off x="0" y="1000080"/>
            <a:ext cx="7452720" cy="5589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restart="whenNotActive" fill="hold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childTnLst>
                  <p:par>
                    <p:cTn id="3" fill="hold">
                      <p:stCondLst>
                        <p:cond evt="onClick" delay="0">
                          <p:tgtEl>
                            <p:spTgt spid="101"/>
                          </p:tgtEl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mediacall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6" dur="134115" fill="hold"/>
                                        <p:tgtEl>
                                          <p:spTgt spid="1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Заголовок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91440" anchor="b">
            <a:normAutofit fontScale="89500"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696464"/>
                </a:solidFill>
                <a:latin typeface="Franklin Gothic Book"/>
              </a:rPr>
              <a:t>What do you do to help your family</a:t>
            </a:r>
            <a:r>
              <a:rPr lang="ru-RU" sz="4000" b="0" strike="noStrike" spc="-1">
                <a:solidFill>
                  <a:srgbClr val="696464"/>
                </a:solidFill>
                <a:latin typeface="Franklin Gothic Book"/>
              </a:rPr>
              <a:t>?</a:t>
            </a:r>
            <a:endParaRPr lang="ru-RU" sz="4000" b="0" strike="noStrike" spc="-1">
              <a:latin typeface="XO Oriel"/>
            </a:endParaRPr>
          </a:p>
        </p:txBody>
      </p:sp>
      <p:pic>
        <p:nvPicPr>
          <p:cNvPr id="104" name="Picture 5" descr="512327_546631351"/>
          <p:cNvPicPr/>
          <p:nvPr/>
        </p:nvPicPr>
        <p:blipFill>
          <a:blip r:embed="rId2"/>
          <a:stretch/>
        </p:blipFill>
        <p:spPr>
          <a:xfrm>
            <a:off x="571320" y="1785960"/>
            <a:ext cx="1944000" cy="1585080"/>
          </a:xfrm>
          <a:prstGeom prst="rect">
            <a:avLst/>
          </a:prstGeom>
          <a:ln w="0">
            <a:noFill/>
          </a:ln>
        </p:spPr>
      </p:pic>
      <p:pic>
        <p:nvPicPr>
          <p:cNvPr id="105" name="Picture 6" descr="0005-006-Zapravljajut-krovatki"/>
          <p:cNvPicPr/>
          <p:nvPr/>
        </p:nvPicPr>
        <p:blipFill>
          <a:blip r:embed="rId3"/>
          <a:stretch/>
        </p:blipFill>
        <p:spPr>
          <a:xfrm>
            <a:off x="714240" y="3571920"/>
            <a:ext cx="1689840" cy="1600920"/>
          </a:xfrm>
          <a:prstGeom prst="rect">
            <a:avLst/>
          </a:prstGeom>
          <a:ln w="0">
            <a:noFill/>
          </a:ln>
        </p:spPr>
      </p:pic>
      <p:pic>
        <p:nvPicPr>
          <p:cNvPr id="106" name="Picture 7" descr="dinner_table"/>
          <p:cNvPicPr/>
          <p:nvPr/>
        </p:nvPicPr>
        <p:blipFill>
          <a:blip r:embed="rId4"/>
          <a:stretch/>
        </p:blipFill>
        <p:spPr>
          <a:xfrm>
            <a:off x="3286080" y="2143080"/>
            <a:ext cx="1472400" cy="1955160"/>
          </a:xfrm>
          <a:prstGeom prst="rect">
            <a:avLst/>
          </a:prstGeom>
          <a:ln w="0">
            <a:noFill/>
          </a:ln>
        </p:spPr>
      </p:pic>
      <p:pic>
        <p:nvPicPr>
          <p:cNvPr id="107" name="Picture 8" descr="0014-007-Moet-posudu"/>
          <p:cNvPicPr/>
          <p:nvPr/>
        </p:nvPicPr>
        <p:blipFill>
          <a:blip r:embed="rId5"/>
          <a:stretch/>
        </p:blipFill>
        <p:spPr>
          <a:xfrm>
            <a:off x="3286080" y="4429080"/>
            <a:ext cx="1370880" cy="1370880"/>
          </a:xfrm>
          <a:prstGeom prst="rect">
            <a:avLst/>
          </a:prstGeom>
          <a:ln w="0">
            <a:noFill/>
          </a:ln>
        </p:spPr>
      </p:pic>
      <p:pic>
        <p:nvPicPr>
          <p:cNvPr id="108" name="Picture 10" descr="1"/>
          <p:cNvPicPr/>
          <p:nvPr/>
        </p:nvPicPr>
        <p:blipFill>
          <a:blip r:embed="rId6"/>
          <a:stretch/>
        </p:blipFill>
        <p:spPr>
          <a:xfrm>
            <a:off x="5857920" y="1785960"/>
            <a:ext cx="1799640" cy="1328040"/>
          </a:xfrm>
          <a:prstGeom prst="rect">
            <a:avLst/>
          </a:prstGeom>
          <a:ln w="0">
            <a:noFill/>
          </a:ln>
        </p:spPr>
      </p:pic>
      <p:pic>
        <p:nvPicPr>
          <p:cNvPr id="109" name="Picture 12" descr="125"/>
          <p:cNvPicPr/>
          <p:nvPr/>
        </p:nvPicPr>
        <p:blipFill>
          <a:blip r:embed="rId7"/>
          <a:stretch/>
        </p:blipFill>
        <p:spPr>
          <a:xfrm>
            <a:off x="5786280" y="4071960"/>
            <a:ext cx="2204280" cy="1466280"/>
          </a:xfrm>
          <a:prstGeom prst="rect">
            <a:avLst/>
          </a:prstGeom>
          <a:ln w="0">
            <a:noFill/>
          </a:ln>
        </p:spPr>
      </p:pic>
      <p:sp>
        <p:nvSpPr>
          <p:cNvPr id="110" name="TextBox 9"/>
          <p:cNvSpPr/>
          <p:nvPr/>
        </p:nvSpPr>
        <p:spPr>
          <a:xfrm>
            <a:off x="1519920" y="1214280"/>
            <a:ext cx="5864040" cy="69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latin typeface="Perpetua"/>
                <a:ea typeface="DejaVu Sans"/>
              </a:rPr>
              <a:t>At home I usually_____</a:t>
            </a:r>
            <a:endParaRPr lang="ru-RU" sz="40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Заголовок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9144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696464"/>
                </a:solidFill>
                <a:latin typeface="Franklin Gothic Book"/>
              </a:rPr>
              <a:t>New words</a:t>
            </a:r>
            <a:endParaRPr lang="ru-RU" sz="4000" b="0" strike="noStrike" spc="-1">
              <a:latin typeface="XO Oriel"/>
            </a:endParaRPr>
          </a:p>
        </p:txBody>
      </p:sp>
      <p:sp>
        <p:nvSpPr>
          <p:cNvPr id="112" name="Содержимое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1000" lnSpcReduction="20000"/>
          </a:bodyPr>
          <a:lstStyle/>
          <a:p>
            <a:pPr marL="274320" indent="-2736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sz="2800" b="1" i="1" strike="noStrike" spc="-1">
                <a:solidFill>
                  <a:srgbClr val="990000"/>
                </a:solidFill>
                <a:latin typeface="Book Antiqua"/>
              </a:rPr>
              <a:t>Tribe-</a:t>
            </a:r>
            <a:r>
              <a:rPr lang="ru-RU" sz="2800" b="1" i="1" strike="noStrike" spc="-1">
                <a:solidFill>
                  <a:srgbClr val="990000"/>
                </a:solidFill>
                <a:latin typeface="Book Antiqua"/>
              </a:rPr>
              <a:t>стойбище, племя</a:t>
            </a:r>
            <a:endParaRPr lang="ru-RU" sz="2800" b="0" strike="noStrike" spc="-1">
              <a:latin typeface="XO Oriel"/>
            </a:endParaRPr>
          </a:p>
          <a:p>
            <a:pPr marL="274320" indent="-2736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sz="2800" b="1" i="1" strike="noStrike" spc="-1">
                <a:solidFill>
                  <a:srgbClr val="990000"/>
                </a:solidFill>
                <a:latin typeface="Book Antiqua"/>
              </a:rPr>
              <a:t>Neighbour</a:t>
            </a:r>
            <a:r>
              <a:rPr lang="ru-RU" sz="2800" b="1" i="1" strike="noStrike" spc="-1">
                <a:solidFill>
                  <a:srgbClr val="990000"/>
                </a:solidFill>
                <a:latin typeface="Book Antiqua"/>
              </a:rPr>
              <a:t>-соседский</a:t>
            </a:r>
            <a:endParaRPr lang="ru-RU" sz="2800" b="0" strike="noStrike" spc="-1">
              <a:latin typeface="XO Oriel"/>
            </a:endParaRPr>
          </a:p>
          <a:p>
            <a:pPr marL="274320" indent="-2736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sz="2800" b="1" i="1" strike="noStrike" spc="-1">
                <a:solidFill>
                  <a:srgbClr val="990000"/>
                </a:solidFill>
                <a:latin typeface="Book Antiqua"/>
              </a:rPr>
              <a:t>Bring- brought –</a:t>
            </a:r>
            <a:r>
              <a:rPr lang="ru-RU" sz="2800" b="1" i="1" strike="noStrike" spc="-1">
                <a:solidFill>
                  <a:srgbClr val="990000"/>
                </a:solidFill>
                <a:latin typeface="Book Antiqua"/>
              </a:rPr>
              <a:t>принести</a:t>
            </a:r>
            <a:endParaRPr lang="ru-RU" sz="2800" b="0" strike="noStrike" spc="-1">
              <a:latin typeface="XO Oriel"/>
            </a:endParaRPr>
          </a:p>
          <a:p>
            <a:pPr marL="274320" indent="-2736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sz="2800" b="1" i="1" strike="noStrike" spc="-1">
                <a:solidFill>
                  <a:srgbClr val="990000"/>
                </a:solidFill>
                <a:latin typeface="Book Antiqua"/>
              </a:rPr>
              <a:t>Hurt-</a:t>
            </a:r>
            <a:r>
              <a:rPr lang="ru-RU" sz="2800" b="1" i="1" strike="noStrike" spc="-1">
                <a:solidFill>
                  <a:srgbClr val="990000"/>
                </a:solidFill>
                <a:latin typeface="Book Antiqua"/>
              </a:rPr>
              <a:t>поранить</a:t>
            </a:r>
            <a:endParaRPr lang="ru-RU" sz="2800" b="0" strike="noStrike" spc="-1">
              <a:latin typeface="XO Oriel"/>
            </a:endParaRPr>
          </a:p>
          <a:p>
            <a:pPr marL="274320" indent="-2736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sz="2800" b="1" i="1" strike="noStrike" spc="-1">
                <a:solidFill>
                  <a:srgbClr val="990000"/>
                </a:solidFill>
                <a:latin typeface="Book Antiqua"/>
              </a:rPr>
              <a:t>Spoil beauty-</a:t>
            </a:r>
            <a:r>
              <a:rPr lang="ru-RU" sz="2800" b="1" i="1" strike="noStrike" spc="-1">
                <a:solidFill>
                  <a:srgbClr val="990000"/>
                </a:solidFill>
                <a:latin typeface="Book Antiqua"/>
              </a:rPr>
              <a:t>испортить красоту</a:t>
            </a:r>
            <a:endParaRPr lang="ru-RU" sz="2800" b="0" strike="noStrike" spc="-1">
              <a:latin typeface="XO Oriel"/>
            </a:endParaRPr>
          </a:p>
          <a:p>
            <a:pPr marL="274320" indent="-2736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sz="2800" b="1" i="1" strike="noStrike" spc="-1">
                <a:solidFill>
                  <a:srgbClr val="990000"/>
                </a:solidFill>
                <a:latin typeface="Book Antiqua"/>
              </a:rPr>
              <a:t>Wave-</a:t>
            </a:r>
            <a:r>
              <a:rPr lang="ru-RU" sz="2800" b="1" i="1" strike="noStrike" spc="-1">
                <a:solidFill>
                  <a:srgbClr val="990000"/>
                </a:solidFill>
                <a:latin typeface="Book Antiqua"/>
              </a:rPr>
              <a:t>махать</a:t>
            </a:r>
            <a:endParaRPr lang="ru-RU" sz="2800" b="0" strike="noStrike" spc="-1">
              <a:latin typeface="XO Oriel"/>
            </a:endParaRPr>
          </a:p>
          <a:p>
            <a:pPr marL="274320" indent="-2736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sz="2800" b="1" i="1" strike="noStrike" spc="-1">
                <a:solidFill>
                  <a:srgbClr val="990000"/>
                </a:solidFill>
                <a:latin typeface="Book Antiqua"/>
              </a:rPr>
              <a:t>Turn into-</a:t>
            </a:r>
            <a:r>
              <a:rPr lang="ru-RU" sz="2800" b="1" i="1" strike="noStrike" spc="-1">
                <a:solidFill>
                  <a:srgbClr val="990000"/>
                </a:solidFill>
                <a:latin typeface="Book Antiqua"/>
              </a:rPr>
              <a:t>превратиться</a:t>
            </a:r>
            <a:endParaRPr lang="ru-RU" sz="2800" b="0" strike="noStrike" spc="-1">
              <a:latin typeface="XO Oriel"/>
            </a:endParaRPr>
          </a:p>
          <a:p>
            <a:pPr marL="274320" indent="-2736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sz="2800" b="1" i="1" strike="noStrike" spc="-1">
                <a:solidFill>
                  <a:srgbClr val="990000"/>
                </a:solidFill>
                <a:latin typeface="Book Antiqua"/>
              </a:rPr>
              <a:t>Wings-</a:t>
            </a:r>
            <a:r>
              <a:rPr lang="ru-RU" sz="2800" b="1" i="1" strike="noStrike" spc="-1">
                <a:solidFill>
                  <a:srgbClr val="990000"/>
                </a:solidFill>
                <a:latin typeface="Book Antiqua"/>
              </a:rPr>
              <a:t>крылья</a:t>
            </a:r>
            <a:endParaRPr lang="ru-RU" sz="2800" b="0" strike="noStrike" spc="-1">
              <a:latin typeface="XO Oriel"/>
            </a:endParaRPr>
          </a:p>
          <a:p>
            <a:pPr marL="274320" indent="-2736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sz="2800" b="1" i="1" strike="noStrike" spc="-1">
                <a:solidFill>
                  <a:srgbClr val="990000"/>
                </a:solidFill>
                <a:latin typeface="Book Antiqua"/>
              </a:rPr>
              <a:t>Goose-</a:t>
            </a:r>
            <a:r>
              <a:rPr lang="ru-RU" sz="2800" b="1" i="1" strike="noStrike" spc="-1">
                <a:solidFill>
                  <a:srgbClr val="990000"/>
                </a:solidFill>
                <a:latin typeface="Book Antiqua"/>
              </a:rPr>
              <a:t>гусь</a:t>
            </a:r>
            <a:endParaRPr lang="ru-RU" sz="2800" b="0" strike="noStrike" spc="-1">
              <a:latin typeface="XO Oriel"/>
            </a:endParaRPr>
          </a:p>
          <a:p>
            <a:pPr marL="274320" indent="-2736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sz="2800" b="1" i="1" strike="noStrike" spc="-1">
                <a:solidFill>
                  <a:srgbClr val="990000"/>
                </a:solidFill>
                <a:latin typeface="Book Antiqua"/>
              </a:rPr>
              <a:t>Forget-forgot-</a:t>
            </a:r>
            <a:r>
              <a:rPr lang="ru-RU" sz="2800" b="1" i="1" strike="noStrike" spc="-1">
                <a:solidFill>
                  <a:srgbClr val="990000"/>
                </a:solidFill>
                <a:latin typeface="Book Antiqua"/>
              </a:rPr>
              <a:t>забыть</a:t>
            </a:r>
            <a:endParaRPr lang="ru-RU" sz="2800" b="0" strike="noStrike" spc="-1">
              <a:latin typeface="XO Oriel"/>
            </a:endParaRPr>
          </a:p>
          <a:p>
            <a:pPr marL="274320" indent="-2736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sz="2800" b="1" i="1" strike="noStrike" spc="-1">
                <a:solidFill>
                  <a:srgbClr val="990000"/>
                </a:solidFill>
                <a:latin typeface="Book Antiqua"/>
              </a:rPr>
              <a:t>Language-</a:t>
            </a:r>
            <a:r>
              <a:rPr lang="ru-RU" sz="2800" b="1" i="1" strike="noStrike" spc="-1">
                <a:solidFill>
                  <a:srgbClr val="990000"/>
                </a:solidFill>
                <a:latin typeface="Book Antiqua"/>
              </a:rPr>
              <a:t>язык</a:t>
            </a:r>
            <a:endParaRPr lang="ru-RU" sz="28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ru-RU" sz="28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ru-RU" sz="28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ru-RU" sz="28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ru-RU" sz="28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ru-RU" sz="28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ru-RU" sz="2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2" descr="Айога"/>
          <p:cNvPicPr/>
          <p:nvPr/>
        </p:nvPicPr>
        <p:blipFill>
          <a:blip r:embed="rId2"/>
          <a:stretch/>
        </p:blipFill>
        <p:spPr>
          <a:xfrm>
            <a:off x="142920" y="1643040"/>
            <a:ext cx="3357000" cy="4414680"/>
          </a:xfrm>
          <a:prstGeom prst="rect">
            <a:avLst/>
          </a:prstGeom>
          <a:ln w="0">
            <a:noFill/>
          </a:ln>
        </p:spPr>
      </p:pic>
      <p:sp>
        <p:nvSpPr>
          <p:cNvPr id="114" name="Прямоугольник 4"/>
          <p:cNvSpPr/>
          <p:nvPr/>
        </p:nvSpPr>
        <p:spPr>
          <a:xfrm>
            <a:off x="214200" y="214200"/>
            <a:ext cx="8571960" cy="200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Once upon a time a Nanai called</a:t>
            </a:r>
            <a:r>
              <a:rPr lang="ru-RU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 </a:t>
            </a: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La</a:t>
            </a:r>
            <a:r>
              <a:rPr lang="ru-RU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 </a:t>
            </a: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lived</a:t>
            </a:r>
            <a:r>
              <a:rPr lang="ru-RU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.</a:t>
            </a: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 He had a beautiful daughter Ayoga</a:t>
            </a:r>
            <a:r>
              <a:rPr lang="ru-RU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. </a:t>
            </a: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Everybody loved her</a:t>
            </a:r>
            <a:r>
              <a:rPr lang="ru-RU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. </a:t>
            </a: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She was the most beautiful girl in the tribe</a:t>
            </a:r>
            <a:r>
              <a:rPr lang="ru-RU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. </a:t>
            </a: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She just looked at her reflection in the water</a:t>
            </a:r>
            <a:r>
              <a:rPr lang="ru-RU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. </a:t>
            </a:r>
            <a:endParaRPr lang="ru-RU" sz="14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Ayoga bacame so lazy, that she didn’t want to do anything. </a:t>
            </a:r>
            <a:endParaRPr lang="ru-RU" sz="14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Once her mother asked the girl to bring water.  </a:t>
            </a:r>
            <a:r>
              <a:rPr lang="ru-RU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 </a:t>
            </a: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Ayoga didn’t want to help her mother.</a:t>
            </a:r>
            <a:endParaRPr lang="ru-RU" sz="14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endParaRPr lang="ru-RU" sz="14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endParaRPr lang="ru-RU" sz="14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endParaRPr lang="ru-RU" sz="14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endParaRPr lang="ru-RU" sz="14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endParaRPr lang="ru-RU" sz="1400" b="0" strike="noStrike" spc="-1">
              <a:latin typeface="XO Oriel"/>
            </a:endParaRPr>
          </a:p>
        </p:txBody>
      </p:sp>
      <p:sp>
        <p:nvSpPr>
          <p:cNvPr id="115" name="Прямоугольник 7"/>
          <p:cNvSpPr/>
          <p:nvPr/>
        </p:nvSpPr>
        <p:spPr>
          <a:xfrm>
            <a:off x="3786120" y="1143000"/>
            <a:ext cx="4571280" cy="222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The neighbour girl helped Ayoga’s mother. She went to the river and brought the water. </a:t>
            </a:r>
            <a:endParaRPr lang="ru-RU" sz="14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The mother made a cake. Ayoga saw the cake and  shouted loudly</a:t>
            </a:r>
            <a:endParaRPr lang="ru-RU" sz="14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“Give me a cake, mother</a:t>
            </a:r>
            <a:r>
              <a:rPr lang="ru-RU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!</a:t>
            </a: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”</a:t>
            </a:r>
            <a:endParaRPr lang="ru-RU" sz="14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“Your hands may hurt”  said the mother</a:t>
            </a:r>
            <a:r>
              <a:rPr lang="ru-RU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.</a:t>
            </a: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 “You needn’t work, you may spoil your beauty!  </a:t>
            </a:r>
            <a:r>
              <a:rPr lang="ru-RU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 </a:t>
            </a: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I’ll better give the cake to the girl who is not afraid to spoil her hands!”</a:t>
            </a:r>
            <a:endParaRPr lang="ru-RU" sz="14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endParaRPr lang="ru-RU" sz="14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endParaRPr lang="ru-RU" sz="1400" b="0" strike="noStrike" spc="-1">
              <a:latin typeface="XO Oriel"/>
            </a:endParaRPr>
          </a:p>
        </p:txBody>
      </p:sp>
      <p:sp>
        <p:nvSpPr>
          <p:cNvPr id="116" name="Прямоугольник 8"/>
          <p:cNvSpPr/>
          <p:nvPr/>
        </p:nvSpPr>
        <p:spPr>
          <a:xfrm>
            <a:off x="3857760" y="3214800"/>
            <a:ext cx="4571280" cy="2647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Ayoga was angry.. She  waved her hands and suddenly they turned into wings</a:t>
            </a:r>
            <a:r>
              <a:rPr lang="ru-RU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.</a:t>
            </a: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 She fell into the river and became a goose.</a:t>
            </a:r>
            <a:endParaRPr lang="ru-RU" sz="14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 The goose swam and shouted “Ah, how beautiful I am</a:t>
            </a:r>
            <a:r>
              <a:rPr lang="ru-RU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! </a:t>
            </a: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Ha, ha, ha</a:t>
            </a:r>
            <a:r>
              <a:rPr lang="ru-RU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!..</a:t>
            </a: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 How beautiful I am!</a:t>
            </a:r>
            <a:endParaRPr lang="ru-RU" sz="14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She was swimmimg and swimming until she forgot the Nanai language. She forgot all the words except her name.</a:t>
            </a:r>
            <a:endParaRPr lang="ru-RU" sz="1400" b="0" strike="noStrike" spc="-1">
              <a:latin typeface="XO Oriel"/>
            </a:endParaRPr>
          </a:p>
          <a:p>
            <a:pPr algn="just">
              <a:lnSpc>
                <a:spcPct val="100000"/>
              </a:lnSpc>
            </a:pP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When she saw people she cried “Aioga – ga – ga – ga! Aioga – ga – ga – ga!”</a:t>
            </a:r>
            <a:endParaRPr lang="ru-RU" sz="14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r>
              <a:rPr lang="en-US" sz="1400" b="1" i="1" strike="noStrike" spc="-1">
                <a:solidFill>
                  <a:srgbClr val="990000"/>
                </a:solidFill>
                <a:latin typeface="Book Antiqua"/>
                <a:ea typeface="DejaVu Sans"/>
              </a:rPr>
              <a:t>. </a:t>
            </a:r>
            <a:endParaRPr lang="ru-RU" sz="1400" b="0" strike="noStrike" spc="-1">
              <a:latin typeface="XO Orie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XO Oriel"/>
            </a:endParaRPr>
          </a:p>
        </p:txBody>
      </p:sp>
      <p:sp>
        <p:nvSpPr>
          <p:cNvPr id="117" name="Прямоугольник 9"/>
          <p:cNvSpPr/>
          <p:nvPr/>
        </p:nvSpPr>
        <p:spPr>
          <a:xfrm>
            <a:off x="2136240" y="6143760"/>
            <a:ext cx="4314240" cy="3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Perpetua"/>
                <a:ea typeface="DejaVu Sans"/>
              </a:rPr>
              <a:t>Why didn’t Ayoga help her mother ?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2" descr="https://shareslide.ru/img/thumbs/2320cb5c8d45184ab77922c6dea32fad-800x.jpg"/>
          <p:cNvPicPr/>
          <p:nvPr/>
        </p:nvPicPr>
        <p:blipFill>
          <a:blip r:embed="rId2"/>
          <a:stretch/>
        </p:blipFill>
        <p:spPr>
          <a:xfrm>
            <a:off x="214200" y="303480"/>
            <a:ext cx="8357400" cy="62679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Заголовок 1"/>
          <p:cNvSpPr/>
          <p:nvPr/>
        </p:nvSpPr>
        <p:spPr>
          <a:xfrm>
            <a:off x="914400" y="274680"/>
            <a:ext cx="7771680" cy="114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91440" anchor="b">
            <a:normAutofit fontScale="89000" lnSpcReduction="10000"/>
          </a:bodyPr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696464"/>
                </a:solidFill>
                <a:latin typeface="Franklin Gothic Book"/>
              </a:rPr>
              <a:t>You  can see the Tree of knowledge.</a:t>
            </a:r>
            <a:r>
              <a:t/>
            </a:r>
            <a:br/>
            <a:endParaRPr lang="ru-RU" sz="4000" b="0" strike="noStrike" spc="-1">
              <a:latin typeface="XO Oriel"/>
            </a:endParaRPr>
          </a:p>
        </p:txBody>
      </p:sp>
      <p:sp>
        <p:nvSpPr>
          <p:cNvPr id="120" name="Содержимое 2"/>
          <p:cNvSpPr/>
          <p:nvPr/>
        </p:nvSpPr>
        <p:spPr>
          <a:xfrm>
            <a:off x="914400" y="1447920"/>
            <a:ext cx="7771680" cy="457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74320" indent="-2736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Оранжевый- урок очень интересный. Мне понравилось всё.</a:t>
            </a:r>
            <a:endParaRPr lang="ru-RU" sz="2600" b="0" strike="noStrike" spc="-1">
              <a:latin typeface="XO Oriel"/>
            </a:endParaRPr>
          </a:p>
          <a:p>
            <a:pPr marL="274320" indent="-2736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Жёлтый- мне понравился урок но я не совсем справился.</a:t>
            </a:r>
            <a:endParaRPr lang="ru-RU" sz="2600" b="0" strike="noStrike" spc="-1">
              <a:latin typeface="XO Oriel"/>
            </a:endParaRPr>
          </a:p>
          <a:p>
            <a:pPr marL="274320" indent="-27360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ru-RU" sz="2600" b="0" strike="noStrike" spc="-1">
                <a:solidFill>
                  <a:srgbClr val="000000"/>
                </a:solidFill>
                <a:latin typeface="Perpetua"/>
              </a:rPr>
              <a:t>Зелёный- было скучно и я ничего не выполнил.</a:t>
            </a:r>
            <a:endParaRPr lang="ru-RU" sz="2600" b="0" strike="noStrike" spc="-1">
              <a:latin typeface="XO Oriel"/>
            </a:endParaRPr>
          </a:p>
          <a:p>
            <a:pPr>
              <a:lnSpc>
                <a:spcPct val="100000"/>
              </a:lnSpc>
              <a:spcBef>
                <a:spcPts val="581"/>
              </a:spcBef>
            </a:pPr>
            <a:endParaRPr lang="ru-RU" sz="2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241</TotalTime>
  <Words>392</Words>
  <Application>Редактор_презентаций/2022.01.0.0$Windows_x86 LibreOffice_project/8540b22890a8058cf39e456f7b05fd56fffd7d2f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???</dc:title>
  <dc:subject/>
  <dc:creator>Учитель</dc:creator>
  <dc:description/>
  <cp:lastModifiedBy>Учитель</cp:lastModifiedBy>
  <cp:revision>19</cp:revision>
  <dcterms:created xsi:type="dcterms:W3CDTF">2023-01-26T05:32:22Z</dcterms:created>
  <dcterms:modified xsi:type="dcterms:W3CDTF">2023-03-01T07:25:51Z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PresentationFormat">
    <vt:lpwstr>Экран (4:3)</vt:lpwstr>
  </property>
  <property fmtid="{D5CDD505-2E9C-101B-9397-08002B2CF9AE}" pid="4" name="Slides">
    <vt:i4>10</vt:i4>
  </property>
</Properties>
</file>