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1" r:id="rId2"/>
    <p:sldId id="257" r:id="rId3"/>
    <p:sldId id="277" r:id="rId4"/>
    <p:sldId id="262" r:id="rId5"/>
    <p:sldId id="268" r:id="rId6"/>
    <p:sldId id="276" r:id="rId7"/>
    <p:sldId id="287" r:id="rId8"/>
    <p:sldId id="275" r:id="rId9"/>
    <p:sldId id="273" r:id="rId10"/>
    <p:sldId id="271" r:id="rId11"/>
    <p:sldId id="272" r:id="rId12"/>
    <p:sldId id="284" r:id="rId13"/>
    <p:sldId id="278" r:id="rId14"/>
    <p:sldId id="280" r:id="rId15"/>
    <p:sldId id="281" r:id="rId16"/>
    <p:sldId id="282" r:id="rId17"/>
    <p:sldId id="283" r:id="rId18"/>
    <p:sldId id="290" r:id="rId19"/>
    <p:sldId id="263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53" d="100"/>
          <a:sy n="53" d="100"/>
        </p:scale>
        <p:origin x="13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CC2810-960B-4CFD-8FBB-AE0C6D7EDEF6}" type="datetimeFigureOut">
              <a:rPr lang="ru-RU" smtClean="0"/>
              <a:pPr/>
              <a:t>18.02.2024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037DDD-4D27-46E5-80FF-ACE571E66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00024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Использование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приёмов технологии критического мышления </a:t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на уроках математики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003322"/>
            <a:ext cx="9001156" cy="1371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человек в школе не научится творить, </a:t>
            </a:r>
            <a:b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и в жизни он будет только </a:t>
            </a:r>
            <a:b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подражать и копировать</a:t>
            </a:r>
          </a:p>
          <a:p>
            <a:pPr algn="r"/>
            <a:r>
              <a:rPr lang="ru-RU" sz="2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Л.Н.Толстой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214290"/>
            <a:ext cx="4381500" cy="69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Приём    « Кубик»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09556" y="1795754"/>
          <a:ext cx="8634444" cy="50622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611"/>
                <a:gridCol w="2158611"/>
                <a:gridCol w="2158611"/>
                <a:gridCol w="2158611"/>
              </a:tblGrid>
              <a:tr h="16784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что это похоже? Чем отличается?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786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Опиши форму, размеры или др.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kumimoji="0"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стики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это</a:t>
                      </a:r>
                    </a:p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сделано? </a:t>
                      </a:r>
                    </a:p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и где применяется?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Опиши форму, размеры или др.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           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стики</a:t>
                      </a:r>
                      <a:endParaRPr lang="ru-RU" sz="1800" b="1" dirty="0" smtClean="0"/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что это похоже? Чем отличается?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7230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это</a:t>
                      </a:r>
                    </a:p>
                    <a:p>
                      <a:pPr marL="0" algn="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сделано?</a:t>
                      </a:r>
                    </a:p>
                    <a:p>
                      <a:pPr marL="0" algn="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Как и где применяется?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Цилиндр 6"/>
          <p:cNvSpPr/>
          <p:nvPr/>
        </p:nvSpPr>
        <p:spPr>
          <a:xfrm>
            <a:off x="4286248" y="2571744"/>
            <a:ext cx="428625" cy="787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857356" y="3500438"/>
            <a:ext cx="714375" cy="714375"/>
            <a:chOff x="1714500" y="3929063"/>
            <a:chExt cx="714375" cy="714375"/>
          </a:xfrm>
        </p:grpSpPr>
        <p:sp>
          <p:nvSpPr>
            <p:cNvPr id="9" name="Равнобедренный треугольник 8"/>
            <p:cNvSpPr/>
            <p:nvPr/>
          </p:nvSpPr>
          <p:spPr>
            <a:xfrm>
              <a:off x="1714500" y="3929063"/>
              <a:ext cx="703263" cy="5715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714500" y="4429125"/>
              <a:ext cx="714375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714612" y="3571876"/>
            <a:ext cx="714375" cy="714375"/>
            <a:chOff x="1714500" y="3929063"/>
            <a:chExt cx="714375" cy="714375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1714500" y="3929063"/>
              <a:ext cx="703263" cy="5715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714500" y="4429125"/>
              <a:ext cx="714375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8143900" y="4286256"/>
            <a:ext cx="714375" cy="714375"/>
            <a:chOff x="1714500" y="3929063"/>
            <a:chExt cx="714375" cy="714375"/>
          </a:xfrm>
        </p:grpSpPr>
        <p:sp>
          <p:nvSpPr>
            <p:cNvPr id="15" name="Равнобедренный треугольник 14"/>
            <p:cNvSpPr/>
            <p:nvPr/>
          </p:nvSpPr>
          <p:spPr>
            <a:xfrm>
              <a:off x="1714500" y="3929063"/>
              <a:ext cx="703263" cy="5715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714500" y="4429125"/>
              <a:ext cx="714375" cy="21431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7" name="Цилиндр 16"/>
          <p:cNvSpPr/>
          <p:nvPr/>
        </p:nvSpPr>
        <p:spPr>
          <a:xfrm>
            <a:off x="2928926" y="5357826"/>
            <a:ext cx="428625" cy="787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Цилиндр 17"/>
          <p:cNvSpPr/>
          <p:nvPr/>
        </p:nvSpPr>
        <p:spPr>
          <a:xfrm>
            <a:off x="6429388" y="4357694"/>
            <a:ext cx="428625" cy="7874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Picture 1" descr="D:\методический семинар\презентация проект\IMG_20170131_141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724939" cy="30718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3108" y="214290"/>
            <a:ext cx="4381500" cy="69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Приём    «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801" name="Picture 1" descr="D:\методический семинар\презентация проект\IMG_20170131_141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7505883" cy="42148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643578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1. формула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643578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2. название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643578"/>
            <a:ext cx="200026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3. словесное описание</a:t>
            </a:r>
            <a:endParaRPr lang="ru-RU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214290"/>
            <a:ext cx="8686800" cy="431167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endParaRPr lang="ru-RU" sz="36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ru-RU" sz="3600" dirty="0" smtClean="0">
                <a:latin typeface="Arial" charset="0"/>
                <a:cs typeface="Arial" charset="0"/>
              </a:rPr>
              <a:t>Призма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Правильная, 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</a:t>
            </a: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-угольная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Рисовать, находить площадь, строить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Мир, как через призму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Радуга</a:t>
            </a:r>
          </a:p>
          <a:p>
            <a:pPr eaLnBrk="1" hangingPunct="1">
              <a:buFontTx/>
              <a:buNone/>
              <a:defRPr/>
            </a:pPr>
            <a:endParaRPr lang="ru-RU" dirty="0" smtClean="0"/>
          </a:p>
        </p:txBody>
      </p:sp>
      <p:pic>
        <p:nvPicPr>
          <p:cNvPr id="30724" name="Picture 7" descr="foto00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250" y="3643313"/>
            <a:ext cx="3968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143108" y="285728"/>
            <a:ext cx="4429156" cy="69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Приём«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5538" name="Picture 2" descr="https://fs00.infourok.ru/images/doc/230/63684/2/img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D5B4"/>
              </a:clrFrom>
              <a:clrTo>
                <a:srgbClr val="FCD5B4">
                  <a:alpha val="0"/>
                </a:srgbClr>
              </a:clrTo>
            </a:clrChange>
          </a:blip>
          <a:srcRect l="13723" t="40868" r="11352"/>
          <a:stretch>
            <a:fillRect/>
          </a:stretch>
        </p:blipFill>
        <p:spPr bwMode="auto">
          <a:xfrm>
            <a:off x="285720" y="4067202"/>
            <a:ext cx="4714908" cy="27907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85860"/>
            <a:ext cx="8643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“Математика в профессии моих родителей”.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“Путешествие точки по координатной плоскости”.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“Мир параллельных прямых”.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“Государство параллелограмма”.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“Я – теорема синусов” или “Я – теорема косинусов” (сказка о том, что важные теоремы могут рассказать о себе).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“Свойства функций. А надо ли их знать?”.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11-й класс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“Математика в моей будущей профессии”.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3108" y="285728"/>
            <a:ext cx="4429156" cy="6937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Приём «Эссе»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894" y="428609"/>
            <a:ext cx="318786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r="2022" b="6735"/>
          <a:stretch>
            <a:fillRect/>
          </a:stretch>
        </p:blipFill>
        <p:spPr bwMode="auto">
          <a:xfrm>
            <a:off x="571472" y="1214422"/>
            <a:ext cx="81645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215082"/>
            <a:ext cx="81438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http://kgpu.real.kamchatka.ru/dir/geo/index.htm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28551" t="23438" r="26976" b="33594"/>
          <a:stretch>
            <a:fillRect/>
          </a:stretch>
        </p:blipFill>
        <p:spPr bwMode="auto">
          <a:xfrm>
            <a:off x="1000095" y="1500207"/>
            <a:ext cx="69707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285769"/>
            <a:ext cx="8143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учебник по разделу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“Изображение сечений пространственных фигур плоскостями”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andia.ru/text/78/168/images/image001_1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13593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71670" y="214290"/>
            <a:ext cx="5352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«Живая геометрия»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ive-new.com/wp-content/uploads/2016/02/GeoGebra_1.jpg"/>
          <p:cNvPicPr>
            <a:picLocks noChangeAspect="1" noChangeArrowheads="1"/>
          </p:cNvPicPr>
          <p:nvPr/>
        </p:nvPicPr>
        <p:blipFill>
          <a:blip r:embed="rId2"/>
          <a:srcRect b="4028"/>
          <a:stretch>
            <a:fillRect/>
          </a:stretch>
        </p:blipFill>
        <p:spPr bwMode="auto">
          <a:xfrm>
            <a:off x="428596" y="714356"/>
            <a:ext cx="8255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43221" y="214293"/>
            <a:ext cx="396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x-libris.net/modules/upload/attachments/thumbs/%D0%92%D0%B8%D0%B4%D0%B5%D0%BE%D1%83%D1%80%D0%BE%D0%BA%D0%B8200x200.jpg"/>
          <p:cNvPicPr/>
          <p:nvPr/>
        </p:nvPicPr>
        <p:blipFill>
          <a:blip r:embed="rId2"/>
          <a:srcRect l="12500"/>
          <a:stretch>
            <a:fillRect/>
          </a:stretch>
        </p:blipFill>
        <p:spPr bwMode="auto">
          <a:xfrm>
            <a:off x="5072066" y="4143380"/>
            <a:ext cx="2428892" cy="2357454"/>
          </a:xfrm>
          <a:prstGeom prst="rect">
            <a:avLst/>
          </a:prstGeom>
          <a:noFill/>
        </p:spPr>
      </p:pic>
      <p:pic>
        <p:nvPicPr>
          <p:cNvPr id="1026" name="Picture 2" descr="H:\IMG_20170201_083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2782786" cy="495564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0314" t="11719" r="23682" b="32617"/>
          <a:stretch>
            <a:fillRect/>
          </a:stretch>
        </p:blipFill>
        <p:spPr bwMode="auto">
          <a:xfrm>
            <a:off x="4143372" y="857232"/>
            <a:ext cx="44742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8643966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дает ученику: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восприятия информации;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интереса как к изучаемому материалу, так и к самому процессу обучения;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критически мыслить;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ответственно относиться к собственному образованию;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работать в сотрудничестве с другими;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образования учеников;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желание и умение стать человеком, который учится в течение всей жизни.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дает учителю: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создать в классе атмосферу открытости и ответственного сотрудничества;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использовать модель обучения и систему эффективных методик, которые способствуют развитию критического мышления и самостоятельности в процессе обучения;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 практиками, которые умеют грамотно анализировать свою деятельность;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стать источником ценной профессиональной информации для других учителей.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условиях реализации требований ФГОС используются 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</a:rPr>
              <a:t>технологии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Информационно – коммуникационная технология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Технология развития критического мышления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Проектная технология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Технология развивающего обучения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Здоровьесберегающие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 технологии  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Технология проблемного обучения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Игровые технологии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Модульная технология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Технология мастерских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Кейс – технология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Технология интегрированного обучения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Педагогика сотрудничества. 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Технологии уровневой дифференциации 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Групповые технологии. </a:t>
            </a:r>
          </a:p>
          <a:p>
            <a:pPr marL="176213" marR="0" lvl="0" indent="546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Традиционные технологии (классно-урочная система)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6027003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Важнейшая задача цивилизации – научить человека мыслить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Томас Эдисон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7" name="Picture 3" descr="D:\учитель года презентация\Рисунок12.jpg"/>
          <p:cNvPicPr>
            <a:picLocks noChangeAspect="1" noChangeArrowheads="1"/>
          </p:cNvPicPr>
          <p:nvPr/>
        </p:nvPicPr>
        <p:blipFill>
          <a:blip r:embed="rId2"/>
          <a:srcRect l="13442" r="5805" b="11885"/>
          <a:stretch>
            <a:fillRect/>
          </a:stretch>
        </p:blipFill>
        <p:spPr bwMode="auto">
          <a:xfrm>
            <a:off x="323220" y="4098177"/>
            <a:ext cx="2357454" cy="1928826"/>
          </a:xfrm>
          <a:prstGeom prst="rect">
            <a:avLst/>
          </a:prstGeom>
          <a:noFill/>
        </p:spPr>
      </p:pic>
      <p:pic>
        <p:nvPicPr>
          <p:cNvPr id="82948" name="Picture 4" descr="D:\учитель года презентация\фото\DSC00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363" y="0"/>
            <a:ext cx="2177655" cy="2903540"/>
          </a:xfrm>
          <a:prstGeom prst="rect">
            <a:avLst/>
          </a:prstGeom>
          <a:noFill/>
        </p:spPr>
      </p:pic>
      <p:pic>
        <p:nvPicPr>
          <p:cNvPr id="82949" name="Picture 5" descr="D:\учитель года презентация\фото\DSC00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898" y="0"/>
            <a:ext cx="3166990" cy="2375555"/>
          </a:xfrm>
          <a:prstGeom prst="rect">
            <a:avLst/>
          </a:prstGeom>
          <a:noFill/>
        </p:spPr>
      </p:pic>
      <p:pic>
        <p:nvPicPr>
          <p:cNvPr id="82950" name="Picture 6" descr="D:\учитель года презентация\фото\IMG_20160610_13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9842" y="2459826"/>
            <a:ext cx="2028181" cy="3611831"/>
          </a:xfrm>
          <a:prstGeom prst="rect">
            <a:avLst/>
          </a:prstGeom>
          <a:noFill/>
        </p:spPr>
      </p:pic>
      <p:pic>
        <p:nvPicPr>
          <p:cNvPr id="82951" name="Picture 7" descr="D:\учитель года презентация\фото\IMG_20160315_1222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8587" y="3859830"/>
            <a:ext cx="3709279" cy="2082902"/>
          </a:xfrm>
          <a:prstGeom prst="rect">
            <a:avLst/>
          </a:prstGeom>
          <a:noFill/>
        </p:spPr>
      </p:pic>
      <p:pic>
        <p:nvPicPr>
          <p:cNvPr id="82952" name="Picture 8" descr="D:\учитель года презентация\фото\htmlimage.jpg"/>
          <p:cNvPicPr>
            <a:picLocks noChangeAspect="1" noChangeArrowheads="1"/>
          </p:cNvPicPr>
          <p:nvPr/>
        </p:nvPicPr>
        <p:blipFill>
          <a:blip r:embed="rId7" cstate="print"/>
          <a:srcRect r="21865"/>
          <a:stretch>
            <a:fillRect/>
          </a:stretch>
        </p:blipFill>
        <p:spPr bwMode="auto">
          <a:xfrm>
            <a:off x="5965327" y="1001758"/>
            <a:ext cx="2528639" cy="2427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043608" y="404664"/>
            <a:ext cx="6120680" cy="1008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15138"/>
              </a:gs>
              <a:gs pos="50000">
                <a:srgbClr val="B0AF7A"/>
              </a:gs>
              <a:gs pos="100000">
                <a:srgbClr val="515138"/>
              </a:gs>
            </a:gsLst>
            <a:lin ang="0" scaled="1"/>
          </a:gradFill>
          <a:ln w="38100" algn="ctr">
            <a:solidFill>
              <a:srgbClr val="FF3300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Виды УУД</a:t>
            </a:r>
            <a:endParaRPr lang="en-US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9552" y="2636912"/>
            <a:ext cx="2592388" cy="1735137"/>
            <a:chOff x="555" y="2823"/>
            <a:chExt cx="973" cy="1065"/>
          </a:xfrm>
        </p:grpSpPr>
        <p:pic>
          <p:nvPicPr>
            <p:cNvPr id="9" name="Picture 6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gray">
            <a:xfrm>
              <a:off x="612" y="2880"/>
              <a:ext cx="839" cy="84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3" name="Picture 10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5576" y="3068960"/>
            <a:ext cx="2160240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43608" y="4365104"/>
            <a:ext cx="2663825" cy="1584176"/>
            <a:chOff x="555" y="2823"/>
            <a:chExt cx="973" cy="1065"/>
          </a:xfrm>
        </p:grpSpPr>
        <p:pic>
          <p:nvPicPr>
            <p:cNvPr id="23" name="Picture 13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31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7" name="Picture 17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259632" y="4725145"/>
            <a:ext cx="2232248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499993" y="4293096"/>
            <a:ext cx="2736304" cy="1584176"/>
            <a:chOff x="555" y="2823"/>
            <a:chExt cx="973" cy="1065"/>
          </a:xfrm>
        </p:grpSpPr>
        <p:pic>
          <p:nvPicPr>
            <p:cNvPr id="29" name="Picture 20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3" name="Picture 24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716016" y="4581128"/>
            <a:ext cx="2448272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latin typeface="Verdana" pitchFamily="34" charset="0"/>
              </a:rPr>
              <a:t>Познавательные</a:t>
            </a: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076056" y="2636912"/>
            <a:ext cx="2663825" cy="1656184"/>
            <a:chOff x="555" y="2823"/>
            <a:chExt cx="973" cy="1065"/>
          </a:xfrm>
        </p:grpSpPr>
        <p:pic>
          <p:nvPicPr>
            <p:cNvPr id="36" name="Picture 27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0" name="Picture 31" descr="Pictur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5292080" y="2924944"/>
            <a:ext cx="2304256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Коммуникативные 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2" name="AutoShape 3"/>
          <p:cNvSpPr>
            <a:spLocks noChangeArrowheads="1"/>
          </p:cNvSpPr>
          <p:nvPr/>
        </p:nvSpPr>
        <p:spPr bwMode="gray">
          <a:xfrm>
            <a:off x="1259632" y="1700808"/>
            <a:ext cx="5759450" cy="1655762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83569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34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71" y="285728"/>
            <a:ext cx="8229600" cy="5763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ТРКМ –</a:t>
            </a:r>
          </a:p>
          <a:p>
            <a:pPr marL="0" indent="0" algn="ctr">
              <a:buNone/>
            </a:pP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трехфазная структура урока: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214282" y="1357298"/>
            <a:ext cx="3388936" cy="1292154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ВЫЗОВ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071802" y="2928934"/>
            <a:ext cx="3368416" cy="1357322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ОСМЫСЛЕНИЕ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572132" y="4643446"/>
            <a:ext cx="3134152" cy="138183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656555">
            <a:off x="638046" y="3765266"/>
            <a:ext cx="4015581" cy="105157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1934940">
            <a:off x="4913505" y="2428734"/>
            <a:ext cx="3640683" cy="10661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960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66095" y="407963"/>
            <a:ext cx="1793631" cy="8159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стадия – вызов.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886612"/>
            <a:ext cx="1877189" cy="8440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– осмысление.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5058" y="5398088"/>
            <a:ext cx="1793631" cy="8159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–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19251" y="98475"/>
            <a:ext cx="5022294" cy="6243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актуализировать и обобщить имеющиеся 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обучающегося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знания по данной теме или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проблеме;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19251" y="829996"/>
            <a:ext cx="5022294" cy="5612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устойчивый интерес к изучаемой теме, мотивировать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19251" y="1630291"/>
            <a:ext cx="5022294" cy="4939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активной работе на уроке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6020" y="2501710"/>
            <a:ext cx="3648299" cy="4962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новую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информацию,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56020" y="3105056"/>
            <a:ext cx="3648299" cy="5024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осмыслить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ее,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56020" y="3714653"/>
            <a:ext cx="3648299" cy="4775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соотнести с уже имеющимися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знаниями.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92304" y="4801779"/>
            <a:ext cx="5475849" cy="4736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осмысление, обобщение полученной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2304" y="5559085"/>
            <a:ext cx="5475849" cy="4369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присвоение нового знания, новой информации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92307" y="6214014"/>
            <a:ext cx="5475848" cy="643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каждого из обучающихся собственного отношения к изучаемому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материалу.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>
            <a:stCxn id="5" idx="3"/>
            <a:endCxn id="9" idx="1"/>
          </p:cNvCxnSpPr>
          <p:nvPr/>
        </p:nvCxnSpPr>
        <p:spPr>
          <a:xfrm flipV="1">
            <a:off x="3059726" y="410677"/>
            <a:ext cx="759527" cy="405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3"/>
            <a:endCxn id="10" idx="1"/>
          </p:cNvCxnSpPr>
          <p:nvPr/>
        </p:nvCxnSpPr>
        <p:spPr>
          <a:xfrm>
            <a:off x="3059726" y="815931"/>
            <a:ext cx="759527" cy="294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11" idx="1"/>
          </p:cNvCxnSpPr>
          <p:nvPr/>
        </p:nvCxnSpPr>
        <p:spPr>
          <a:xfrm>
            <a:off x="3059726" y="815929"/>
            <a:ext cx="759527" cy="1061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3"/>
            <a:endCxn id="12" idx="1"/>
          </p:cNvCxnSpPr>
          <p:nvPr/>
        </p:nvCxnSpPr>
        <p:spPr>
          <a:xfrm flipV="1">
            <a:off x="2162909" y="2749823"/>
            <a:ext cx="593111" cy="558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6" idx="3"/>
            <a:endCxn id="13" idx="1"/>
          </p:cNvCxnSpPr>
          <p:nvPr/>
        </p:nvCxnSpPr>
        <p:spPr>
          <a:xfrm>
            <a:off x="2162909" y="3308643"/>
            <a:ext cx="593111" cy="47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6" idx="3"/>
            <a:endCxn id="14" idx="1"/>
          </p:cNvCxnSpPr>
          <p:nvPr/>
        </p:nvCxnSpPr>
        <p:spPr>
          <a:xfrm>
            <a:off x="2162909" y="3308643"/>
            <a:ext cx="593111" cy="64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7" idx="3"/>
          </p:cNvCxnSpPr>
          <p:nvPr/>
        </p:nvCxnSpPr>
        <p:spPr>
          <a:xfrm flipV="1">
            <a:off x="2688689" y="5162843"/>
            <a:ext cx="803616" cy="643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7" idx="3"/>
            <a:endCxn id="16" idx="1"/>
          </p:cNvCxnSpPr>
          <p:nvPr/>
        </p:nvCxnSpPr>
        <p:spPr>
          <a:xfrm flipV="1">
            <a:off x="2688689" y="5777557"/>
            <a:ext cx="803616" cy="2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7" idx="3"/>
          </p:cNvCxnSpPr>
          <p:nvPr/>
        </p:nvCxnSpPr>
        <p:spPr>
          <a:xfrm>
            <a:off x="2688689" y="5806056"/>
            <a:ext cx="803616" cy="79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468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18510" y="324068"/>
            <a:ext cx="2131256" cy="11535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стадия – вызов.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41256" y="125805"/>
            <a:ext cx="3231172" cy="3785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41258" y="538270"/>
            <a:ext cx="3231173" cy="3637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«Покопаемся в памяти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41256" y="902017"/>
            <a:ext cx="3231172" cy="4377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«Допиши фразу»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67852" y="588896"/>
            <a:ext cx="2558562" cy="4574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“Корзина идей”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67852" y="109144"/>
            <a:ext cx="2576148" cy="4291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41256" y="1897538"/>
            <a:ext cx="3231172" cy="3166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«верю – не верю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13705" y="2726936"/>
            <a:ext cx="2257865" cy="11195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497" y="2624653"/>
            <a:ext cx="4544342" cy="4489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остановками и пометками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4498" y="3096373"/>
            <a:ext cx="4544341" cy="4027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«Знаю. Узнал. Хочу узнать больше»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4497" y="3543154"/>
            <a:ext cx="2860172" cy="4208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«Зигзаг»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4498" y="3976184"/>
            <a:ext cx="2882185" cy="3944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41256" y="1354373"/>
            <a:ext cx="3231172" cy="4801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Маркировочные таблицы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4498" y="4374480"/>
            <a:ext cx="2882185" cy="4432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14338" y="6235183"/>
            <a:ext cx="4484075" cy="4928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шляп критического мышления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6179" y="5393999"/>
            <a:ext cx="2082518" cy="1146594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3914338" y="5794648"/>
            <a:ext cx="2838157" cy="337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14338" y="5014325"/>
            <a:ext cx="2838157" cy="337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914338" y="5394002"/>
            <a:ext cx="2838157" cy="3376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Двухрядный стол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567854" y="1082282"/>
            <a:ext cx="2587571" cy="395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«Толстые и тонкие»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9228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0"/>
            <a:ext cx="5778500" cy="812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«Составление кластера»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Учитель\Desktop\презентация проект\IMG_20170131_150735.jpg"/>
          <p:cNvPicPr>
            <a:picLocks noChangeAspect="1" noChangeArrowheads="1"/>
          </p:cNvPicPr>
          <p:nvPr/>
        </p:nvPicPr>
        <p:blipFill>
          <a:blip r:embed="rId2" cstate="print"/>
          <a:srcRect l="9117" r="10855"/>
          <a:stretch>
            <a:fillRect/>
          </a:stretch>
        </p:blipFill>
        <p:spPr bwMode="auto">
          <a:xfrm>
            <a:off x="642910" y="1000107"/>
            <a:ext cx="7429552" cy="52131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285728"/>
            <a:ext cx="4679949" cy="6675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Приём    «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Инсерт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25542"/>
              </p:ext>
            </p:extLst>
          </p:nvPr>
        </p:nvGraphicFramePr>
        <p:xfrm>
          <a:off x="500034" y="1142984"/>
          <a:ext cx="7929586" cy="5131842"/>
        </p:xfrm>
        <a:graphic>
          <a:graphicData uri="http://schemas.openxmlformats.org/drawingml/2006/table">
            <a:tbl>
              <a:tblPr/>
              <a:tblGrid>
                <a:gridCol w="2375510"/>
                <a:gridCol w="1938038"/>
                <a:gridCol w="1941097"/>
                <a:gridCol w="1674941"/>
              </a:tblGrid>
              <a:tr h="1257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 </a:t>
                      </a:r>
                      <a:endParaRPr kumimoji="0" lang="ru-RU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уже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знал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узнал новое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думал иначе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12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Многоугольник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Вершина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Диагональ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Угол многоугольника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Противополож-ные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стороны, вершины четырехугольника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Внутренняя, внешняя область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многоуголь-ника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Выпуклый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многоуголь-ник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(n-2)180°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многоуголь-ника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понял как получили формулу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04" y="357166"/>
            <a:ext cx="5959474" cy="6421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Приём    «Верите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вы»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2"/>
          <a:srcRect t="16188" b="41441"/>
          <a:stretch>
            <a:fillRect/>
          </a:stretch>
        </p:blipFill>
        <p:spPr bwMode="auto">
          <a:xfrm>
            <a:off x="348688" y="1357298"/>
            <a:ext cx="813162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461</TotalTime>
  <Words>404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Schoolbook</vt:lpstr>
      <vt:lpstr>Courier New</vt:lpstr>
      <vt:lpstr>Times New Roman</vt:lpstr>
      <vt:lpstr>Verdana</vt:lpstr>
      <vt:lpstr>Wingdings</vt:lpstr>
      <vt:lpstr>Wingdings 2</vt:lpstr>
      <vt:lpstr>Эркер</vt:lpstr>
      <vt:lpstr>Использование  приёмов технологии критического мышления  на уроках математики</vt:lpstr>
      <vt:lpstr>Презентация PowerPoint</vt:lpstr>
      <vt:lpstr>Регулятивные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№9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Учетная запись Майкрософт</cp:lastModifiedBy>
  <cp:revision>41</cp:revision>
  <dcterms:created xsi:type="dcterms:W3CDTF">2017-01-31T03:36:00Z</dcterms:created>
  <dcterms:modified xsi:type="dcterms:W3CDTF">2024-02-18T15:48:25Z</dcterms:modified>
</cp:coreProperties>
</file>