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3" r:id="rId3"/>
    <p:sldId id="277" r:id="rId4"/>
    <p:sldId id="276" r:id="rId5"/>
    <p:sldId id="279" r:id="rId6"/>
    <p:sldId id="280" r:id="rId7"/>
    <p:sldId id="275" r:id="rId8"/>
    <p:sldId id="281" r:id="rId9"/>
    <p:sldId id="282" r:id="rId10"/>
    <p:sldId id="274" r:id="rId11"/>
    <p:sldId id="283" r:id="rId12"/>
    <p:sldId id="28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B1D5B5"/>
    <a:srgbClr val="007000"/>
    <a:srgbClr val="004200"/>
    <a:srgbClr val="660033"/>
    <a:srgbClr val="B00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A4EE2-4DA2-4631-91AE-7F8A30C16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C6C0D-FA38-4708-9FB7-0417438AE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7DF1F-F289-44FC-AA76-F3DA8EFD3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96406-A47B-4987-BCCB-8FB7A997E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036A3-94BA-4E43-BEB5-931D9D182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BF137-15F8-4A9E-8B6B-A4D0CF081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B99BA-4894-4DD2-96AD-881D19B84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9052B-AA86-40D5-8FAD-11B8E9E46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CF4A5-71F8-450A-AF59-FDC90E5B0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B36CE-9120-4225-B387-DD957C931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A9ABF-0777-465E-B16F-AC9373E63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0A89874-9C51-44C2-8321-5A6706066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1643063"/>
            <a:ext cx="7848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820000"/>
                </a:solidFill>
              </a:rPr>
              <a:t>Презентация к уроку ОРКСЭ </a:t>
            </a:r>
            <a:br>
              <a:rPr lang="ru-RU" smtClean="0">
                <a:solidFill>
                  <a:srgbClr val="820000"/>
                </a:solidFill>
              </a:rPr>
            </a:br>
            <a:r>
              <a:rPr lang="ru-RU" smtClean="0">
                <a:solidFill>
                  <a:srgbClr val="820000"/>
                </a:solidFill>
              </a:rPr>
              <a:t>в 4 классе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25" y="4643438"/>
            <a:ext cx="4214813" cy="14509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000" smtClean="0"/>
              <a:t>Подготовила Николаева М.В.</a:t>
            </a:r>
          </a:p>
          <a:p>
            <a:pPr algn="ctr" eaLnBrk="1" hangingPunct="1">
              <a:buFontTx/>
              <a:buNone/>
            </a:pPr>
            <a:r>
              <a:rPr lang="ru-RU" sz="2000" smtClean="0"/>
              <a:t>учитель начальной школы </a:t>
            </a:r>
          </a:p>
          <a:p>
            <a:pPr algn="ctr" eaLnBrk="1" hangingPunct="1">
              <a:buFontTx/>
              <a:buNone/>
            </a:pPr>
            <a:r>
              <a:rPr lang="ru-RU" sz="2000" smtClean="0"/>
              <a:t>МОУ «СОШ №2» г. Истры</a:t>
            </a:r>
          </a:p>
          <a:p>
            <a:pPr algn="ctr" eaLnBrk="1" hangingPunct="1">
              <a:buFontTx/>
              <a:buNone/>
            </a:pPr>
            <a:r>
              <a:rPr lang="ru-RU" sz="2000" smtClean="0"/>
              <a:t>Московской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7848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820000"/>
                </a:solidFill>
              </a:rPr>
              <a:t>Отгадайте ребус</a:t>
            </a:r>
          </a:p>
        </p:txBody>
      </p:sp>
      <p:pic>
        <p:nvPicPr>
          <p:cNvPr id="11267" name="Picture 5" descr="http://900igr.net/up/datai/230635/0020-027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928813"/>
            <a:ext cx="5715000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800000"/>
                </a:solidFill>
              </a:rPr>
              <a:t>Творческая мастерская</a:t>
            </a:r>
          </a:p>
        </p:txBody>
      </p:sp>
      <p:pic>
        <p:nvPicPr>
          <p:cNvPr id="12291" name="Picture 5" descr="https://gepur-shop.ru/800/600/https/pustunchik.ua/uploads/creation/0d6593447688f286e1f14db1e78b9e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357313"/>
            <a:ext cx="278606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J:\4 класс\ОРКСЭ\007.jpg"/>
          <p:cNvPicPr>
            <a:picLocks noChangeAspect="1" noChangeArrowheads="1"/>
          </p:cNvPicPr>
          <p:nvPr/>
        </p:nvPicPr>
        <p:blipFill>
          <a:blip r:embed="rId3"/>
          <a:srcRect l="4092" r="1784"/>
          <a:stretch>
            <a:fillRect/>
          </a:stretch>
        </p:blipFill>
        <p:spPr bwMode="auto">
          <a:xfrm>
            <a:off x="1143000" y="1357313"/>
            <a:ext cx="317500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rgbClr val="800000"/>
                </a:solidFill>
              </a:rPr>
              <a:t>Оцените свою работу на уроке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214438" y="1571625"/>
            <a:ext cx="6500812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400"/>
              <a:t>Мне было интересно на уроке, я узнал новое....</a:t>
            </a:r>
          </a:p>
          <a:p>
            <a:pPr algn="just" eaLnBrk="0" hangingPunct="0"/>
            <a:endParaRPr lang="ru-RU" sz="2400"/>
          </a:p>
          <a:p>
            <a:pPr algn="just" eaLnBrk="0" hangingPunct="0"/>
            <a:endParaRPr lang="ru-RU" sz="2400"/>
          </a:p>
          <a:p>
            <a:pPr algn="just" eaLnBrk="0" hangingPunct="0"/>
            <a:endParaRPr lang="ru-RU" sz="2400"/>
          </a:p>
          <a:p>
            <a:pPr algn="just" eaLnBrk="0" hangingPunct="0"/>
            <a:r>
              <a:rPr lang="ru-RU" sz="2400"/>
              <a:t>Мне было интересно, но задания вызвали затруднения…</a:t>
            </a:r>
          </a:p>
          <a:p>
            <a:pPr algn="just" eaLnBrk="0" hangingPunct="0"/>
            <a:endParaRPr lang="ru-RU" sz="2400"/>
          </a:p>
          <a:p>
            <a:pPr algn="just" eaLnBrk="0" hangingPunct="0"/>
            <a:endParaRPr lang="ru-RU" sz="2400"/>
          </a:p>
          <a:p>
            <a:pPr algn="just" eaLnBrk="0" hangingPunct="0"/>
            <a:endParaRPr lang="ru-RU" sz="2400"/>
          </a:p>
          <a:p>
            <a:pPr algn="just" eaLnBrk="0" hangingPunct="0"/>
            <a:r>
              <a:rPr lang="ru-RU" sz="2400"/>
              <a:t>Мне было скучно на уроке....</a:t>
            </a:r>
          </a:p>
          <a:p>
            <a:pPr algn="just" eaLnBrk="0" hangingPunct="0"/>
            <a:endParaRPr lang="ru-RU" sz="2400"/>
          </a:p>
          <a:p>
            <a:pPr algn="just" eaLnBrk="0" hangingPunct="0"/>
            <a:endParaRPr lang="ru-RU" sz="2400"/>
          </a:p>
          <a:p>
            <a:pPr algn="just" eaLnBrk="0" hangingPunct="0"/>
            <a:endParaRPr lang="ru-RU" sz="240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428736"/>
            <a:ext cx="53091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000372"/>
            <a:ext cx="53091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643446"/>
            <a:ext cx="53091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fsd.multiurok.ru/html/2020/02/05/s_5e3ad6cbe0f1e/1343188_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2714644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5" name="Рисунок 5" descr="https://st2.depositphotos.com/1967477/6540/v/950/depositphotos_65406729-stock-illustration-happy-girl-cartoon-blowing-birthd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75" y="-18002250"/>
            <a:ext cx="104870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t2.depositphotos.com/1967477/6540/v/950/depositphotos_65406729-stock-illustration-happy-girl-cartoon-blowing-birthday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857232"/>
            <a:ext cx="2786082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https://avatars.mds.yandex.net/get-pdb/1902434/d5b86f43-9f76-4b5b-a339-336cd239f61b/s1200?webp=fals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357298"/>
            <a:ext cx="2928958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https://zherdevka.ru/assets/images/2018/new/1_sent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071810"/>
            <a:ext cx="2857520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3571876"/>
            <a:ext cx="2771774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 descr="https://s1.1zoom.ru/big3/973/414057-svetik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4286256"/>
            <a:ext cx="2786082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357158" y="2143116"/>
            <a:ext cx="41549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86116" y="2786058"/>
            <a:ext cx="41549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43636" y="3500438"/>
            <a:ext cx="41549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5072074"/>
            <a:ext cx="41549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14678" y="5643578"/>
            <a:ext cx="41549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57818" y="5929330"/>
            <a:ext cx="41549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571500"/>
            <a:ext cx="7772400" cy="785813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800000"/>
                </a:solidFill>
                <a:latin typeface="+mn-lt"/>
              </a:rPr>
              <a:t>Праздник</a:t>
            </a:r>
            <a:endParaRPr lang="ru-RU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571612"/>
            <a:ext cx="171675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905">
                  <a:solidFill>
                    <a:srgbClr val="004200"/>
                  </a:solidFill>
                </a:ln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Встречи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2214554"/>
            <a:ext cx="164698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905">
                  <a:solidFill>
                    <a:srgbClr val="007000"/>
                  </a:solidFill>
                </a:ln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Веселье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1643050"/>
            <a:ext cx="165462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905">
                  <a:solidFill>
                    <a:srgbClr val="007000"/>
                  </a:solidFill>
                </a:ln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Радость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3714752"/>
            <a:ext cx="189507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905">
                  <a:solidFill>
                    <a:srgbClr val="007000"/>
                  </a:solidFill>
                </a:ln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4643446"/>
            <a:ext cx="123783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905">
                  <a:solidFill>
                    <a:srgbClr val="007000"/>
                  </a:solidFill>
                </a:ln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72198" y="3857628"/>
            <a:ext cx="253511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905">
                  <a:solidFill>
                    <a:srgbClr val="007000"/>
                  </a:solidFill>
                </a:ln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Развлечения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428625" y="642938"/>
            <a:ext cx="82296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000" b="1" smtClean="0"/>
              <a:t>Из толкового словаря  С. И.Ожегова</a:t>
            </a:r>
            <a:endParaRPr lang="ru-RU" sz="2000" smtClean="0"/>
          </a:p>
          <a:p>
            <a:pPr>
              <a:buFontTx/>
              <a:buNone/>
            </a:pPr>
            <a:r>
              <a:rPr lang="ru-RU" sz="2000" b="1" smtClean="0"/>
              <a:t>1.</a:t>
            </a:r>
            <a:r>
              <a:rPr lang="ru-RU" sz="2000" smtClean="0"/>
              <a:t> День торжества, установленный в честь или в память кого-чего-нибудь</a:t>
            </a:r>
          </a:p>
          <a:p>
            <a:pPr>
              <a:buFontTx/>
              <a:buNone/>
            </a:pPr>
            <a:r>
              <a:rPr lang="ru-RU" sz="2000" smtClean="0"/>
              <a:t> </a:t>
            </a:r>
          </a:p>
          <a:p>
            <a:pPr>
              <a:buFontTx/>
              <a:buNone/>
            </a:pPr>
            <a:r>
              <a:rPr lang="ru-RU" sz="2000" b="1" smtClean="0"/>
              <a:t>2.</a:t>
            </a:r>
            <a:r>
              <a:rPr lang="ru-RU" sz="2000" smtClean="0"/>
              <a:t> День или ряд дней, отмечаемых церковью в память религиозного события или святого. </a:t>
            </a:r>
          </a:p>
          <a:p>
            <a:pPr>
              <a:buFontTx/>
              <a:buNone/>
            </a:pPr>
            <a:r>
              <a:rPr lang="ru-RU" sz="2000" b="1" smtClean="0"/>
              <a:t> </a:t>
            </a:r>
            <a:endParaRPr lang="ru-RU" sz="2000" smtClean="0"/>
          </a:p>
          <a:p>
            <a:pPr>
              <a:buFontTx/>
              <a:buNone/>
            </a:pPr>
            <a:r>
              <a:rPr lang="ru-RU" sz="2000" b="1" smtClean="0"/>
              <a:t>3.</a:t>
            </a:r>
            <a:r>
              <a:rPr lang="ru-RU" sz="2000" smtClean="0"/>
              <a:t> Выходной, нерабочий день. </a:t>
            </a:r>
            <a:r>
              <a:rPr lang="ru-RU" sz="2000" b="1" smtClean="0"/>
              <a:t> </a:t>
            </a:r>
            <a:endParaRPr lang="ru-RU" sz="2000" smtClean="0"/>
          </a:p>
          <a:p>
            <a:pPr>
              <a:buFontTx/>
              <a:buNone/>
            </a:pPr>
            <a:r>
              <a:rPr lang="ru-RU" sz="2000" b="1" smtClean="0"/>
              <a:t> </a:t>
            </a:r>
            <a:endParaRPr lang="ru-RU" sz="2000" smtClean="0"/>
          </a:p>
          <a:p>
            <a:pPr>
              <a:buFontTx/>
              <a:buNone/>
            </a:pPr>
            <a:r>
              <a:rPr lang="ru-RU" sz="2000" b="1" smtClean="0"/>
              <a:t>4.</a:t>
            </a:r>
            <a:r>
              <a:rPr lang="ru-RU" sz="2000" smtClean="0"/>
              <a:t> День радости и торжества по поводу чего-нибудь. (Семейный праздник)</a:t>
            </a:r>
          </a:p>
          <a:p>
            <a:pPr>
              <a:buFontTx/>
              <a:buNone/>
            </a:pPr>
            <a:r>
              <a:rPr lang="ru-RU" sz="2000" smtClean="0"/>
              <a:t> </a:t>
            </a:r>
          </a:p>
          <a:p>
            <a:pPr>
              <a:buFontTx/>
              <a:buNone/>
            </a:pPr>
            <a:r>
              <a:rPr lang="ru-RU" sz="2000" b="1" smtClean="0"/>
              <a:t>5.</a:t>
            </a:r>
            <a:r>
              <a:rPr lang="ru-RU" sz="2000" smtClean="0"/>
              <a:t> День игр, развлечений.  (Спортивный праздник)</a:t>
            </a:r>
          </a:p>
          <a:p>
            <a:pPr>
              <a:buFontTx/>
              <a:buNone/>
            </a:pPr>
            <a:r>
              <a:rPr lang="ru-RU" sz="2000" smtClean="0"/>
              <a:t> </a:t>
            </a:r>
          </a:p>
          <a:p>
            <a:pPr>
              <a:buFontTx/>
              <a:buNone/>
            </a:pPr>
            <a:endParaRPr lang="ru-RU" sz="2000" smtClean="0"/>
          </a:p>
        </p:txBody>
      </p:sp>
      <p:pic>
        <p:nvPicPr>
          <p:cNvPr id="5123" name="Рисунок 3" descr="https://ds04.infourok.ru/uploads/ex/0662/000a1881-072eac9a/img3.jpg"/>
          <p:cNvPicPr>
            <a:picLocks noChangeAspect="1" noChangeArrowheads="1"/>
          </p:cNvPicPr>
          <p:nvPr/>
        </p:nvPicPr>
        <p:blipFill>
          <a:blip r:embed="rId2"/>
          <a:srcRect l="1122" t="9402" r="53821" b="10896"/>
          <a:stretch>
            <a:fillRect/>
          </a:stretch>
        </p:blipFill>
        <p:spPr bwMode="auto">
          <a:xfrm>
            <a:off x="6143625" y="3857625"/>
            <a:ext cx="21431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75" y="928688"/>
            <a:ext cx="7772400" cy="2786062"/>
          </a:xfrm>
        </p:spPr>
        <p:txBody>
          <a:bodyPr/>
          <a:lstStyle/>
          <a:p>
            <a:pPr algn="just"/>
            <a:endParaRPr lang="ru-RU" sz="2800" b="1" smtClean="0">
              <a:solidFill>
                <a:srgbClr val="B00000"/>
              </a:solidFill>
            </a:endParaRPr>
          </a:p>
          <a:p>
            <a:pPr algn="just"/>
            <a:endParaRPr lang="ru-RU" sz="2800" b="1" smtClean="0">
              <a:solidFill>
                <a:srgbClr val="B00000"/>
              </a:solidFill>
            </a:endParaRPr>
          </a:p>
          <a:p>
            <a:pPr algn="just"/>
            <a:r>
              <a:rPr lang="ru-RU" sz="2800" b="1" smtClean="0">
                <a:solidFill>
                  <a:srgbClr val="B00000"/>
                </a:solidFill>
              </a:rPr>
              <a:t>Праздник </a:t>
            </a:r>
            <a:r>
              <a:rPr lang="ru-RU" sz="2800" b="1" smtClean="0"/>
              <a:t>– день торжества, установленный в честь или в память какого-нибудь выдающегося события; день радости и торжества по поводу чего- нибудь; день игр и развлечений.</a:t>
            </a:r>
          </a:p>
          <a:p>
            <a:endParaRPr lang="ru-RU" smtClean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0063" y="3357563"/>
            <a:ext cx="8072437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>
              <a:solidFill>
                <a:srgbClr val="FF0000"/>
              </a:solidFill>
            </a:endParaRPr>
          </a:p>
          <a:p>
            <a:pPr algn="just"/>
            <a:r>
              <a:rPr lang="ru-RU" sz="2800" b="1">
                <a:solidFill>
                  <a:srgbClr val="B00000"/>
                </a:solidFill>
              </a:rPr>
              <a:t>Праздник </a:t>
            </a:r>
            <a:r>
              <a:rPr lang="ru-RU" sz="2800" b="1"/>
              <a:t>– это историческая память человечества.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800000"/>
                </a:solidFill>
              </a:rPr>
              <a:t>Праздники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143125" y="1143000"/>
            <a:ext cx="1500188" cy="8572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4394200" y="1535113"/>
            <a:ext cx="928687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572125" y="1071563"/>
            <a:ext cx="1571625" cy="9286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00034" y="2000240"/>
            <a:ext cx="297427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Государственные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714744" y="2000240"/>
            <a:ext cx="264963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solidFill>
                  <a:srgbClr val="007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Общественные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715140" y="2000240"/>
            <a:ext cx="195393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Семейные</a:t>
            </a:r>
            <a:r>
              <a:rPr lang="ru-RU" sz="2800" b="1" dirty="0">
                <a:ln w="1905"/>
                <a:solidFill>
                  <a:srgbClr val="0042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71500" y="2786063"/>
            <a:ext cx="807243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800">
                <a:solidFill>
                  <a:srgbClr val="0070C0"/>
                </a:solidFill>
              </a:rPr>
              <a:t>День рождения,</a:t>
            </a:r>
            <a:r>
              <a:rPr lang="ru-RU" sz="2800">
                <a:solidFill>
                  <a:srgbClr val="000000"/>
                </a:solidFill>
              </a:rPr>
              <a:t> </a:t>
            </a:r>
            <a:r>
              <a:rPr lang="ru-RU" sz="2800">
                <a:solidFill>
                  <a:srgbClr val="FF0000"/>
                </a:solidFill>
              </a:rPr>
              <a:t>День Победы, </a:t>
            </a:r>
            <a:r>
              <a:rPr lang="ru-RU" sz="2800">
                <a:solidFill>
                  <a:srgbClr val="0070C0"/>
                </a:solidFill>
              </a:rPr>
              <a:t>Новый год, </a:t>
            </a:r>
            <a:r>
              <a:rPr lang="ru-RU" sz="2800">
                <a:solidFill>
                  <a:srgbClr val="007000"/>
                </a:solidFill>
              </a:rPr>
              <a:t>Пасха,</a:t>
            </a:r>
            <a:r>
              <a:rPr lang="ru-RU" sz="2800">
                <a:solidFill>
                  <a:srgbClr val="000000"/>
                </a:solidFill>
              </a:rPr>
              <a:t> </a:t>
            </a:r>
            <a:r>
              <a:rPr lang="ru-RU" sz="2800">
                <a:solidFill>
                  <a:srgbClr val="FF0000"/>
                </a:solidFill>
              </a:rPr>
              <a:t>День независимости России, </a:t>
            </a:r>
            <a:r>
              <a:rPr lang="ru-RU" sz="2800">
                <a:solidFill>
                  <a:srgbClr val="0070C0"/>
                </a:solidFill>
              </a:rPr>
              <a:t>День создания семьи, </a:t>
            </a:r>
            <a:r>
              <a:rPr lang="ru-RU" sz="2800">
                <a:solidFill>
                  <a:srgbClr val="FF0000"/>
                </a:solidFill>
              </a:rPr>
              <a:t>Международный женский день, </a:t>
            </a:r>
            <a:r>
              <a:rPr lang="ru-RU" sz="2800">
                <a:solidFill>
                  <a:srgbClr val="007000"/>
                </a:solidFill>
              </a:rPr>
              <a:t>Рождество, День матери,</a:t>
            </a:r>
            <a:r>
              <a:rPr lang="ru-RU" sz="2800">
                <a:solidFill>
                  <a:srgbClr val="000000"/>
                </a:solidFill>
              </a:rPr>
              <a:t> </a:t>
            </a:r>
            <a:r>
              <a:rPr lang="ru-RU" sz="2800">
                <a:solidFill>
                  <a:srgbClr val="FF0000"/>
                </a:solidFill>
              </a:rPr>
              <a:t>День Защитника Отечества, </a:t>
            </a:r>
            <a:r>
              <a:rPr lang="ru-RU" sz="2800">
                <a:solidFill>
                  <a:srgbClr val="0070C0"/>
                </a:solidFill>
              </a:rPr>
              <a:t>День именинника,</a:t>
            </a:r>
            <a:r>
              <a:rPr lang="ru-RU" sz="2800">
                <a:solidFill>
                  <a:srgbClr val="000000"/>
                </a:solidFill>
              </a:rPr>
              <a:t> </a:t>
            </a:r>
            <a:r>
              <a:rPr lang="ru-RU" sz="2800">
                <a:solidFill>
                  <a:srgbClr val="007000"/>
                </a:solidFill>
              </a:rPr>
              <a:t>День учителя, </a:t>
            </a:r>
            <a:r>
              <a:rPr lang="ru-RU" sz="2800">
                <a:solidFill>
                  <a:srgbClr val="FF0000"/>
                </a:solidFill>
              </a:rPr>
              <a:t>День Весны и Труда, День народного единства.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571500" y="642938"/>
            <a:ext cx="7929563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400" b="1">
                <a:latin typeface="Calibri" pitchFamily="34" charset="0"/>
                <a:cs typeface="Calibri" pitchFamily="34" charset="0"/>
              </a:rPr>
              <a:t>                                                                             </a:t>
            </a:r>
            <a:r>
              <a:rPr lang="ru-RU" sz="2400" b="1">
                <a:cs typeface="Calibri" pitchFamily="34" charset="0"/>
              </a:rPr>
              <a:t>Физминутка</a:t>
            </a:r>
          </a:p>
          <a:p>
            <a:pPr eaLnBrk="0" hangingPunct="0"/>
            <a:r>
              <a:rPr lang="ru-RU" sz="2000" b="1">
                <a:cs typeface="Calibri" pitchFamily="34" charset="0"/>
              </a:rPr>
              <a:t>Мы семья – всегда мы вместе,</a:t>
            </a:r>
            <a:endParaRPr lang="ru-RU" sz="2000"/>
          </a:p>
          <a:p>
            <a:pPr eaLnBrk="0" hangingPunct="0"/>
            <a:r>
              <a:rPr lang="ru-RU" sz="2000" b="1">
                <a:cs typeface="Calibri" pitchFamily="34" charset="0"/>
              </a:rPr>
              <a:t>Нам нельзя стоять на месте</a:t>
            </a:r>
            <a:endParaRPr lang="ru-RU" sz="2000"/>
          </a:p>
          <a:p>
            <a:pPr eaLnBrk="0" hangingPunct="0"/>
            <a:r>
              <a:rPr lang="ru-RU" sz="2000" b="1">
                <a:cs typeface="Calibri" pitchFamily="34" charset="0"/>
              </a:rPr>
              <a:t>И друг другу если можем</a:t>
            </a:r>
            <a:endParaRPr lang="ru-RU" sz="2000"/>
          </a:p>
          <a:p>
            <a:pPr eaLnBrk="0" hangingPunct="0"/>
            <a:r>
              <a:rPr lang="ru-RU" sz="2000" b="1">
                <a:cs typeface="Calibri" pitchFamily="34" charset="0"/>
              </a:rPr>
              <a:t>Мы всегда во всем поможем.</a:t>
            </a:r>
          </a:p>
          <a:p>
            <a:pPr eaLnBrk="0" hangingPunct="0"/>
            <a:endParaRPr lang="ru-RU" sz="2000"/>
          </a:p>
          <a:p>
            <a:pPr eaLnBrk="0" hangingPunct="0"/>
            <a:r>
              <a:rPr lang="ru-RU" sz="2000" b="1">
                <a:cs typeface="Calibri" pitchFamily="34" charset="0"/>
              </a:rPr>
              <a:t>Маме дружно помогаем</a:t>
            </a:r>
            <a:br>
              <a:rPr lang="ru-RU" sz="2000" b="1">
                <a:cs typeface="Calibri" pitchFamily="34" charset="0"/>
              </a:rPr>
            </a:br>
            <a:r>
              <a:rPr lang="ru-RU" sz="2000" b="1">
                <a:cs typeface="Calibri" pitchFamily="34" charset="0"/>
              </a:rPr>
              <a:t>С полок пыль мы вытираем,</a:t>
            </a:r>
            <a:br>
              <a:rPr lang="ru-RU" sz="2000" b="1">
                <a:cs typeface="Calibri" pitchFamily="34" charset="0"/>
              </a:rPr>
            </a:br>
            <a:r>
              <a:rPr lang="ru-RU" sz="2000" b="1">
                <a:cs typeface="Calibri" pitchFamily="34" charset="0"/>
              </a:rPr>
              <a:t>Моем гладкие окошки </a:t>
            </a:r>
            <a:br>
              <a:rPr lang="ru-RU" sz="2000" b="1">
                <a:cs typeface="Calibri" pitchFamily="34" charset="0"/>
              </a:rPr>
            </a:br>
            <a:r>
              <a:rPr lang="ru-RU" sz="2000" b="1">
                <a:cs typeface="Calibri" pitchFamily="34" charset="0"/>
              </a:rPr>
              <a:t>Со стола смахнем все крошки, </a:t>
            </a:r>
            <a:br>
              <a:rPr lang="ru-RU" sz="2000" b="1">
                <a:cs typeface="Calibri" pitchFamily="34" charset="0"/>
              </a:rPr>
            </a:br>
            <a:r>
              <a:rPr lang="ru-RU" sz="2000" b="1">
                <a:cs typeface="Calibri" pitchFamily="34" charset="0"/>
              </a:rPr>
              <a:t>Протрясем половики, </a:t>
            </a:r>
          </a:p>
          <a:p>
            <a:pPr eaLnBrk="0" hangingPunct="0"/>
            <a:r>
              <a:rPr lang="ru-RU" sz="2000" b="1">
                <a:cs typeface="Calibri" pitchFamily="34" charset="0"/>
              </a:rPr>
              <a:t>Чисто вымоем полы.</a:t>
            </a:r>
          </a:p>
          <a:p>
            <a:pPr eaLnBrk="0" hangingPunct="0"/>
            <a:endParaRPr lang="ru-RU" sz="2000"/>
          </a:p>
          <a:p>
            <a:pPr eaLnBrk="0" hangingPunct="0"/>
            <a:r>
              <a:rPr lang="ru-RU" sz="2000" b="1">
                <a:cs typeface="Calibri" pitchFamily="34" charset="0"/>
              </a:rPr>
              <a:t>Потрудились, отдохнули.</a:t>
            </a:r>
            <a:endParaRPr lang="ru-RU" sz="2000"/>
          </a:p>
          <a:p>
            <a:pPr eaLnBrk="0" hangingPunct="0"/>
            <a:r>
              <a:rPr lang="ru-RU" sz="2000" b="1">
                <a:cs typeface="Calibri" pitchFamily="34" charset="0"/>
              </a:rPr>
              <a:t>Сели разом за столы.</a:t>
            </a:r>
            <a:endParaRPr lang="ru-RU" sz="2000"/>
          </a:p>
          <a:p>
            <a:pPr eaLnBrk="0" hangingPunct="0"/>
            <a:r>
              <a:rPr lang="ru-RU" sz="2000" b="1">
                <a:cs typeface="Calibri" pitchFamily="34" charset="0"/>
              </a:rPr>
              <a:t>Взяли книжки, взяли ручки,</a:t>
            </a:r>
            <a:endParaRPr lang="ru-RU" sz="2000"/>
          </a:p>
          <a:p>
            <a:pPr eaLnBrk="0" hangingPunct="0"/>
            <a:r>
              <a:rPr lang="ru-RU" sz="2000" b="1">
                <a:cs typeface="Calibri" pitchFamily="34" charset="0"/>
              </a:rPr>
              <a:t>И дождались тишины. </a:t>
            </a:r>
            <a:endParaRPr lang="ru-RU" sz="2000"/>
          </a:p>
        </p:txBody>
      </p:sp>
      <p:pic>
        <p:nvPicPr>
          <p:cNvPr id="8195" name="Рисунок 4" descr="https://rapidsos.com/wp-content/uploads/2019/04/Family_jogs-e15571555478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500188"/>
            <a:ext cx="3357562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spassobor.ru/wp-content/uploads/2018/07/ds2.jpg"/>
          <p:cNvPicPr>
            <a:picLocks noChangeAspect="1" noChangeArrowheads="1"/>
          </p:cNvPicPr>
          <p:nvPr/>
        </p:nvPicPr>
        <p:blipFill>
          <a:blip r:embed="rId2"/>
          <a:srcRect t="6839" b="6534"/>
          <a:stretch>
            <a:fillRect/>
          </a:stretch>
        </p:blipFill>
        <p:spPr bwMode="auto">
          <a:xfrm>
            <a:off x="571472" y="928670"/>
            <a:ext cx="8072494" cy="4953018"/>
          </a:xfrm>
          <a:prstGeom prst="rect">
            <a:avLst/>
          </a:prstGeom>
          <a:ln w="190500" cap="sq">
            <a:solidFill>
              <a:schemeClr val="accent5">
                <a:lumMod val="9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pbs.twimg.com/media/D6lwJTJWAAAF6rA.jpg: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00042"/>
            <a:ext cx="5857916" cy="5857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Победы_06</Template>
  <TotalTime>703</TotalTime>
  <Words>195</Words>
  <Application>Microsoft Office PowerPoint</Application>
  <PresentationFormat>Экран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Times New Roman</vt:lpstr>
      <vt:lpstr>Arial</vt:lpstr>
      <vt:lpstr>Calibri</vt:lpstr>
      <vt:lpstr>День Победы_06</vt:lpstr>
      <vt:lpstr>Презентация к уроку ОРКСЭ  в 4 классе</vt:lpstr>
      <vt:lpstr>Слайд 2</vt:lpstr>
      <vt:lpstr>Праздник</vt:lpstr>
      <vt:lpstr>Слайд 4</vt:lpstr>
      <vt:lpstr>Слайд 5</vt:lpstr>
      <vt:lpstr>Праздники</vt:lpstr>
      <vt:lpstr>Слайд 7</vt:lpstr>
      <vt:lpstr>Слайд 8</vt:lpstr>
      <vt:lpstr>Слайд 9</vt:lpstr>
      <vt:lpstr>Отгадайте ребус</vt:lpstr>
      <vt:lpstr>Творческая мастерская</vt:lpstr>
      <vt:lpstr>Оцените свою работу на уроке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Win7</cp:lastModifiedBy>
  <cp:revision>74</cp:revision>
  <dcterms:created xsi:type="dcterms:W3CDTF">2013-03-16T20:41:41Z</dcterms:created>
  <dcterms:modified xsi:type="dcterms:W3CDTF">2020-05-05T16:16:43Z</dcterms:modified>
</cp:coreProperties>
</file>