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5"/>
  </p:notesMasterIdLst>
  <p:sldIdLst>
    <p:sldId id="327" r:id="rId4"/>
    <p:sldId id="280" r:id="rId5"/>
    <p:sldId id="340" r:id="rId6"/>
    <p:sldId id="281" r:id="rId7"/>
    <p:sldId id="321" r:id="rId8"/>
    <p:sldId id="329" r:id="rId9"/>
    <p:sldId id="314" r:id="rId10"/>
    <p:sldId id="331" r:id="rId11"/>
    <p:sldId id="332" r:id="rId12"/>
    <p:sldId id="328" r:id="rId13"/>
    <p:sldId id="262" r:id="rId14"/>
    <p:sldId id="334" r:id="rId16"/>
    <p:sldId id="341" r:id="rId17"/>
    <p:sldId id="279" r:id="rId18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7"/>
    <p:restoredTop sz="95559"/>
  </p:normalViewPr>
  <p:slideViewPr>
    <p:cSldViewPr showGuides="1">
      <p:cViewPr>
        <p:scale>
          <a:sx n="69" d="100"/>
          <a:sy n="69" d="100"/>
        </p:scale>
        <p:origin x="-1416" y="-132"/>
      </p:cViewPr>
      <p:guideLst>
        <p:guide orient="horz" pos="2160"/>
        <p:guide pos="2800"/>
      </p:guideLst>
    </p:cSldViewPr>
  </p:slideViewPr>
  <p:outlineViewPr>
    <p:cViewPr>
      <p:scale>
        <a:sx n="33" d="100"/>
        <a:sy n="33" d="100"/>
      </p:scale>
      <p:origin x="0" y="96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71DB44-ACF1-4C4A-B7CD-F93687C93C2E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fontAlgn="base">
              <a:buNone/>
            </a:pPr>
            <a:fld id="{9A0DB2DC-4C9A-4742-B13C-FB6460FD3503}" type="slidenum">
              <a:rPr lang="ru-RU" altLang="ru-RU" sz="1200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Заметки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16387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ru-RU" altLang="ru-RU" sz="1200" dirty="0"/>
            </a:fld>
            <a:endParaRPr lang="ru-RU" alt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Заметки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ru-RU" altLang="ru-RU" dirty="0"/>
          </a:p>
        </p:txBody>
      </p:sp>
      <p:sp>
        <p:nvSpPr>
          <p:cNvPr id="18435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algn="r"/>
            <a:fld id="{9A0DB2DC-4C9A-4742-B13C-FB6460FD3503}" type="slidenum">
              <a:rPr lang="ru-RU" altLang="ru-RU" sz="1200" dirty="0">
                <a:latin typeface="Calibri" panose="020F0502020204030204" pitchFamily="34" charset="0"/>
              </a:rPr>
            </a:fld>
            <a:endParaRPr lang="ru-RU" alt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ru-RU" strike="noStrike" noProof="1" smtClean="0"/>
              <a:t>Образец подзаголовка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  <a:p>
            <a:pPr lvl="1" fontAlgn="base"/>
            <a:r>
              <a:rPr lang="ru-RU" strike="noStrike" noProof="1" smtClean="0"/>
              <a:t>Второй уровень</a:t>
            </a:r>
            <a:endParaRPr lang="ru-RU" strike="noStrike" noProof="1" smtClean="0"/>
          </a:p>
          <a:p>
            <a:pPr lvl="2" fontAlgn="base"/>
            <a:r>
              <a:rPr lang="ru-RU" strike="noStrike" noProof="1" smtClean="0"/>
              <a:t>Третий уровень</a:t>
            </a:r>
            <a:endParaRPr lang="ru-RU" strike="noStrike" noProof="1" smtClean="0"/>
          </a:p>
          <a:p>
            <a:pPr lvl="3" fontAlgn="base"/>
            <a:r>
              <a:rPr lang="ru-RU" strike="noStrike" noProof="1" smtClean="0"/>
              <a:t>Четвертый уровень</a:t>
            </a:r>
            <a:endParaRPr lang="ru-RU" strike="noStrike" noProof="1" smtClean="0"/>
          </a:p>
          <a:p>
            <a:pPr lvl="4" fontAlgn="base"/>
            <a:r>
              <a:rPr lang="ru-RU" strike="noStrike" noProof="1" smtClean="0"/>
              <a:t>Пятый уровень</a:t>
            </a:r>
            <a:endParaRPr lang="ru-RU" strike="noStrike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ru-RU" strike="noStrike" noProof="1" smtClean="0"/>
              <a:t>Образец заголовка</a:t>
            </a:r>
            <a:endParaRPr lang="ru-RU" strike="noStrike" noProof="1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ru-RU" strike="noStrike" noProof="1" smtClean="0"/>
              <a:t>Образец текста</a:t>
            </a:r>
            <a:endParaRPr lang="ru-RU" strike="noStrike" noProof="1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ru-RU" altLang="ru-RU" dirty="0"/>
              <a:t>Образец заголовка</a:t>
            </a:r>
            <a:endParaRPr lang="ru-RU" alt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ru-RU" altLang="ru-RU" dirty="0"/>
              <a:t>Образец текста</a:t>
            </a:r>
            <a:endParaRPr lang="ru-RU" altLang="ru-RU" dirty="0"/>
          </a:p>
          <a:p>
            <a:pPr lvl="1"/>
            <a:r>
              <a:rPr lang="ru-RU" altLang="ru-RU" dirty="0"/>
              <a:t>Второй уровень</a:t>
            </a:r>
            <a:endParaRPr lang="ru-RU" altLang="ru-RU" dirty="0"/>
          </a:p>
          <a:p>
            <a:pPr lvl="2"/>
            <a:r>
              <a:rPr lang="ru-RU" altLang="ru-RU" dirty="0"/>
              <a:t>Третий уровень</a:t>
            </a:r>
            <a:endParaRPr lang="ru-RU" altLang="ru-RU" dirty="0"/>
          </a:p>
          <a:p>
            <a:pPr lvl="3"/>
            <a:r>
              <a:rPr lang="ru-RU" altLang="ru-RU" dirty="0"/>
              <a:t>Четвертый уровень</a:t>
            </a:r>
            <a:endParaRPr lang="ru-RU" altLang="ru-RU" dirty="0"/>
          </a:p>
          <a:p>
            <a:pPr lvl="4"/>
            <a:r>
              <a:rPr lang="ru-RU" altLang="ru-RU" dirty="0"/>
              <a:t>Пятый уровень</a:t>
            </a:r>
            <a:endParaRPr lang="ru-RU" alt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F7D2DB1-3930-4925-ABFE-CBD98D9575B0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ru-RU" altLang="ru-RU" strike="noStrike" noProof="1" dirty="0">
                <a:latin typeface="Calibri" panose="020F0502020204030204" pitchFamily="34" charset="0"/>
                <a:ea typeface="+mn-ea"/>
                <a:cs typeface="+mn-cs"/>
              </a:rPr>
            </a:fld>
            <a:endParaRPr lang="ru-RU" altLang="ru-RU" strike="noStrike" noProof="1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684" y="377825"/>
            <a:ext cx="5402581" cy="3556000"/>
          </a:xfrm>
        </p:spPr>
        <p:txBody>
          <a:bodyPr/>
          <a:p>
            <a:pPr fontAlgn="base"/>
            <a:r>
              <a:rPr lang="ru-RU" altLang="en-US" sz="3200" b="1" i="1" strike="noStrike" noProof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статьи: </a:t>
            </a:r>
            <a:br>
              <a:rPr lang="ru-RU" altLang="en-US" sz="32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en-US" sz="32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br>
              <a:rPr lang="ru-RU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32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 РЕСУРСЫ СОВРЕМЕННОГО ДИСТАНЦИОННОГО ОБРАЗОВАНИЯ</a:t>
            </a:r>
            <a:endParaRPr lang="ru-RU" altLang="en-US" sz="3200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3"/>
          <p:cNvSpPr txBox="1"/>
          <p:nvPr/>
        </p:nvSpPr>
        <p:spPr bwMode="auto">
          <a:xfrm>
            <a:off x="3529963" y="4797425"/>
            <a:ext cx="5148580" cy="1697990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Над статьей работала:</a:t>
            </a:r>
            <a:endParaRPr kumimoji="0" lang="ru-RU" sz="2400" b="0" i="1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учитель начальных классов </a:t>
            </a:r>
            <a:endParaRPr kumimoji="0" lang="ru-RU" sz="2400" b="0" i="1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МБОУ «Лицей № 12 </a:t>
            </a:r>
            <a:endParaRPr kumimoji="0" lang="ru-RU" sz="2400" b="0" i="1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города Донецка»</a:t>
            </a:r>
            <a:endParaRPr kumimoji="0" lang="ru-RU" sz="2400" b="0" i="1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6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1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Жураковская А.С.</a:t>
            </a:r>
            <a:endParaRPr kumimoji="0" lang="ru-RU" sz="2400" b="0" i="1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5" name="Изображение 102"/>
          <p:cNvPicPr/>
          <p:nvPr/>
        </p:nvPicPr>
        <p:blipFill>
          <a:blip r:embed="rId1"/>
          <a:stretch>
            <a:fillRect/>
          </a:stretch>
        </p:blipFill>
        <p:spPr>
          <a:xfrm>
            <a:off x="539433" y="4004945"/>
            <a:ext cx="2614612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9350"/>
          </a:xfrm>
        </p:spPr>
        <p:txBody>
          <a:bodyPr vert="horz" wrap="square" lIns="91440" tIns="45720" rIns="91440" bIns="45720" anchor="ctr" anchorCtr="0"/>
          <a:p>
            <a:pPr marL="342900" indent="-342900"/>
            <a:r>
              <a:rPr lang="ru-RU" altLang="ru-RU" sz="4000" b="1" dirty="0">
                <a:latin typeface="Times New Roman" panose="02020603050405020304" pitchFamily="18" charset="0"/>
              </a:rPr>
              <a:t>	</a:t>
            </a:r>
            <a:r>
              <a:rPr lang="ru-RU" altLang="ru-RU" sz="3200" b="1" dirty="0">
                <a:latin typeface="Times New Roman" panose="02020603050405020304" pitchFamily="18" charset="0"/>
              </a:rPr>
              <a:t>Перспективы дальнейшего внедрения технологий дистанционного обучения:</a:t>
            </a:r>
            <a:endParaRPr lang="ru-RU" altLang="ru-RU" sz="3200" dirty="0"/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569325" cy="4752975"/>
          </a:xfrm>
        </p:spPr>
        <p:txBody>
          <a:bodyPr vert="horz" wrap="square" lIns="91440" tIns="45720" rIns="91440" bIns="45720" anchor="t" anchorCtr="0"/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172450" y="4016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4850" y="5540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бъект 2"/>
          <p:cNvSpPr>
            <a:spLocks noGrp="1"/>
          </p:cNvSpPr>
          <p:nvPr/>
        </p:nvSpPr>
        <p:spPr>
          <a:xfrm>
            <a:off x="323850" y="1341438"/>
            <a:ext cx="8569325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altLang="ru-RU" sz="2800" dirty="0">
                <a:latin typeface="Times New Roman" panose="02020603050405020304" pitchFamily="18" charset="0"/>
              </a:rPr>
              <a:t> разработать программы дистанционных профильных курсов;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395288" y="2255838"/>
            <a:ext cx="8569325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altLang="ru-RU" sz="2800" dirty="0">
                <a:latin typeface="Times New Roman" panose="02020603050405020304" pitchFamily="18" charset="0"/>
              </a:rPr>
              <a:t> усовершенствовать систему контроля знаний учеников, полученных с помощью дистанционных технологий;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88938" y="3573463"/>
            <a:ext cx="8648700" cy="15621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altLang="ru-RU" sz="2800" dirty="0">
                <a:latin typeface="Times New Roman" panose="02020603050405020304" pitchFamily="18" charset="0"/>
              </a:rPr>
              <a:t>внедрить проведение бинарных уроков;</a:t>
            </a:r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395288" y="4076700"/>
            <a:ext cx="8648700" cy="9144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•</a:t>
            </a:r>
            <a:r>
              <a:rPr lang="ru-RU" altLang="ru-RU" sz="2800" dirty="0">
                <a:latin typeface="Times New Roman" panose="02020603050405020304" pitchFamily="18" charset="0"/>
              </a:rPr>
              <a:t>организовать дистанционное проведение турниров и конкурсов.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eaLnBrk="0" hangingPunct="0">
              <a:spcBef>
                <a:spcPct val="20000"/>
              </a:spcBef>
              <a:buFont typeface="Arial" panose="020B0604020202020204" pitchFamily="34" charset="0"/>
            </a:pPr>
            <a:endParaRPr lang="ru-RU" altLang="ru-RU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0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3" grpId="0" build="p"/>
      <p:bldP spid="3" grpId="1" build="p"/>
      <p:bldP spid="6" grpId="0" build="p"/>
      <p:bldP spid="6" grpId="1" build="p"/>
      <p:bldP spid="7" grpId="0" build="p"/>
      <p:bldP spid="7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ru-RU" altLang="en-US"/>
          </a:p>
        </p:txBody>
      </p:sp>
      <p:sp>
        <p:nvSpPr>
          <p:cNvPr id="15362" name="TextBox 4"/>
          <p:cNvSpPr txBox="1"/>
          <p:nvPr/>
        </p:nvSpPr>
        <p:spPr>
          <a:xfrm>
            <a:off x="468313" y="333375"/>
            <a:ext cx="8408987" cy="4154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buFontTx/>
            </a:pPr>
            <a:r>
              <a:rPr lang="ru-RU" altLang="ru-RU" sz="2800" b="1" dirty="0">
                <a:latin typeface="Times New Roman" panose="02020603050405020304" pitchFamily="18" charset="0"/>
              </a:rPr>
              <a:t>Дистанционные онлайн платформы</a:t>
            </a: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188" y="6165850"/>
            <a:ext cx="7993063" cy="576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5876925"/>
            <a:ext cx="7993063" cy="981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995" y="1268729"/>
            <a:ext cx="8136255" cy="1398905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Онлайн-школа «Инфоурок» – 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уникальный набор инструментов, с помощью которых учителя могут проводить дистанционные занятия со своими классами. </a:t>
            </a:r>
            <a:endParaRPr kumimoji="0" sz="20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5366" name="Номер слайда 2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>
              <a:buSzTx/>
              <a:buFontTx/>
            </a:pPr>
            <a:r>
              <a:rPr lang="ru-RU" altLang="ru-RU" sz="1800" b="1" dirty="0">
                <a:solidFill>
                  <a:srgbClr val="898989"/>
                </a:solidFill>
                <a:latin typeface="Times New Roman" panose="02020603050405020304" pitchFamily="18" charset="0"/>
              </a:rPr>
              <a:t>6</a:t>
            </a:r>
            <a:endParaRPr lang="ru-RU" altLang="ru-RU" sz="1800" b="1" dirty="0">
              <a:solidFill>
                <a:srgbClr val="89898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3826" y="4221743"/>
            <a:ext cx="8118201" cy="129614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0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Платформа «Учи.ру» 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предоставляем возможности для удобной работы педагога как в очном формате, так и в режиме удаленной работы с классом и отдельными учениками.</a:t>
            </a:r>
            <a:endParaRPr kumimoji="0" sz="20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09" name="Замещающее содержимое 108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-1260000">
            <a:off x="119063" y="877888"/>
            <a:ext cx="1574800" cy="758825"/>
          </a:xfrm>
        </p:spPr>
      </p:pic>
      <p:pic>
        <p:nvPicPr>
          <p:cNvPr id="110" name="Изображение 109"/>
          <p:cNvPicPr/>
          <p:nvPr/>
        </p:nvPicPr>
        <p:blipFill>
          <a:blip r:embed="rId2"/>
          <a:stretch>
            <a:fillRect/>
          </a:stretch>
        </p:blipFill>
        <p:spPr>
          <a:xfrm rot="-1680000">
            <a:off x="247650" y="3803650"/>
            <a:ext cx="1379538" cy="665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24850" y="5540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Заголовок 5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ru-RU" altLang="en-US"/>
          </a:p>
        </p:txBody>
      </p:sp>
      <p:sp>
        <p:nvSpPr>
          <p:cNvPr id="17410" name="TextBox 4"/>
          <p:cNvSpPr txBox="1"/>
          <p:nvPr/>
        </p:nvSpPr>
        <p:spPr>
          <a:xfrm>
            <a:off x="468313" y="333375"/>
            <a:ext cx="8408987" cy="4154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 eaLnBrk="0" hangingPunct="0">
              <a:buFontTx/>
            </a:pPr>
            <a:r>
              <a:rPr lang="ru-RU" altLang="ru-RU" sz="2800" b="1" dirty="0">
                <a:latin typeface="Times New Roman" panose="02020603050405020304" pitchFamily="18" charset="0"/>
              </a:rPr>
              <a:t>Дистанционные онлайн платформы</a:t>
            </a: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800" b="1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endParaRPr lang="ru-RU" altLang="ru-RU" sz="2000" dirty="0">
              <a:latin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ru-RU" altLang="ru-RU" sz="2000" dirty="0">
                <a:latin typeface="Times New Roman" panose="02020603050405020304" pitchFamily="18" charset="0"/>
              </a:rPr>
              <a:t> </a:t>
            </a:r>
            <a:endParaRPr lang="ru-RU" altLang="ru-RU" sz="2000" dirty="0">
              <a:latin typeface="Times New Roman" panose="02020603050405020304" pitchFamily="18" charset="0"/>
            </a:endParaRPr>
          </a:p>
          <a:p>
            <a:pPr algn="ctr" eaLnBrk="0" hangingPunct="0">
              <a:buFontTx/>
            </a:pPr>
            <a:endParaRPr lang="ru-RU" alt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188" y="5876925"/>
            <a:ext cx="7993063" cy="981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995" y="1268727"/>
            <a:ext cx="8136255" cy="10972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4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основе рабочих тетрадей </a:t>
            </a:r>
            <a:r>
              <a:rPr kumimoji="0" sz="20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Skysmart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лежат задания, разработанные группой компаний «Издательство «Просвещение».</a:t>
            </a:r>
            <a:endParaRPr kumimoji="0" sz="20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413" name="Номер слайда 2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r">
              <a:buSzTx/>
              <a:buFontTx/>
            </a:pPr>
            <a:r>
              <a:rPr lang="ru-RU" altLang="ru-RU" sz="1800" b="1" dirty="0">
                <a:solidFill>
                  <a:srgbClr val="898989"/>
                </a:solidFill>
                <a:latin typeface="Times New Roman" panose="02020603050405020304" pitchFamily="18" charset="0"/>
              </a:rPr>
              <a:t>6</a:t>
            </a:r>
            <a:endParaRPr lang="ru-RU" altLang="ru-RU" sz="1800" b="1" dirty="0">
              <a:solidFill>
                <a:srgbClr val="89898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7200" y="2677160"/>
            <a:ext cx="8118475" cy="1038225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0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Сервис </a:t>
            </a:r>
            <a:r>
              <a:rPr kumimoji="0" sz="20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LearningApps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одно из активных средств, в системе электронного образования (e-learning) – сервисы web 2.0. </a:t>
            </a:r>
            <a:endParaRPr kumimoji="0" sz="20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24850" y="5540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1" name="Замещающее содержимое 110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 rot="-1800000">
            <a:off x="30163" y="1285875"/>
            <a:ext cx="1930400" cy="498475"/>
          </a:xfrm>
        </p:spPr>
      </p:pic>
      <p:pic>
        <p:nvPicPr>
          <p:cNvPr id="112" name="Изображение 111"/>
          <p:cNvPicPr/>
          <p:nvPr/>
        </p:nvPicPr>
        <p:blipFill>
          <a:blip r:embed="rId2"/>
          <a:stretch>
            <a:fillRect/>
          </a:stretch>
        </p:blipFill>
        <p:spPr>
          <a:xfrm rot="-1680000">
            <a:off x="285750" y="2690813"/>
            <a:ext cx="1838325" cy="296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12445" y="4004945"/>
            <a:ext cx="8118475" cy="1038225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sz="2000" b="1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«Яндекс.Учебник»</a:t>
            </a:r>
            <a:r>
              <a:rPr kumimoji="0" sz="20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это инструмент формирования цифровой образовательной среды школы, позволяющий реализовать требования ГОС НОО.</a:t>
            </a:r>
            <a:endParaRPr kumimoji="0" sz="20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3" name="Изображение 112"/>
          <p:cNvPicPr/>
          <p:nvPr/>
        </p:nvPicPr>
        <p:blipFill>
          <a:blip r:embed="rId3"/>
          <a:stretch>
            <a:fillRect/>
          </a:stretch>
        </p:blipFill>
        <p:spPr>
          <a:xfrm rot="-1680000">
            <a:off x="196850" y="3959225"/>
            <a:ext cx="1657350" cy="327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  <p:bldP spid="9" grpId="0" animBg="1"/>
      <p:bldP spid="9" grpId="1" animBg="1"/>
      <p:bldP spid="10" grpId="0" bldLvl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Заголовок 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ru-RU" altLang="en-US"/>
          </a:p>
        </p:txBody>
      </p:sp>
      <p:pic>
        <p:nvPicPr>
          <p:cNvPr id="19458" name="Замещающее содержимое 100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503238"/>
            <a:ext cx="8229600" cy="5851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412775"/>
            <a:ext cx="8208143" cy="3960440"/>
          </a:xfrm>
          <a:effectLst/>
          <a:scene3d>
            <a:camera prst="orthographicFront"/>
            <a:lightRig rig="balanced" dir="t"/>
          </a:scene3d>
          <a:sp3d prstMaterial="plastic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СПАСИБО</a:t>
            </a:r>
            <a:b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ВНИМАНИЕ!</a:t>
            </a:r>
            <a:br>
              <a:rPr kumimoji="0" lang="ru-RU" sz="5400" b="1" i="0" u="none" strike="noStrike" kern="1200" cap="none" spc="0" normalizeH="0" baseline="0" noProof="0" dirty="0">
                <a:ln w="12700">
                  <a:solidFill>
                    <a:srgbClr val="4F271C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72450" y="333375"/>
            <a:ext cx="503238" cy="287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1076325"/>
          </a:xfrm>
        </p:spPr>
        <p:txBody>
          <a:bodyPr vert="horz" wrap="square" lIns="91440" tIns="45720" rIns="91440" bIns="45720" anchor="ctr" anchorCtr="0"/>
          <a:p>
            <a:pPr>
              <a:lnSpc>
                <a:spcPct val="80000"/>
              </a:lnSpc>
            </a:pPr>
            <a:r>
              <a:rPr lang="ru-RU" altLang="ru-RU" sz="3200" b="1" dirty="0">
                <a:latin typeface="Times New Roman" panose="02020603050405020304" pitchFamily="18" charset="0"/>
              </a:rPr>
              <a:t>Современное общество ставит перед школьным образованием качественно новые цели</a:t>
            </a:r>
            <a:endParaRPr lang="ru-RU" altLang="ru-RU" sz="3200" b="1" dirty="0">
              <a:latin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467360" y="2061210"/>
            <a:ext cx="2908300" cy="1925955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dk1">
                <a:shade val="95000"/>
                <a:satMod val="10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p>
            <a:pPr marL="0" lvl="0" indent="0" algn="just" fontAlgn="t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Font typeface="Wingdings" panose="05000000000000000000" charset="0"/>
              <a:buNone/>
            </a:pPr>
            <a:r>
              <a:rPr sz="24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повышенные требования к творчеству и</a:t>
            </a:r>
            <a:r>
              <a:rPr lang="ru-RU" sz="24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sz="24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критическому мышлению</a:t>
            </a:r>
            <a:endParaRPr lang="ru-RU" sz="240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2450" y="333375"/>
            <a:ext cx="503238" cy="2873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Объект 3"/>
          <p:cNvSpPr>
            <a:spLocks noGrp="1"/>
          </p:cNvSpPr>
          <p:nvPr/>
        </p:nvSpPr>
        <p:spPr bwMode="auto">
          <a:xfrm>
            <a:off x="4514212" y="2061210"/>
            <a:ext cx="3669665" cy="1948815"/>
          </a:xfrm>
          <a:prstGeom prst="roundRect">
            <a:avLst/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t" latinLnBrk="0" hangingPunct="0">
              <a:lnSpc>
                <a:spcPct val="8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Wingdings" panose="05000000000000000000" charset="0"/>
              <a:buNone/>
            </a:pPr>
            <a:r>
              <a:rPr kumimoji="0" sz="24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способность понимать и обрабатывать быстро увеличивающийся объем различного рода информации</a:t>
            </a:r>
            <a:endParaRPr kumimoji="0" lang="ru-RU" sz="24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916238" y="1557338"/>
            <a:ext cx="1135063" cy="284163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500563" y="1536700"/>
            <a:ext cx="969963" cy="30480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Объект 3"/>
          <p:cNvSpPr>
            <a:spLocks noGrp="1"/>
          </p:cNvSpPr>
          <p:nvPr/>
        </p:nvSpPr>
        <p:spPr bwMode="auto">
          <a:xfrm>
            <a:off x="899795" y="4725035"/>
            <a:ext cx="6901815" cy="168211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ru-RU" altLang="ru-RU" sz="2400" b="1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	Цель статьи -</a:t>
            </a:r>
            <a:r>
              <a:rPr kumimoji="0" sz="24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раскрыть реалии</a:t>
            </a:r>
            <a:r>
              <a:rPr kumimoji="0" lang="ru-RU" sz="24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использования технологий</a:t>
            </a:r>
            <a:r>
              <a:rPr kumimoji="0" lang="ru-RU" sz="24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2400" b="0" i="0" u="none" strike="noStrike" kern="1200" cap="none" spc="0" normalizeH="0" baseline="0" noProof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дистанционного обучения в современной школе и перспективы его развития в будущем. </a:t>
            </a:r>
            <a:endParaRPr kumimoji="0" sz="2400" b="0" i="0" u="none" strike="noStrike" kern="1200" cap="none" spc="0" normalizeH="0" baseline="0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  <p:bldP spid="4" grpId="1" animBg="1" build="p"/>
      <p:bldP spid="2" grpId="0" animBg="1"/>
      <p:bldP spid="2" grpId="1" animBg="1"/>
      <p:bldP spid="9" grpId="0" bldLvl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Заголовок 3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ru-RU" altLang="en-US"/>
          </a:p>
        </p:txBody>
      </p:sp>
      <p:pic>
        <p:nvPicPr>
          <p:cNvPr id="7170" name="Замещающее содержимое 99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346075"/>
            <a:ext cx="8229600" cy="60642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Прямоугольник 4"/>
          <p:cNvSpPr/>
          <p:nvPr/>
        </p:nvSpPr>
        <p:spPr>
          <a:xfrm>
            <a:off x="8172450" y="4016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Объект 3"/>
          <p:cNvSpPr>
            <a:spLocks noGrp="1"/>
          </p:cNvSpPr>
          <p:nvPr/>
        </p:nvSpPr>
        <p:spPr bwMode="auto">
          <a:xfrm>
            <a:off x="395605" y="1052827"/>
            <a:ext cx="8233410" cy="2220595"/>
          </a:xfrm>
          <a:prstGeom prst="roundRect">
            <a:avLst>
              <a:gd name="adj" fmla="val 20687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ru-RU" altLang="ru-RU" sz="2400" b="1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	</a:t>
            </a:r>
            <a:r>
              <a:rPr kumimoji="0" sz="2400" b="1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Дистанционное образование</a:t>
            </a:r>
            <a:r>
              <a:rPr kumimoji="0" sz="2400" b="0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это дистанционное обучение. Обучение осуществляется посредством сочетания почтовых, радио-, телевизионных, электронных средств связи, телефона и газет с ограничением прямого контакта учащегося с преподавателем или в его полное отсутствие</a:t>
            </a:r>
            <a:r>
              <a:rPr kumimoji="0" lang="ru-RU" sz="2400" b="0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kern="1200" cap="none" spc="0" normalizeH="0" baseline="0" noProof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22325" y="404813"/>
            <a:ext cx="749935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 eaLnBrk="0" hangingPunct="0"/>
            <a:r>
              <a:rPr lang="ru-RU" altLang="ru-RU" sz="3200" b="1" dirty="0">
                <a:latin typeface="Times New Roman" panose="02020603050405020304" pitchFamily="18" charset="0"/>
              </a:rPr>
              <a:t>Понятие «Дистанционное образование»</a:t>
            </a:r>
            <a:endParaRPr lang="ru-RU" altLang="ru-RU" sz="3200" b="1" dirty="0">
              <a:latin typeface="Times New Roman" panose="02020603050405020304" pitchFamily="18" charset="0"/>
            </a:endParaRPr>
          </a:p>
          <a:p>
            <a:pPr eaLnBrk="0" hangingPunct="0"/>
            <a:endParaRPr lang="ru-RU" altLang="en-US" sz="3200">
              <a:latin typeface="Calibri" panose="020F0502020204030204" pitchFamily="34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828675" y="3281363"/>
            <a:ext cx="749300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 eaLnBrk="0" hangingPunct="0"/>
            <a:r>
              <a:rPr lang="ru-RU" altLang="ru-RU" sz="3200" b="1" dirty="0">
                <a:latin typeface="Times New Roman" panose="02020603050405020304" pitchFamily="18" charset="0"/>
              </a:rPr>
              <a:t>Понятие «Технология </a:t>
            </a:r>
            <a:endParaRPr lang="ru-RU" altLang="ru-RU" sz="3200" b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ru-RU" altLang="ru-RU" sz="3200" b="1" dirty="0">
                <a:latin typeface="Times New Roman" panose="02020603050405020304" pitchFamily="18" charset="0"/>
              </a:rPr>
              <a:t>дистанционного обучения»</a:t>
            </a:r>
            <a:endParaRPr lang="ru-RU" altLang="en-US" sz="3200">
              <a:latin typeface="Calibri" panose="020F0502020204030204" pitchFamily="34" charset="0"/>
            </a:endParaRPr>
          </a:p>
        </p:txBody>
      </p:sp>
      <p:sp>
        <p:nvSpPr>
          <p:cNvPr id="10" name="Объект 3"/>
          <p:cNvSpPr>
            <a:spLocks noGrp="1"/>
          </p:cNvSpPr>
          <p:nvPr/>
        </p:nvSpPr>
        <p:spPr bwMode="auto">
          <a:xfrm>
            <a:off x="467360" y="4357367"/>
            <a:ext cx="8233410" cy="1827530"/>
          </a:xfrm>
          <a:prstGeom prst="roundRect">
            <a:avLst>
              <a:gd name="adj" fmla="val 20687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ru-RU" altLang="ru-RU" sz="2400" b="1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	</a:t>
            </a:r>
            <a:r>
              <a:rPr kumimoji="0" sz="2400" b="1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Технология дистанционного обучения</a:t>
            </a:r>
            <a:r>
              <a:rPr kumimoji="0" sz="2400" b="0" i="0" u="none" strike="noStrike" kern="1200" cap="none" spc="0" normalizeH="0" baseline="0" noProof="1" dirty="0">
                <a:solidFill>
                  <a:schemeClr val="dk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это совокупность методов, форм и средств взаимодействия с человеком в процессе самостоятельного, но контролируемого усвоения им определенного массива знаний.</a:t>
            </a:r>
            <a:endParaRPr kumimoji="0" sz="2400" b="0" i="0" u="none" strike="noStrike" kern="1200" cap="none" spc="0" normalizeH="0" baseline="0" noProof="1" dirty="0">
              <a:solidFill>
                <a:schemeClr val="dk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 animBg="1"/>
      <p:bldP spid="9" grpId="1" animBg="1"/>
      <p:bldP spid="8" grpId="0"/>
      <p:bldP spid="8" grpId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Заголовок 1"/>
          <p:cNvSpPr>
            <a:spLocks noGrp="1"/>
          </p:cNvSpPr>
          <p:nvPr>
            <p:ph type="title"/>
          </p:nvPr>
        </p:nvSpPr>
        <p:spPr>
          <a:xfrm>
            <a:off x="471488" y="620713"/>
            <a:ext cx="8229600" cy="981075"/>
          </a:xfrm>
        </p:spPr>
        <p:txBody>
          <a:bodyPr vert="horz" wrap="square" lIns="91440" tIns="45720" rIns="91440" bIns="45720" anchor="ctr" anchorCtr="0"/>
          <a:p>
            <a:r>
              <a:rPr lang="ru-RU" altLang="ru-RU" sz="3200" b="1" dirty="0">
                <a:latin typeface="Times New Roman" panose="02020603050405020304" pitchFamily="18" charset="0"/>
              </a:rPr>
              <a:t>Понятие «Дистанционно-образовательные технологии»</a:t>
            </a:r>
            <a:endParaRPr lang="ru-RU" altLang="ru-RU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 bwMode="auto">
          <a:xfrm>
            <a:off x="827405" y="1772917"/>
            <a:ext cx="7339330" cy="3145790"/>
          </a:xfrm>
          <a:prstGeom prst="roundRect">
            <a:avLst>
              <a:gd name="adj" fmla="val 6903"/>
            </a:avLst>
          </a:prstGeom>
          <a:gradFill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16200000" scaled="1"/>
          </a:gradFill>
          <a:ln>
            <a:solidFill>
              <a:schemeClr val="dk1">
                <a:shade val="95000"/>
                <a:satMod val="10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balanced" dir="t"/>
          </a:scene3d>
          <a:sp3d prstMaterial="plastic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/>
          <a:p>
            <a:pPr lvl="0" indent="0" algn="just" fontAlgn="t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4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 14 Закона ДНР «Об образовании» </a:t>
            </a:r>
            <a:r>
              <a:rPr sz="2400" b="1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дистанционными образовательными технологиями</a:t>
            </a:r>
            <a:r>
              <a:rPr sz="2400" strike="noStrike" noProof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(ДОТ) понимаются образовательные технологии, реализуемые в основном с применением информационно-телекоммуникационных сетей при опосредованном (на расстоянии) взаимодействии обучающихся и педагогических работников </a:t>
            </a:r>
            <a:endParaRPr sz="2400" strike="noStrike" noProof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2450" y="4016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Заголовок 10"/>
          <p:cNvSpPr>
            <a:spLocks noGrp="1"/>
          </p:cNvSpPr>
          <p:nvPr>
            <p:ph type="title"/>
          </p:nvPr>
        </p:nvSpPr>
        <p:spPr/>
        <p:txBody>
          <a:bodyPr anchor="ctr" anchorCtr="0"/>
          <a:p>
            <a:endParaRPr lang="ru-RU" altLang="en-US"/>
          </a:p>
        </p:txBody>
      </p:sp>
      <p:pic>
        <p:nvPicPr>
          <p:cNvPr id="10242" name="Замещающее содержимое 9" descr="Рисунок1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260350"/>
            <a:ext cx="8223250" cy="6319838"/>
          </a:xfrm>
        </p:spPr>
      </p:pic>
      <p:sp>
        <p:nvSpPr>
          <p:cNvPr id="12" name="Прямоугольник 11"/>
          <p:cNvSpPr/>
          <p:nvPr/>
        </p:nvSpPr>
        <p:spPr>
          <a:xfrm>
            <a:off x="8175625" y="33178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Заголовок 1"/>
          <p:cNvSpPr>
            <a:spLocks noGrp="1"/>
          </p:cNvSpPr>
          <p:nvPr>
            <p:ph type="title"/>
          </p:nvPr>
        </p:nvSpPr>
        <p:spPr>
          <a:xfrm>
            <a:off x="584200" y="260350"/>
            <a:ext cx="8040688" cy="1946275"/>
          </a:xfrm>
        </p:spPr>
        <p:txBody>
          <a:bodyPr vert="horz" wrap="square" lIns="91440" tIns="45720" rIns="91440" bIns="45720" anchor="ctr" anchorCtr="0"/>
          <a:p>
            <a:pPr marL="342900" indent="-342900"/>
            <a:r>
              <a:rPr lang="ru-RU" altLang="ru-RU" sz="4000" b="1" dirty="0">
                <a:latin typeface="Times New Roman" panose="02020603050405020304" pitchFamily="18" charset="0"/>
              </a:rPr>
              <a:t>	</a:t>
            </a:r>
            <a:r>
              <a:rPr lang="ru-RU" altLang="ru-RU" sz="2800" b="1" dirty="0">
                <a:latin typeface="Times New Roman" panose="02020603050405020304" pitchFamily="18" charset="0"/>
              </a:rPr>
              <a:t>К преимуществам дистанционного обучения относятся асинхронность, доступность информации, сокращение социальной дистанции.</a:t>
            </a:r>
            <a:endParaRPr lang="ru-RU" altLang="ru-RU" sz="2800" b="1" dirty="0">
              <a:latin typeface="Times New Roman" panose="02020603050405020304" pitchFamily="18" charset="0"/>
            </a:endParaRPr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323850" y="2133600"/>
            <a:ext cx="8569325" cy="1435100"/>
          </a:xfrm>
        </p:spPr>
        <p:txBody>
          <a:bodyPr vert="horz" wrap="square" lIns="91440" tIns="45720" rIns="91440" bIns="45720" anchor="t" anchorCtr="0"/>
          <a:p>
            <a:pPr marL="0" indent="0" algn="just">
              <a:buNone/>
            </a:pPr>
            <a:r>
              <a:rPr lang="ru-RU" altLang="ru-RU" sz="2800" dirty="0">
                <a:latin typeface="Times New Roman" panose="02020603050405020304" pitchFamily="18" charset="0"/>
              </a:rPr>
              <a:t>• </a:t>
            </a:r>
            <a:r>
              <a:rPr lang="ru-RU" altLang="ru-RU" sz="2400" dirty="0">
                <a:latin typeface="Times New Roman" panose="02020603050405020304" pitchFamily="18" charset="0"/>
              </a:rPr>
              <a:t>общение между преподавателем и слушателем по принципу «друг к другу», что соответствует форме и содержанию индивидуальной консультации;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172450" y="4016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16913" y="404813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/>
        </p:nvSpPr>
        <p:spPr>
          <a:xfrm>
            <a:off x="395288" y="3284538"/>
            <a:ext cx="8569325" cy="541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</a:rPr>
              <a:t>•</a:t>
            </a:r>
            <a:r>
              <a:rPr lang="ru-RU" altLang="ru-RU" sz="2400" dirty="0">
                <a:latin typeface="Times New Roman" panose="02020603050405020304" pitchFamily="18" charset="0"/>
              </a:rPr>
              <a:t> развитие ученического сотрудничества;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95288" y="3717925"/>
            <a:ext cx="8569325" cy="5397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</a:rPr>
              <a:t>• </a:t>
            </a:r>
            <a:r>
              <a:rPr lang="ru-RU" altLang="ru-RU" sz="2400" dirty="0">
                <a:latin typeface="Times New Roman" panose="02020603050405020304" pitchFamily="18" charset="0"/>
              </a:rPr>
              <a:t>использование активных инструментов обучения;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395288" y="4092575"/>
            <a:ext cx="8569325" cy="5397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</a:rPr>
              <a:t>• </a:t>
            </a:r>
            <a:r>
              <a:rPr lang="ru-RU" altLang="ru-RU" sz="2400" dirty="0">
                <a:latin typeface="Times New Roman" panose="02020603050405020304" pitchFamily="18" charset="0"/>
              </a:rPr>
              <a:t>быстрая обратная связь;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/>
        </p:nvSpPr>
        <p:spPr>
          <a:xfrm>
            <a:off x="395288" y="4437063"/>
            <a:ext cx="8569325" cy="541337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</a:rPr>
              <a:t>• </a:t>
            </a:r>
            <a:r>
              <a:rPr lang="ru-RU" altLang="ru-RU" sz="2400" dirty="0">
                <a:latin typeface="Times New Roman" panose="02020603050405020304" pitchFamily="18" charset="0"/>
              </a:rPr>
              <a:t>эффективное использование времени;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9" name="Объект 2"/>
          <p:cNvSpPr>
            <a:spLocks noGrp="1"/>
          </p:cNvSpPr>
          <p:nvPr/>
        </p:nvSpPr>
        <p:spPr>
          <a:xfrm>
            <a:off x="395288" y="4805363"/>
            <a:ext cx="8569325" cy="5397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</a:rPr>
              <a:t>•  </a:t>
            </a:r>
            <a:r>
              <a:rPr lang="ru-RU" altLang="ru-RU" sz="2400" dirty="0">
                <a:latin typeface="Times New Roman" panose="02020603050405020304" pitchFamily="18" charset="0"/>
              </a:rPr>
              <a:t>высокая мотивация;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/>
        </p:nvSpPr>
        <p:spPr>
          <a:xfrm>
            <a:off x="395288" y="5157788"/>
            <a:ext cx="8569325" cy="53975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just" eaLnBrk="0" hangingPunct="0">
              <a:spcBef>
                <a:spcPct val="20000"/>
              </a:spcBef>
              <a:buFont typeface="Arial" panose="020B0604020202020204" pitchFamily="34" charset="0"/>
            </a:pPr>
            <a:r>
              <a:rPr lang="ru-RU" altLang="ru-RU" sz="2800" dirty="0">
                <a:latin typeface="Times New Roman" panose="02020603050405020304" pitchFamily="18" charset="0"/>
              </a:rPr>
              <a:t>• </a:t>
            </a:r>
            <a:r>
              <a:rPr lang="ru-RU" altLang="ru-RU" sz="2400" dirty="0">
                <a:latin typeface="Times New Roman" panose="02020603050405020304" pitchFamily="18" charset="0"/>
              </a:rPr>
              <a:t>мониторинг способностей учащихся и использование индивидуальных маршрутов обучения.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charRg st="0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charRg st="0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charRg st="0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charRg st="0" end="8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7" grpId="1" build="p"/>
      <p:bldP spid="3" grpId="0" build="p"/>
      <p:bldP spid="3" grpId="1" build="p"/>
      <p:bldP spid="6" grpId="0" build="p"/>
      <p:bldP spid="6" grpId="1" build="p"/>
      <p:bldP spid="7" grpId="0" build="p"/>
      <p:bldP spid="7" grpId="1" build="p"/>
      <p:bldP spid="8" grpId="0" build="p"/>
      <p:bldP spid="8" grpId="1" build="p"/>
      <p:bldP spid="9" grpId="0" build="p"/>
      <p:bldP spid="9" grpId="1" build="p"/>
      <p:bldP spid="10" grpId="0" build="p"/>
      <p:bldP spid="10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Замещающее содержимое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44575" y="841375"/>
            <a:ext cx="6897688" cy="5175250"/>
          </a:xfrm>
        </p:spPr>
      </p:pic>
      <p:sp>
        <p:nvSpPr>
          <p:cNvPr id="7" name="Прямоугольник 6"/>
          <p:cNvSpPr/>
          <p:nvPr/>
        </p:nvSpPr>
        <p:spPr>
          <a:xfrm>
            <a:off x="8172450" y="4016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99450" y="528638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Замещающее содержимое 107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08075" y="1773238"/>
            <a:ext cx="6927850" cy="4560887"/>
          </a:xfrm>
        </p:spPr>
      </p:pic>
      <p:sp>
        <p:nvSpPr>
          <p:cNvPr id="8" name="Прямоугольник 7"/>
          <p:cNvSpPr/>
          <p:nvPr/>
        </p:nvSpPr>
        <p:spPr>
          <a:xfrm>
            <a:off x="8245475" y="404813"/>
            <a:ext cx="503238" cy="2190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3037</Words>
  <Application>WPS Presentation</Application>
  <PresentationFormat>Экран (4:3)</PresentationFormat>
  <Paragraphs>129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Times New Roman</vt:lpstr>
      <vt:lpstr>Wingdings</vt:lpstr>
      <vt:lpstr>Microsoft YaHei</vt:lpstr>
      <vt:lpstr>Arial Unicode MS</vt:lpstr>
      <vt:lpstr>Тема Office</vt:lpstr>
      <vt:lpstr>1_Тема Office</vt:lpstr>
      <vt:lpstr>Тема статьи:   ПЕРСПЕКТИВЫ  РАЗВИТИЯ И РЕСУРСЫ СОВРЕМЕННОГО ДИСТАНЦИОННОГО ОБРАЗОВАНИЯ</vt:lpstr>
      <vt:lpstr>Современное общество ставит перед школьным образованием качественно новые цели</vt:lpstr>
      <vt:lpstr>PowerPoint 演示文稿</vt:lpstr>
      <vt:lpstr>PowerPoint 演示文稿</vt:lpstr>
      <vt:lpstr>Понятие «Дистанционно-образовательные технологии»</vt:lpstr>
      <vt:lpstr>PowerPoint 演示文稿</vt:lpstr>
      <vt:lpstr>	К преимуществам дистанционного обучения относятся асинхронность, доступность информации, сокращение социальной дистанции.</vt:lpstr>
      <vt:lpstr>PowerPoint 演示文稿</vt:lpstr>
      <vt:lpstr>PowerPoint 演示文稿</vt:lpstr>
      <vt:lpstr>	Перспективы дальнейшего внедрения технологий дистанционного обучения:</vt:lpstr>
      <vt:lpstr>PowerPoint 演示文稿</vt:lpstr>
      <vt:lpstr>PowerPoint 演示文稿</vt:lpstr>
      <vt:lpstr>PowerPoint 演示文稿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Anastasiya</cp:lastModifiedBy>
  <cp:revision>151</cp:revision>
  <dcterms:created xsi:type="dcterms:W3CDTF">2012-12-02T16:48:00Z</dcterms:created>
  <dcterms:modified xsi:type="dcterms:W3CDTF">2023-10-03T11:49:03Z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6EC0DD20438B4925A434D720C4E5C337_12</vt:lpwstr>
  </property>
  <property fmtid="{D5CDD505-2E9C-101B-9397-08002B2CF9AE}" pid="3" name="KSOProductBuildVer">
    <vt:lpwstr>1049-12.2.0.13215</vt:lpwstr>
  </property>
</Properties>
</file>