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92" r:id="rId3"/>
    <p:sldId id="291" r:id="rId4"/>
    <p:sldId id="294" r:id="rId5"/>
    <p:sldId id="257" r:id="rId6"/>
    <p:sldId id="288" r:id="rId7"/>
    <p:sldId id="287" r:id="rId8"/>
    <p:sldId id="258" r:id="rId9"/>
    <p:sldId id="293" r:id="rId10"/>
    <p:sldId id="259" r:id="rId11"/>
    <p:sldId id="263" r:id="rId12"/>
    <p:sldId id="272" r:id="rId13"/>
    <p:sldId id="273" r:id="rId14"/>
    <p:sldId id="264" r:id="rId15"/>
    <p:sldId id="265" r:id="rId16"/>
    <p:sldId id="275" r:id="rId17"/>
    <p:sldId id="270" r:id="rId18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BA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ru-RU" altLang="zh-CN" dirty="0"/>
              <a:t>Образец заголовка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ru-RU" altLang="zh-CN" dirty="0"/>
              <a:t>Образец текста</a:t>
            </a:r>
          </a:p>
          <a:p>
            <a:pPr lvl="1"/>
            <a:r>
              <a:rPr lang="ru-RU" altLang="zh-CN" dirty="0"/>
              <a:t>Второй уровень</a:t>
            </a:r>
          </a:p>
          <a:p>
            <a:pPr lvl="2"/>
            <a:r>
              <a:rPr lang="ru-RU" altLang="zh-CN" dirty="0"/>
              <a:t>Третий уровень</a:t>
            </a:r>
          </a:p>
          <a:p>
            <a:pPr lvl="3"/>
            <a:r>
              <a:rPr lang="ru-RU" altLang="zh-CN" dirty="0"/>
              <a:t>Четвертый уровень</a:t>
            </a:r>
          </a:p>
          <a:p>
            <a:pPr lvl="4"/>
            <a:r>
              <a:rPr lang="ru-RU" altLang="zh-CN" dirty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ru-RU" altLang="zh-CN" dirty="0"/>
              <a:t>Образец заголовка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ru-RU" altLang="zh-CN" dirty="0"/>
              <a:t>Образец текста</a:t>
            </a:r>
          </a:p>
          <a:p>
            <a:pPr lvl="1"/>
            <a:r>
              <a:rPr lang="ru-RU" altLang="zh-CN" dirty="0"/>
              <a:t>Второй уровень</a:t>
            </a:r>
          </a:p>
          <a:p>
            <a:pPr lvl="2"/>
            <a:r>
              <a:rPr lang="ru-RU" altLang="zh-CN" dirty="0"/>
              <a:t>Третий уровень</a:t>
            </a:r>
          </a:p>
          <a:p>
            <a:pPr lvl="3"/>
            <a:r>
              <a:rPr lang="ru-RU" altLang="zh-CN" dirty="0"/>
              <a:t>Четвертый уровень</a:t>
            </a:r>
          </a:p>
          <a:p>
            <a:pPr lvl="4"/>
            <a:r>
              <a:rPr lang="ru-RU" altLang="zh-CN" dirty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ru-RU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28800" y="381000"/>
            <a:ext cx="533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C00FF"/>
                </a:solidFill>
              </a:rPr>
              <a:t>Что такое уравнение?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838200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/>
              <a:t>Уравнение – это равенство, содержащее  переменную, значение которой надо найти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18288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C00FF"/>
                </a:solidFill>
              </a:rPr>
              <a:t>Что называется корнем уравнения?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2362200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/>
              <a:t>Корнем уравнения </a:t>
            </a:r>
            <a:r>
              <a:rPr lang="ru-RU" sz="2400" dirty="0" smtClean="0"/>
              <a:t>с одной переменной называется такое значение </a:t>
            </a:r>
            <a:r>
              <a:rPr lang="ru-RU" sz="2400" dirty="0"/>
              <a:t>переменной , при котором уравнение обращается в верное равенство.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3581400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C00FF"/>
                </a:solidFill>
              </a:rPr>
              <a:t>Что значит решить уравнение?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5400" y="4038600"/>
            <a:ext cx="716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/>
              <a:t>Решить уравнение </a:t>
            </a:r>
            <a:r>
              <a:rPr lang="ru-RU" sz="2400" dirty="0" smtClean="0"/>
              <a:t>– значит </a:t>
            </a:r>
            <a:r>
              <a:rPr lang="ru-RU" sz="2400" dirty="0"/>
              <a:t>найти все его корни или доказать, что их </a:t>
            </a:r>
            <a:r>
              <a:rPr lang="ru-RU" sz="2400" dirty="0" smtClean="0"/>
              <a:t>нет.</a:t>
            </a:r>
            <a:endParaRPr lang="ru-RU" sz="24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4953000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CC00FF"/>
                </a:solidFill>
              </a:rPr>
              <a:t>Какие уравнения называются равносильными?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9200" y="5487302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/>
              <a:t>Уравнения, имеющие одни и те же корни  называются </a:t>
            </a:r>
            <a:r>
              <a:rPr lang="ru-RU" sz="2400" dirty="0" smtClean="0"/>
              <a:t>равносильными уравнениями.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60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/>
          <p:nvPr/>
        </p:nvSpPr>
        <p:spPr>
          <a:xfrm>
            <a:off x="1295400" y="381000"/>
            <a:ext cx="7620000" cy="1938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dirty="0">
                <a:latin typeface="Arial" panose="020B0604020202020204" pitchFamily="34" charset="0"/>
              </a:rPr>
              <a:t> </a:t>
            </a:r>
            <a:r>
              <a:rPr lang="ru-RU" altLang="zh-CN" sz="2400" u="sng" dirty="0">
                <a:latin typeface="Arial" panose="020B0604020202020204" pitchFamily="34" charset="0"/>
              </a:rPr>
              <a:t>  Задача 2</a:t>
            </a:r>
            <a:r>
              <a:rPr lang="ru-RU" altLang="zh-CN" sz="2400" dirty="0">
                <a:latin typeface="Arial" panose="020B0604020202020204" pitchFamily="34" charset="0"/>
              </a:rPr>
              <a:t>. 78  саженцев смородины распределили между тремя бригадами так, что первой бригаде досталось саженцев в 2 раза меньше, чем второй , а третьей  - на 12 саженцев больше, чем первой. Сколько саженцев досталось первой бригаде?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2895600"/>
          <a:ext cx="74676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865"/>
                <a:gridCol w="4204335"/>
                <a:gridCol w="1676400"/>
              </a:tblGrid>
              <a:tr h="9906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бригада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бригада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бригада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2971800"/>
            <a:ext cx="2590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400" dirty="0">
                <a:solidFill>
                  <a:srgbClr val="CC00FF"/>
                </a:solidFill>
                <a:latin typeface="Arial" panose="020B0604020202020204" pitchFamily="34" charset="0"/>
              </a:rPr>
              <a:t>в 2 раза меньше</a:t>
            </a:r>
          </a:p>
        </p:txBody>
      </p:sp>
      <p:grpSp>
        <p:nvGrpSpPr>
          <p:cNvPr id="2" name="Группа 11"/>
          <p:cNvGrpSpPr/>
          <p:nvPr/>
        </p:nvGrpSpPr>
        <p:grpSpPr>
          <a:xfrm>
            <a:off x="2743200" y="3733800"/>
            <a:ext cx="458788" cy="458788"/>
            <a:chOff x="2743200" y="3733800"/>
            <a:chExt cx="457994" cy="458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819268" y="3733800"/>
              <a:ext cx="380341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2972591" y="3962398"/>
              <a:ext cx="455612" cy="15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0800000">
              <a:off x="2743200" y="4191000"/>
              <a:ext cx="456409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581400" y="5029200"/>
            <a:ext cx="2590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400" dirty="0">
                <a:solidFill>
                  <a:srgbClr val="CC00FF"/>
                </a:solidFill>
                <a:latin typeface="Arial" panose="020B0604020202020204" pitchFamily="34" charset="0"/>
              </a:rPr>
              <a:t>на 12  больше</a:t>
            </a:r>
          </a:p>
        </p:txBody>
      </p:sp>
      <p:grpSp>
        <p:nvGrpSpPr>
          <p:cNvPr id="5" name="Группа 21"/>
          <p:cNvGrpSpPr/>
          <p:nvPr/>
        </p:nvGrpSpPr>
        <p:grpSpPr>
          <a:xfrm>
            <a:off x="2971800" y="3505200"/>
            <a:ext cx="457200" cy="1982788"/>
            <a:chOff x="4724400" y="3505200"/>
            <a:chExt cx="457200" cy="198278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724400" y="5486400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4190997" y="4495797"/>
              <a:ext cx="1979612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10800000">
              <a:off x="4724400" y="3505200"/>
              <a:ext cx="457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70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10271" name="Rectangle 3"/>
          <p:cNvSpPr/>
          <p:nvPr/>
        </p:nvSpPr>
        <p:spPr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grpSp>
        <p:nvGrpSpPr>
          <p:cNvPr id="7" name="Группа 28"/>
          <p:cNvGrpSpPr/>
          <p:nvPr/>
        </p:nvGrpSpPr>
        <p:grpSpPr>
          <a:xfrm>
            <a:off x="5867400" y="3962400"/>
            <a:ext cx="914400" cy="838200"/>
            <a:chOff x="5867401" y="3962400"/>
            <a:chExt cx="914399" cy="838196"/>
          </a:xfrm>
        </p:grpSpPr>
        <p:sp>
          <p:nvSpPr>
            <p:cNvPr id="24" name="Овал 23"/>
            <p:cNvSpPr/>
            <p:nvPr/>
          </p:nvSpPr>
          <p:spPr>
            <a:xfrm flipH="1" flipV="1">
              <a:off x="5867401" y="3962400"/>
              <a:ext cx="914399" cy="838196"/>
            </a:xfrm>
            <a:prstGeom prst="ellipse">
              <a:avLst/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74" name="TextBox 27"/>
            <p:cNvSpPr txBox="1"/>
            <p:nvPr/>
          </p:nvSpPr>
          <p:spPr>
            <a:xfrm>
              <a:off x="6019800" y="4114800"/>
              <a:ext cx="6096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sz="2800" b="1" dirty="0">
                  <a:latin typeface="Arial" panose="020B0604020202020204" pitchFamily="34" charset="0"/>
                </a:rPr>
                <a:t>78</a:t>
              </a:r>
            </a:p>
          </p:txBody>
        </p:sp>
      </p:grpSp>
      <p:cxnSp>
        <p:nvCxnSpPr>
          <p:cNvPr id="31" name="Прямая со стрелкой 30"/>
          <p:cNvCxnSpPr>
            <a:stCxn id="24" idx="6"/>
          </p:cNvCxnSpPr>
          <p:nvPr/>
        </p:nvCxnSpPr>
        <p:spPr>
          <a:xfrm rot="10800000">
            <a:off x="3429000" y="3429000"/>
            <a:ext cx="2438400" cy="9525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4" idx="6"/>
          </p:cNvCxnSpPr>
          <p:nvPr/>
        </p:nvCxnSpPr>
        <p:spPr>
          <a:xfrm rot="10800000">
            <a:off x="3886200" y="4343400"/>
            <a:ext cx="1981200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4" idx="6"/>
          </p:cNvCxnSpPr>
          <p:nvPr/>
        </p:nvCxnSpPr>
        <p:spPr>
          <a:xfrm rot="10800000" flipV="1">
            <a:off x="3886200" y="4381500"/>
            <a:ext cx="1981200" cy="647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162800" y="3200400"/>
            <a:ext cx="8382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х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62800" y="4038600"/>
            <a:ext cx="990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2х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86600" y="5105400"/>
            <a:ext cx="1295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х +12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52600" y="5943600"/>
            <a:ext cx="6248400" cy="646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3600" dirty="0">
                <a:solidFill>
                  <a:srgbClr val="CC00FF"/>
                </a:solidFill>
                <a:latin typeface="Arial" panose="020B0604020202020204" pitchFamily="34" charset="0"/>
              </a:rPr>
              <a:t>х + 2х + ( х + 12) = 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Текстовое поле 1"/>
          <p:cNvSpPr txBox="1"/>
          <p:nvPr/>
        </p:nvSpPr>
        <p:spPr>
          <a:xfrm>
            <a:off x="1219200" y="304800"/>
            <a:ext cx="7731125" cy="28971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lstStyle/>
          <a:p>
            <a:pPr>
              <a:lnSpc>
                <a:spcPct val="150000"/>
              </a:lnSpc>
            </a:pPr>
            <a:r>
              <a:rPr lang="ru-RU" altLang="en-US" sz="2400" b="1">
                <a:solidFill>
                  <a:srgbClr val="7030A0"/>
                </a:solidFill>
                <a:latin typeface="Arial" panose="020B0604020202020204" pitchFamily="34" charset="0"/>
              </a:rPr>
              <a:t>Рупия является денежной единицей многих стран: Индии, Пакистана, Непала, Индонезии, Маврикия, Сейшельских островов, Шри-Ланки.</a:t>
            </a:r>
          </a:p>
          <a:p>
            <a:pPr>
              <a:lnSpc>
                <a:spcPct val="150000"/>
              </a:lnSpc>
            </a:pPr>
            <a:endParaRPr lang="ru-RU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altLang="en-US" sz="2400" b="1">
                <a:solidFill>
                  <a:srgbClr val="7030A0"/>
                </a:solidFill>
                <a:latin typeface="Arial" panose="020B0604020202020204" pitchFamily="34" charset="0"/>
              </a:rPr>
              <a:t>1 Индийская рупия = 1,12 Российского рубля</a:t>
            </a:r>
          </a:p>
        </p:txBody>
      </p:sp>
      <p:pic>
        <p:nvPicPr>
          <p:cNvPr id="12290" name="Изображение 2" descr="scale_2400"/>
          <p:cNvPicPr>
            <a:picLocks noChangeAspect="1"/>
          </p:cNvPicPr>
          <p:nvPr/>
        </p:nvPicPr>
        <p:blipFill>
          <a:blip r:embed="rId2"/>
          <a:srcRect l="3574" r="8261"/>
          <a:stretch>
            <a:fillRect/>
          </a:stretch>
        </p:blipFill>
        <p:spPr>
          <a:xfrm>
            <a:off x="2133600" y="3352800"/>
            <a:ext cx="5638800" cy="31924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Изображение 4" descr="scale_2400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92463"/>
            <a:ext cx="6416675" cy="3152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4" name="Изображение 3" descr="scale_2400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0"/>
            <a:ext cx="6629400" cy="31924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/>
          <p:nvPr/>
        </p:nvSpPr>
        <p:spPr>
          <a:xfrm>
            <a:off x="1371600" y="381000"/>
            <a:ext cx="4648200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2800" dirty="0">
                <a:latin typeface="Arial" panose="020B0604020202020204" pitchFamily="34" charset="0"/>
              </a:rPr>
              <a:t>Задача № 167, с.39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143000"/>
            <a:ext cx="27432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400" u="sng" dirty="0">
                <a:latin typeface="Arial" panose="020B0604020202020204" pitchFamily="34" charset="0"/>
              </a:rPr>
              <a:t>Анализ условия</a:t>
            </a:r>
          </a:p>
        </p:txBody>
      </p:sp>
      <p:grpSp>
        <p:nvGrpSpPr>
          <p:cNvPr id="2" name="Группа 13"/>
          <p:cNvGrpSpPr/>
          <p:nvPr/>
        </p:nvGrpSpPr>
        <p:grpSpPr>
          <a:xfrm>
            <a:off x="1219200" y="2438400"/>
            <a:ext cx="6781800" cy="914400"/>
            <a:chOff x="1219200" y="2438400"/>
            <a:chExt cx="6781800" cy="914400"/>
          </a:xfrm>
        </p:grpSpPr>
        <p:sp>
          <p:nvSpPr>
            <p:cNvPr id="4" name="Овал 3"/>
            <p:cNvSpPr/>
            <p:nvPr/>
          </p:nvSpPr>
          <p:spPr>
            <a:xfrm>
              <a:off x="5181600" y="2438400"/>
              <a:ext cx="914400" cy="914400"/>
            </a:xfrm>
            <a:prstGeom prst="ellipse">
              <a:avLst/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1219200" y="2438400"/>
              <a:ext cx="914400" cy="914400"/>
            </a:xfrm>
            <a:prstGeom prst="ellipse">
              <a:avLst/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124200" y="2438400"/>
              <a:ext cx="914400" cy="914400"/>
            </a:xfrm>
            <a:prstGeom prst="ellipse">
              <a:avLst/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7086600" y="2438400"/>
              <a:ext cx="914400" cy="914400"/>
            </a:xfrm>
            <a:prstGeom prst="ellipse">
              <a:avLst/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44" name="TextBox 9"/>
            <p:cNvSpPr txBox="1"/>
            <p:nvPr/>
          </p:nvSpPr>
          <p:spPr>
            <a:xfrm>
              <a:off x="1447800" y="2667000"/>
              <a:ext cx="3810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4345" name="TextBox 10"/>
            <p:cNvSpPr txBox="1"/>
            <p:nvPr/>
          </p:nvSpPr>
          <p:spPr>
            <a:xfrm>
              <a:off x="3429000" y="2667000"/>
              <a:ext cx="3810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4346" name="TextBox 11"/>
            <p:cNvSpPr txBox="1"/>
            <p:nvPr/>
          </p:nvSpPr>
          <p:spPr>
            <a:xfrm>
              <a:off x="5486400" y="2667000"/>
              <a:ext cx="3810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4347" name="TextBox 12"/>
            <p:cNvSpPr txBox="1"/>
            <p:nvPr/>
          </p:nvSpPr>
          <p:spPr>
            <a:xfrm>
              <a:off x="7391400" y="2667000"/>
              <a:ext cx="3048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8" name="Группа 21"/>
          <p:cNvGrpSpPr/>
          <p:nvPr/>
        </p:nvGrpSpPr>
        <p:grpSpPr>
          <a:xfrm>
            <a:off x="1447800" y="1600200"/>
            <a:ext cx="2286000" cy="763588"/>
            <a:chOff x="1447800" y="1600200"/>
            <a:chExt cx="2286000" cy="76279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429155" y="2209160"/>
              <a:ext cx="304483" cy="31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>
              <a:off x="1600200" y="2056925"/>
              <a:ext cx="1981200" cy="15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5400000">
              <a:off x="1447955" y="2209160"/>
              <a:ext cx="304483" cy="317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2" name="TextBox 20"/>
            <p:cNvSpPr txBox="1"/>
            <p:nvPr/>
          </p:nvSpPr>
          <p:spPr>
            <a:xfrm>
              <a:off x="1447800" y="1600200"/>
              <a:ext cx="2286000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dirty="0">
                  <a:latin typeface="Arial" panose="020B0604020202020204" pitchFamily="34" charset="0"/>
                </a:rPr>
                <a:t>в 2 раза больше</a:t>
              </a:r>
            </a:p>
          </p:txBody>
        </p:sp>
      </p:grpSp>
      <p:grpSp>
        <p:nvGrpSpPr>
          <p:cNvPr id="9" name="Группа 22"/>
          <p:cNvGrpSpPr/>
          <p:nvPr/>
        </p:nvGrpSpPr>
        <p:grpSpPr>
          <a:xfrm>
            <a:off x="3581400" y="1600200"/>
            <a:ext cx="2286000" cy="763588"/>
            <a:chOff x="1447800" y="1600200"/>
            <a:chExt cx="2286000" cy="762794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429155" y="2209160"/>
              <a:ext cx="304483" cy="31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1600200" y="2056925"/>
              <a:ext cx="1981200" cy="15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1447955" y="2209160"/>
              <a:ext cx="304483" cy="317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7" name="TextBox 26"/>
            <p:cNvSpPr txBox="1"/>
            <p:nvPr/>
          </p:nvSpPr>
          <p:spPr>
            <a:xfrm>
              <a:off x="1447800" y="1600200"/>
              <a:ext cx="2286000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dirty="0">
                  <a:latin typeface="Arial" panose="020B0604020202020204" pitchFamily="34" charset="0"/>
                </a:rPr>
                <a:t>в 3 раза больше</a:t>
              </a:r>
            </a:p>
          </p:txBody>
        </p:sp>
      </p:grpSp>
      <p:grpSp>
        <p:nvGrpSpPr>
          <p:cNvPr id="10" name="Группа 28"/>
          <p:cNvGrpSpPr/>
          <p:nvPr/>
        </p:nvGrpSpPr>
        <p:grpSpPr>
          <a:xfrm>
            <a:off x="5638800" y="1600200"/>
            <a:ext cx="2286000" cy="763588"/>
            <a:chOff x="1447800" y="1600200"/>
            <a:chExt cx="2286000" cy="76279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3429155" y="2209160"/>
              <a:ext cx="304483" cy="31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1600200" y="2056925"/>
              <a:ext cx="1981200" cy="15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5400000">
              <a:off x="1447955" y="2209160"/>
              <a:ext cx="304483" cy="317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2" name="TextBox 32"/>
            <p:cNvSpPr txBox="1"/>
            <p:nvPr/>
          </p:nvSpPr>
          <p:spPr>
            <a:xfrm>
              <a:off x="1447800" y="1600200"/>
              <a:ext cx="2286000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dirty="0">
                  <a:latin typeface="Arial" panose="020B0604020202020204" pitchFamily="34" charset="0"/>
                </a:rPr>
                <a:t>в 4 раза больше</a:t>
              </a:r>
            </a:p>
          </p:txBody>
        </p:sp>
      </p:grpSp>
      <p:grpSp>
        <p:nvGrpSpPr>
          <p:cNvPr id="11" name="Группа 46"/>
          <p:cNvGrpSpPr/>
          <p:nvPr/>
        </p:nvGrpSpPr>
        <p:grpSpPr>
          <a:xfrm>
            <a:off x="2057400" y="3352800"/>
            <a:ext cx="5257800" cy="1219200"/>
            <a:chOff x="2057400" y="3352800"/>
            <a:chExt cx="5257800" cy="1219200"/>
          </a:xfrm>
        </p:grpSpPr>
        <p:sp>
          <p:nvSpPr>
            <p:cNvPr id="36" name="Овал 35"/>
            <p:cNvSpPr/>
            <p:nvPr/>
          </p:nvSpPr>
          <p:spPr>
            <a:xfrm>
              <a:off x="4114800" y="3733800"/>
              <a:ext cx="1295400" cy="8382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65" name="TextBox 36"/>
            <p:cNvSpPr txBox="1"/>
            <p:nvPr/>
          </p:nvSpPr>
          <p:spPr>
            <a:xfrm>
              <a:off x="4267200" y="3810000"/>
              <a:ext cx="990600" cy="73866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sz="2400" dirty="0">
                  <a:latin typeface="Arial" panose="020B0604020202020204" pitchFamily="34" charset="0"/>
                </a:rPr>
                <a:t>132 </a:t>
              </a:r>
              <a:r>
                <a:rPr lang="ru-RU" altLang="zh-CN" dirty="0">
                  <a:latin typeface="Arial" panose="020B0604020202020204" pitchFamily="34" charset="0"/>
                </a:rPr>
                <a:t>рупии</a:t>
              </a:r>
            </a:p>
          </p:txBody>
        </p:sp>
        <p:cxnSp>
          <p:nvCxnSpPr>
            <p:cNvPr id="39" name="Прямая со стрелкой 38"/>
            <p:cNvCxnSpPr>
              <a:stCxn id="36" idx="2"/>
            </p:cNvCxnSpPr>
            <p:nvPr/>
          </p:nvCxnSpPr>
          <p:spPr>
            <a:xfrm rot="10800000">
              <a:off x="2057400" y="3352800"/>
              <a:ext cx="2057400" cy="800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stCxn id="36" idx="6"/>
            </p:cNvCxnSpPr>
            <p:nvPr/>
          </p:nvCxnSpPr>
          <p:spPr>
            <a:xfrm flipV="1">
              <a:off x="5410200" y="3429000"/>
              <a:ext cx="1905000" cy="7239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rot="10800000">
              <a:off x="3886200" y="3352800"/>
              <a:ext cx="457200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5029200" y="3429000"/>
              <a:ext cx="381000" cy="3048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09600" y="4724400"/>
            <a:ext cx="1447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400" dirty="0">
                <a:latin typeface="Arial" panose="020B0604020202020204" pitchFamily="34" charset="0"/>
              </a:rPr>
              <a:t>х рупий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09800" y="47244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400" dirty="0">
                <a:latin typeface="Arial" panose="020B0604020202020204" pitchFamily="34" charset="0"/>
              </a:rPr>
              <a:t>2х  рупий</a:t>
            </a:r>
          </a:p>
        </p:txBody>
      </p:sp>
      <p:sp>
        <p:nvSpPr>
          <p:cNvPr id="14372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14373" name="Rectangle 3"/>
          <p:cNvSpPr/>
          <p:nvPr/>
        </p:nvSpPr>
        <p:spPr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0" hangingPunct="0"/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14374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400" y="4800600"/>
            <a:ext cx="2362200" cy="442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76" name="Rectangle 6"/>
          <p:cNvSpPr/>
          <p:nvPr/>
        </p:nvSpPr>
        <p:spPr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0" hangingPunct="0"/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14377" name="Rectangle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pic>
        <p:nvPicPr>
          <p:cNvPr id="20487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3038" y="4800600"/>
            <a:ext cx="2544762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79" name="Rectangle 9"/>
          <p:cNvSpPr/>
          <p:nvPr/>
        </p:nvSpPr>
        <p:spPr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0" hangingPunct="0"/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5410200"/>
            <a:ext cx="5867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х + 2х + 6х + 24х = 132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/>
          <p:nvPr/>
        </p:nvSpPr>
        <p:spPr>
          <a:xfrm>
            <a:off x="1524000" y="206375"/>
            <a:ext cx="4619625" cy="696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lstStyle/>
          <a:p>
            <a:pPr algn="ctr"/>
            <a:r>
              <a:rPr lang="ru-RU" altLang="zh-CN" sz="2800" dirty="0">
                <a:latin typeface="Arial" panose="020B0604020202020204" pitchFamily="34" charset="0"/>
              </a:rPr>
              <a:t>Задача № 172, с.40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47800" y="1219200"/>
          <a:ext cx="7010400" cy="281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3657600"/>
                <a:gridCol w="16002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полка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полка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полка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" name="Группа 44"/>
          <p:cNvGrpSpPr/>
          <p:nvPr/>
        </p:nvGrpSpPr>
        <p:grpSpPr>
          <a:xfrm>
            <a:off x="3733800" y="990600"/>
            <a:ext cx="3352800" cy="990600"/>
            <a:chOff x="3810000" y="1143000"/>
            <a:chExt cx="3352800" cy="990600"/>
          </a:xfrm>
        </p:grpSpPr>
        <p:sp>
          <p:nvSpPr>
            <p:cNvPr id="43" name="Овальная выноска 42"/>
            <p:cNvSpPr/>
            <p:nvPr/>
          </p:nvSpPr>
          <p:spPr>
            <a:xfrm>
              <a:off x="3810000" y="1143000"/>
              <a:ext cx="1524000" cy="990600"/>
            </a:xfrm>
            <a:prstGeom prst="wedgeEllipseCallout">
              <a:avLst>
                <a:gd name="adj1" fmla="val -136962"/>
                <a:gd name="adj2" fmla="val 81855"/>
              </a:avLst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82" name="TextBox 43"/>
            <p:cNvSpPr txBox="1"/>
            <p:nvPr/>
          </p:nvSpPr>
          <p:spPr>
            <a:xfrm>
              <a:off x="3962400" y="1242564"/>
              <a:ext cx="1295400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dirty="0">
                  <a:latin typeface="Arial" panose="020B0604020202020204" pitchFamily="34" charset="0"/>
                </a:rPr>
                <a:t>на 8 книг меньше</a:t>
              </a:r>
            </a:p>
          </p:txBody>
        </p:sp>
        <p:sp>
          <p:nvSpPr>
            <p:cNvPr id="46" name="Овальная выноска 45"/>
            <p:cNvSpPr/>
            <p:nvPr/>
          </p:nvSpPr>
          <p:spPr>
            <a:xfrm>
              <a:off x="5638800" y="1143000"/>
              <a:ext cx="1524000" cy="990600"/>
            </a:xfrm>
            <a:prstGeom prst="wedgeEllipseCallout">
              <a:avLst>
                <a:gd name="adj1" fmla="val -239543"/>
                <a:gd name="adj2" fmla="val 187562"/>
              </a:avLst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791200" y="1143000"/>
            <a:ext cx="1295400" cy="646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dirty="0">
                <a:latin typeface="Arial" panose="020B0604020202020204" pitchFamily="34" charset="0"/>
              </a:rPr>
              <a:t>На 5 книг больше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467600" y="1219200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i="1" dirty="0">
                <a:solidFill>
                  <a:srgbClr val="CC00FF"/>
                </a:solidFill>
                <a:latin typeface="Arial" panose="020B0604020202020204" pitchFamily="34" charset="0"/>
              </a:rPr>
              <a:t>х</a:t>
            </a:r>
          </a:p>
        </p:txBody>
      </p:sp>
      <p:grpSp>
        <p:nvGrpSpPr>
          <p:cNvPr id="5" name="Группа 66"/>
          <p:cNvGrpSpPr/>
          <p:nvPr/>
        </p:nvGrpSpPr>
        <p:grpSpPr>
          <a:xfrm>
            <a:off x="609600" y="1600200"/>
            <a:ext cx="1219200" cy="1524000"/>
            <a:chOff x="609600" y="1600200"/>
            <a:chExt cx="1219200" cy="1524000"/>
          </a:xfrm>
        </p:grpSpPr>
        <p:sp>
          <p:nvSpPr>
            <p:cNvPr id="49" name="Овал 48"/>
            <p:cNvSpPr/>
            <p:nvPr/>
          </p:nvSpPr>
          <p:spPr>
            <a:xfrm>
              <a:off x="609600" y="1905000"/>
              <a:ext cx="914400" cy="838200"/>
            </a:xfrm>
            <a:prstGeom prst="ellipse">
              <a:avLst/>
            </a:prstGeom>
            <a:solidFill>
              <a:srgbClr val="FBA3EE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88" name="TextBox 49"/>
            <p:cNvSpPr txBox="1"/>
            <p:nvPr/>
          </p:nvSpPr>
          <p:spPr>
            <a:xfrm flipH="1">
              <a:off x="609600" y="2057400"/>
              <a:ext cx="7620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b="1" dirty="0">
                  <a:latin typeface="Arial" panose="020B0604020202020204" pitchFamily="34" charset="0"/>
                </a:rPr>
                <a:t>158</a:t>
              </a:r>
            </a:p>
          </p:txBody>
        </p:sp>
        <p:cxnSp>
          <p:nvCxnSpPr>
            <p:cNvPr id="52" name="Прямая со стрелкой 51"/>
            <p:cNvCxnSpPr>
              <a:stCxn id="49" idx="6"/>
            </p:cNvCxnSpPr>
            <p:nvPr/>
          </p:nvCxnSpPr>
          <p:spPr>
            <a:xfrm flipV="1">
              <a:off x="1524000" y="1600200"/>
              <a:ext cx="304800" cy="723900"/>
            </a:xfrm>
            <a:prstGeom prst="straightConnector1">
              <a:avLst/>
            </a:prstGeom>
            <a:ln w="1270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>
              <a:stCxn id="49" idx="6"/>
            </p:cNvCxnSpPr>
            <p:nvPr/>
          </p:nvCxnSpPr>
          <p:spPr>
            <a:xfrm>
              <a:off x="1524000" y="2324100"/>
              <a:ext cx="152400" cy="38100"/>
            </a:xfrm>
            <a:prstGeom prst="straightConnector1">
              <a:avLst/>
            </a:prstGeom>
            <a:ln w="1270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>
              <a:stCxn id="49" idx="6"/>
            </p:cNvCxnSpPr>
            <p:nvPr/>
          </p:nvCxnSpPr>
          <p:spPr>
            <a:xfrm>
              <a:off x="1524000" y="2324100"/>
              <a:ext cx="304800" cy="800100"/>
            </a:xfrm>
            <a:prstGeom prst="straightConnector1">
              <a:avLst/>
            </a:prstGeom>
            <a:ln w="1270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7239000" y="2143125"/>
            <a:ext cx="795338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ru-RU" altLang="zh-CN" sz="2800" b="1" i="1" dirty="0">
                <a:solidFill>
                  <a:srgbClr val="CC00FF"/>
                </a:solidFill>
                <a:latin typeface="Arial" panose="020B0604020202020204" pitchFamily="34" charset="0"/>
              </a:rPr>
              <a:t>х+8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62800" y="3124200"/>
            <a:ext cx="990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i="1" dirty="0">
                <a:solidFill>
                  <a:srgbClr val="CC00FF"/>
                </a:solidFill>
                <a:latin typeface="Arial" panose="020B0604020202020204" pitchFamily="34" charset="0"/>
              </a:rPr>
              <a:t>х - 5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00200" y="4191000"/>
            <a:ext cx="61722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dirty="0">
                <a:latin typeface="Arial" panose="020B0604020202020204" pitchFamily="34" charset="0"/>
              </a:rPr>
              <a:t> </a:t>
            </a:r>
            <a:r>
              <a:rPr lang="ru-RU" altLang="zh-CN" sz="2800" b="1" i="1" dirty="0">
                <a:solidFill>
                  <a:srgbClr val="CC00FF"/>
                </a:solidFill>
                <a:latin typeface="Arial" panose="020B0604020202020204" pitchFamily="34" charset="0"/>
              </a:rPr>
              <a:t>х + ( х + 8)  + ( х – 5) = 158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819400" y="4800600"/>
            <a:ext cx="3276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2800" b="1" i="1" dirty="0">
                <a:solidFill>
                  <a:srgbClr val="CC00FF"/>
                </a:solidFill>
                <a:latin typeface="Arial" panose="020B0604020202020204" pitchFamily="34" charset="0"/>
              </a:rPr>
              <a:t>3х = 155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86200" y="5638800"/>
            <a:ext cx="35052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Ответ : нельзя</a:t>
            </a:r>
          </a:p>
        </p:txBody>
      </p:sp>
      <p:sp>
        <p:nvSpPr>
          <p:cNvPr id="73" name="Управляющая кнопка: назад 72">
            <a:hlinkClick r:id="rId2" action="ppaction://hlinksldjump" highlightClick="1"/>
          </p:cNvPr>
          <p:cNvSpPr/>
          <p:nvPr/>
        </p:nvSpPr>
        <p:spPr>
          <a:xfrm>
            <a:off x="8534400" y="6248400"/>
            <a:ext cx="4572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овое поле 1"/>
          <p:cNvSpPr txBox="1"/>
          <p:nvPr/>
        </p:nvSpPr>
        <p:spPr>
          <a:xfrm>
            <a:off x="1670050" y="1123950"/>
            <a:ext cx="6788150" cy="3046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ru-RU" altLang="en-US" sz="3200">
                <a:solidFill>
                  <a:srgbClr val="7030A0"/>
                </a:solidFill>
                <a:latin typeface="Times New Roman" panose="02020603050405020304" charset="0"/>
              </a:rPr>
              <a:t>Домашнее задание</a:t>
            </a:r>
            <a:r>
              <a:rPr lang="ru-RU" altLang="en-US" sz="3200">
                <a:latin typeface="Times New Roman" panose="02020603050405020304" charset="0"/>
              </a:rPr>
              <a:t>:</a:t>
            </a:r>
          </a:p>
          <a:p>
            <a:pPr algn="ctr"/>
            <a:endParaRPr lang="ru-RU" altLang="en-US" sz="3200">
              <a:latin typeface="Times New Roman" panose="02020603050405020304" charset="0"/>
            </a:endParaRPr>
          </a:p>
          <a:p>
            <a:pPr algn="ctr"/>
            <a:r>
              <a:rPr lang="ru-RU" altLang="en-US" sz="3200">
                <a:solidFill>
                  <a:srgbClr val="7030A0"/>
                </a:solidFill>
                <a:latin typeface="Times New Roman" panose="02020603050405020304" charset="0"/>
              </a:rPr>
              <a:t>п.9, с.38-39, </a:t>
            </a:r>
          </a:p>
          <a:p>
            <a:pPr algn="ctr"/>
            <a:endParaRPr lang="ru-RU" altLang="en-US" sz="3200">
              <a:solidFill>
                <a:srgbClr val="7030A0"/>
              </a:solidFill>
              <a:latin typeface="Times New Roman" panose="02020603050405020304" charset="0"/>
            </a:endParaRPr>
          </a:p>
          <a:p>
            <a:pPr algn="ctr"/>
            <a:r>
              <a:rPr lang="ru-RU" altLang="en-US" sz="3200">
                <a:solidFill>
                  <a:srgbClr val="7030A0"/>
                </a:solidFill>
                <a:latin typeface="Times New Roman" panose="02020603050405020304" charset="0"/>
              </a:rPr>
              <a:t>№163, 165</a:t>
            </a:r>
          </a:p>
          <a:p>
            <a:pPr algn="ctr"/>
            <a:endParaRPr lang="ru-RU" altLang="en-US" sz="3200">
              <a:solidFill>
                <a:srgbClr val="7030A0"/>
              </a:solidFill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839003" y="3897243"/>
            <a:ext cx="2304256" cy="2304256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3809928" y="3886448"/>
            <a:ext cx="2232248" cy="2304256"/>
          </a:xfrm>
          <a:prstGeom prst="smileyFace">
            <a:avLst>
              <a:gd name="adj" fmla="val -39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588224" y="3897052"/>
            <a:ext cx="2232248" cy="2232248"/>
          </a:xfrm>
          <a:prstGeom prst="smileyFac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219835" y="381000"/>
            <a:ext cx="7693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Было интересно …</a:t>
            </a:r>
            <a:endParaRPr lang="ru-RU" altLang="en-US" sz="4400" b="1" i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095" y="1507431"/>
            <a:ext cx="7249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Было трудно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2403" y="2590855"/>
            <a:ext cx="7249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Было полезно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533400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C00FF"/>
                </a:solidFill>
              </a:rPr>
              <a:t>Какое уравнение называется линейным?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1143000"/>
            <a:ext cx="7239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/>
              <a:t>Уравнение вида </a:t>
            </a:r>
            <a:r>
              <a:rPr lang="ru-RU" sz="2400" i="1" dirty="0">
                <a:solidFill>
                  <a:srgbClr val="CC00FF"/>
                </a:solidFill>
              </a:rPr>
              <a:t>ах = в</a:t>
            </a:r>
            <a:r>
              <a:rPr lang="ru-RU" sz="2400" dirty="0"/>
              <a:t>, где </a:t>
            </a:r>
            <a:r>
              <a:rPr lang="ru-RU" sz="2400" i="1" dirty="0"/>
              <a:t>х</a:t>
            </a:r>
            <a:r>
              <a:rPr lang="ru-RU" sz="2400" dirty="0"/>
              <a:t> – переменная, </a:t>
            </a:r>
            <a:r>
              <a:rPr lang="ru-RU" sz="2400" i="1" dirty="0"/>
              <a:t>а</a:t>
            </a:r>
            <a:r>
              <a:rPr lang="ru-RU" sz="2400" dirty="0"/>
              <a:t> и </a:t>
            </a:r>
            <a:r>
              <a:rPr lang="ru-RU" sz="2400" i="1" dirty="0"/>
              <a:t>в</a:t>
            </a:r>
            <a:r>
              <a:rPr lang="ru-RU" sz="2400" dirty="0"/>
              <a:t>  - некоторые числа называется линейным уравнение с одной </a:t>
            </a:r>
            <a:r>
              <a:rPr lang="ru-RU" sz="2400" dirty="0" smtClean="0"/>
              <a:t>переменной.</a:t>
            </a:r>
            <a:endParaRPr lang="ru-RU" sz="24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6300" y="2514624"/>
            <a:ext cx="7239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CC00FF"/>
                </a:solidFill>
              </a:rPr>
              <a:t>Сколько корней может иметь линейное уравнение?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5842" y="3598283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AutoNum type="arabicParenR"/>
            </a:pPr>
            <a:r>
              <a:rPr lang="ru-RU" sz="2400" dirty="0" smtClean="0"/>
              <a:t>Один корень.</a:t>
            </a:r>
          </a:p>
          <a:p>
            <a:pPr marL="457200" indent="-457200" eaLnBrk="1" hangingPunct="1">
              <a:buAutoNum type="arabicParenR"/>
            </a:pPr>
            <a:r>
              <a:rPr lang="ru-RU" sz="2400" dirty="0" smtClean="0"/>
              <a:t>Бесчисленное множество.</a:t>
            </a:r>
          </a:p>
          <a:p>
            <a:pPr marL="457200" indent="-457200" eaLnBrk="1" hangingPunct="1">
              <a:buAutoNum type="arabicParenR"/>
            </a:pPr>
            <a:r>
              <a:rPr lang="ru-RU" sz="2400" dirty="0" smtClean="0"/>
              <a:t>Не </a:t>
            </a:r>
            <a:r>
              <a:rPr lang="ru-RU" sz="2400" dirty="0"/>
              <a:t>иметь </a:t>
            </a:r>
            <a:r>
              <a:rPr lang="ru-RU" sz="2400" dirty="0" smtClean="0"/>
              <a:t>корней.</a:t>
            </a:r>
            <a:endParaRPr lang="ru-RU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4800600"/>
            <a:ext cx="7010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C00FF"/>
                </a:solidFill>
              </a:rPr>
              <a:t>Какие свойства используются при решении уравнений?</a:t>
            </a:r>
          </a:p>
        </p:txBody>
      </p:sp>
    </p:spTree>
    <p:extLst>
      <p:ext uri="{BB962C8B-B14F-4D97-AF65-F5344CB8AC3E}">
        <p14:creationId xmlns:p14="http://schemas.microsoft.com/office/powerpoint/2010/main" val="241044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8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5"/>
          <p:cNvSpPr txBox="1"/>
          <p:nvPr/>
        </p:nvSpPr>
        <p:spPr>
          <a:xfrm>
            <a:off x="1219200" y="381000"/>
            <a:ext cx="7467600" cy="584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3200" b="1" dirty="0">
                <a:solidFill>
                  <a:srgbClr val="CC00FF"/>
                </a:solidFill>
                <a:latin typeface="Arial" panose="020B0604020202020204" pitchFamily="34" charset="0"/>
              </a:rPr>
              <a:t>Найдите корни уравнения: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371600"/>
            <a:ext cx="1573213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  8х = 16</a:t>
            </a:r>
          </a:p>
        </p:txBody>
      </p:sp>
      <p:grpSp>
        <p:nvGrpSpPr>
          <p:cNvPr id="2" name="Группа 10"/>
          <p:cNvGrpSpPr/>
          <p:nvPr/>
        </p:nvGrpSpPr>
        <p:grpSpPr>
          <a:xfrm>
            <a:off x="2590800" y="1219200"/>
            <a:ext cx="914400" cy="612775"/>
            <a:chOff x="2819400" y="1219200"/>
            <a:chExt cx="914400" cy="612648"/>
          </a:xfrm>
        </p:grpSpPr>
        <p:sp>
          <p:nvSpPr>
            <p:cNvPr id="9" name="Овальная выноска 8"/>
            <p:cNvSpPr/>
            <p:nvPr/>
          </p:nvSpPr>
          <p:spPr>
            <a:xfrm>
              <a:off x="2819400" y="1219200"/>
              <a:ext cx="914400" cy="6126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25" name="TextBox 9"/>
            <p:cNvSpPr txBox="1"/>
            <p:nvPr/>
          </p:nvSpPr>
          <p:spPr>
            <a:xfrm>
              <a:off x="3124200" y="1295400"/>
              <a:ext cx="3048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solidFill>
                    <a:srgbClr val="CC00FF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5126" name="Rectangle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pic>
        <p:nvPicPr>
          <p:cNvPr id="5127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57713" y="1209675"/>
            <a:ext cx="1143000" cy="806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Rectangle 9"/>
          <p:cNvSpPr/>
          <p:nvPr/>
        </p:nvSpPr>
        <p:spPr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5129" name="Rectangle 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6561138" y="1135063"/>
            <a:ext cx="990600" cy="765175"/>
            <a:chOff x="5181600" y="1139952"/>
            <a:chExt cx="990600" cy="765048"/>
          </a:xfrm>
        </p:grpSpPr>
        <p:sp>
          <p:nvSpPr>
            <p:cNvPr id="17" name="Овальная выноска 16"/>
            <p:cNvSpPr/>
            <p:nvPr/>
          </p:nvSpPr>
          <p:spPr>
            <a:xfrm>
              <a:off x="5181600" y="1139952"/>
              <a:ext cx="990600" cy="7650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5132" name="Picture 1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54133" y="1219200"/>
              <a:ext cx="237067" cy="5334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133" name="Rectangle 12"/>
          <p:cNvSpPr/>
          <p:nvPr/>
        </p:nvSpPr>
        <p:spPr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5134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pic>
        <p:nvPicPr>
          <p:cNvPr id="3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2500" y="2286000"/>
            <a:ext cx="1257300" cy="781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6" name="Rectangle 15"/>
          <p:cNvSpPr/>
          <p:nvPr/>
        </p:nvSpPr>
        <p:spPr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5137" name="Rectangle 1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5138" name="Rectangle 18"/>
          <p:cNvSpPr/>
          <p:nvPr/>
        </p:nvSpPr>
        <p:spPr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grpSp>
        <p:nvGrpSpPr>
          <p:cNvPr id="6" name="Группа 34"/>
          <p:cNvGrpSpPr/>
          <p:nvPr/>
        </p:nvGrpSpPr>
        <p:grpSpPr>
          <a:xfrm>
            <a:off x="2438400" y="2286000"/>
            <a:ext cx="990600" cy="765175"/>
            <a:chOff x="2438400" y="2286000"/>
            <a:chExt cx="990600" cy="765048"/>
          </a:xfrm>
        </p:grpSpPr>
        <p:sp>
          <p:nvSpPr>
            <p:cNvPr id="26" name="Овальная выноска 25"/>
            <p:cNvSpPr/>
            <p:nvPr/>
          </p:nvSpPr>
          <p:spPr>
            <a:xfrm>
              <a:off x="2438400" y="2286000"/>
              <a:ext cx="990600" cy="7650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41" name="TextBox 33"/>
            <p:cNvSpPr txBox="1"/>
            <p:nvPr/>
          </p:nvSpPr>
          <p:spPr>
            <a:xfrm>
              <a:off x="2514600" y="2438400"/>
              <a:ext cx="6858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solidFill>
                    <a:srgbClr val="CC00FF"/>
                  </a:solidFill>
                  <a:latin typeface="Arial" panose="020B0604020202020204" pitchFamily="34" charset="0"/>
                </a:rPr>
                <a:t>-10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495800" y="2371725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3х -15 = 0</a:t>
            </a:r>
          </a:p>
        </p:txBody>
      </p:sp>
      <p:grpSp>
        <p:nvGrpSpPr>
          <p:cNvPr id="8" name="Группа 37"/>
          <p:cNvGrpSpPr/>
          <p:nvPr/>
        </p:nvGrpSpPr>
        <p:grpSpPr>
          <a:xfrm>
            <a:off x="6781800" y="2206625"/>
            <a:ext cx="990600" cy="638175"/>
            <a:chOff x="6781800" y="2206752"/>
            <a:chExt cx="990600" cy="638773"/>
          </a:xfrm>
        </p:grpSpPr>
        <p:sp>
          <p:nvSpPr>
            <p:cNvPr id="32" name="Овальная выноска 31"/>
            <p:cNvSpPr/>
            <p:nvPr/>
          </p:nvSpPr>
          <p:spPr>
            <a:xfrm>
              <a:off x="6781800" y="2206752"/>
              <a:ext cx="990600" cy="638773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45" name="TextBox 36"/>
            <p:cNvSpPr txBox="1"/>
            <p:nvPr/>
          </p:nvSpPr>
          <p:spPr>
            <a:xfrm>
              <a:off x="7086600" y="2357735"/>
              <a:ext cx="4572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solidFill>
                    <a:srgbClr val="CC00FF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838200" y="3657600"/>
            <a:ext cx="25908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х + 7 =  -11</a:t>
            </a:r>
          </a:p>
        </p:txBody>
      </p:sp>
      <p:grpSp>
        <p:nvGrpSpPr>
          <p:cNvPr id="10" name="Группа 39"/>
          <p:cNvGrpSpPr/>
          <p:nvPr/>
        </p:nvGrpSpPr>
        <p:grpSpPr>
          <a:xfrm>
            <a:off x="2895600" y="3505200"/>
            <a:ext cx="990600" cy="765175"/>
            <a:chOff x="2438400" y="2286000"/>
            <a:chExt cx="990600" cy="765048"/>
          </a:xfrm>
        </p:grpSpPr>
        <p:sp>
          <p:nvSpPr>
            <p:cNvPr id="41" name="Овальная выноска 40"/>
            <p:cNvSpPr/>
            <p:nvPr/>
          </p:nvSpPr>
          <p:spPr>
            <a:xfrm>
              <a:off x="2438400" y="2286000"/>
              <a:ext cx="990600" cy="7650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49" name="TextBox 41"/>
            <p:cNvSpPr txBox="1"/>
            <p:nvPr/>
          </p:nvSpPr>
          <p:spPr>
            <a:xfrm>
              <a:off x="2514600" y="2438400"/>
              <a:ext cx="68580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ru-RU" altLang="zh-CN" sz="2400" dirty="0">
                  <a:solidFill>
                    <a:srgbClr val="CC00FF"/>
                  </a:solidFill>
                  <a:latin typeface="Arial" panose="020B0604020202020204" pitchFamily="34" charset="0"/>
                </a:rPr>
                <a:t>-18</a:t>
              </a:r>
            </a:p>
          </p:txBody>
        </p:sp>
      </p:grpSp>
      <p:sp>
        <p:nvSpPr>
          <p:cNvPr id="5150" name="Rectangle 2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pic>
        <p:nvPicPr>
          <p:cNvPr id="5139" name="Picture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8200" y="3490913"/>
            <a:ext cx="1314450" cy="776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52" name="Rectangle 21"/>
          <p:cNvSpPr/>
          <p:nvPr/>
        </p:nvSpPr>
        <p:spPr>
          <a:xfrm>
            <a:off x="-76200" y="7620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grpSp>
        <p:nvGrpSpPr>
          <p:cNvPr id="11" name="Группа 45"/>
          <p:cNvGrpSpPr/>
          <p:nvPr/>
        </p:nvGrpSpPr>
        <p:grpSpPr>
          <a:xfrm>
            <a:off x="6650038" y="3200400"/>
            <a:ext cx="1738312" cy="1069975"/>
            <a:chOff x="2438400" y="1981200"/>
            <a:chExt cx="1524000" cy="1069848"/>
          </a:xfrm>
        </p:grpSpPr>
        <p:sp>
          <p:nvSpPr>
            <p:cNvPr id="47" name="Овальная выноска 46"/>
            <p:cNvSpPr/>
            <p:nvPr/>
          </p:nvSpPr>
          <p:spPr>
            <a:xfrm>
              <a:off x="2438400" y="1981200"/>
              <a:ext cx="1524000" cy="10698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55" name="TextBox 47"/>
            <p:cNvSpPr txBox="1"/>
            <p:nvPr/>
          </p:nvSpPr>
          <p:spPr>
            <a:xfrm>
              <a:off x="2739461" y="2191360"/>
              <a:ext cx="1077365" cy="6450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ru-RU" altLang="zh-CN" dirty="0">
                  <a:solidFill>
                    <a:srgbClr val="CC00FF"/>
                  </a:solidFill>
                  <a:latin typeface="Arial" panose="020B0604020202020204" pitchFamily="34" charset="0"/>
                </a:rPr>
                <a:t>Нет решения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38200" y="4648200"/>
            <a:ext cx="3124200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2х = 2х - 4</a:t>
            </a:r>
          </a:p>
        </p:txBody>
      </p:sp>
      <p:grpSp>
        <p:nvGrpSpPr>
          <p:cNvPr id="12" name="Группа 49"/>
          <p:cNvGrpSpPr/>
          <p:nvPr/>
        </p:nvGrpSpPr>
        <p:grpSpPr>
          <a:xfrm>
            <a:off x="2971800" y="4343400"/>
            <a:ext cx="1600200" cy="1069975"/>
            <a:chOff x="2438400" y="1981200"/>
            <a:chExt cx="1524000" cy="1069848"/>
          </a:xfrm>
        </p:grpSpPr>
        <p:sp>
          <p:nvSpPr>
            <p:cNvPr id="51" name="Овальная выноска 50"/>
            <p:cNvSpPr/>
            <p:nvPr/>
          </p:nvSpPr>
          <p:spPr>
            <a:xfrm>
              <a:off x="2438400" y="1981200"/>
              <a:ext cx="1524000" cy="10698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59" name="TextBox 51"/>
            <p:cNvSpPr txBox="1"/>
            <p:nvPr/>
          </p:nvSpPr>
          <p:spPr>
            <a:xfrm>
              <a:off x="2514600" y="2209800"/>
              <a:ext cx="1295400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dirty="0">
                  <a:solidFill>
                    <a:srgbClr val="CC00FF"/>
                  </a:solidFill>
                  <a:latin typeface="Arial" panose="020B0604020202020204" pitchFamily="34" charset="0"/>
                </a:rPr>
                <a:t>Нет решения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800600" y="4648200"/>
            <a:ext cx="3048000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2(х+3) = 2х +6</a:t>
            </a:r>
          </a:p>
        </p:txBody>
      </p:sp>
      <p:grpSp>
        <p:nvGrpSpPr>
          <p:cNvPr id="13" name="Группа 53"/>
          <p:cNvGrpSpPr/>
          <p:nvPr/>
        </p:nvGrpSpPr>
        <p:grpSpPr>
          <a:xfrm>
            <a:off x="7467600" y="4267200"/>
            <a:ext cx="1600200" cy="1069975"/>
            <a:chOff x="2438400" y="1981200"/>
            <a:chExt cx="1524000" cy="1069848"/>
          </a:xfrm>
        </p:grpSpPr>
        <p:sp>
          <p:nvSpPr>
            <p:cNvPr id="55" name="Овальная выноска 54"/>
            <p:cNvSpPr/>
            <p:nvPr/>
          </p:nvSpPr>
          <p:spPr>
            <a:xfrm>
              <a:off x="2438400" y="1981200"/>
              <a:ext cx="1524000" cy="1069848"/>
            </a:xfrm>
            <a:prstGeom prst="wedgeEllipseCallout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63" name="TextBox 55"/>
            <p:cNvSpPr txBox="1"/>
            <p:nvPr/>
          </p:nvSpPr>
          <p:spPr>
            <a:xfrm>
              <a:off x="2438400" y="2209800"/>
              <a:ext cx="1371600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/>
              <a:r>
                <a:rPr lang="ru-RU" altLang="zh-CN" dirty="0">
                  <a:solidFill>
                    <a:srgbClr val="CC00FF"/>
                  </a:solidFill>
                  <a:latin typeface="Arial" panose="020B0604020202020204" pitchFamily="34" charset="0"/>
                </a:rPr>
                <a:t>Множестворешений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ctrTitle"/>
          </p:nvPr>
        </p:nvSpPr>
        <p:spPr>
          <a:xfrm>
            <a:off x="2590800" y="2130425"/>
            <a:ext cx="5867400" cy="1470025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lang="ru-RU" altLang="zh-CN" sz="4800" b="1" dirty="0">
                <a:solidFill>
                  <a:srgbClr val="CC00FF"/>
                </a:solidFill>
              </a:rPr>
              <a:t>Решение задач с помощью уравнений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subTitle" idx="1"/>
          </p:nvPr>
        </p:nvSpPr>
        <p:spPr>
          <a:xfrm flipH="1" flipV="1">
            <a:off x="7772400" y="5638800"/>
            <a:ext cx="152400" cy="152400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lnSpc>
                <a:spcPct val="80000"/>
              </a:lnSpc>
              <a:buClrTx/>
              <a:buSzTx/>
              <a:buFontTx/>
            </a:pPr>
            <a:endParaRPr lang="ru-RU" altLang="zh-CN" sz="800" dirty="0">
              <a:latin typeface="+mn-lt"/>
              <a:ea typeface="+mn-ea"/>
              <a:cs typeface="+mn-cs"/>
            </a:endParaRPr>
          </a:p>
        </p:txBody>
      </p:sp>
      <p:pic>
        <p:nvPicPr>
          <p:cNvPr id="7172" name="Picture 30" descr="http://www.artgif.ru/ZVEZDY/star01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0"/>
            <a:ext cx="2143125" cy="1476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50" descr="http://site-help.narod.ru/avi/bubble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648200"/>
            <a:ext cx="2057400" cy="158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/>
          <p:nvPr/>
        </p:nvSpPr>
        <p:spPr>
          <a:xfrm>
            <a:off x="1066800" y="152400"/>
            <a:ext cx="7543800" cy="10779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zh-CN" sz="3200" b="1" dirty="0">
                <a:solidFill>
                  <a:srgbClr val="CC00FF"/>
                </a:solidFill>
                <a:latin typeface="Arial" panose="020B0604020202020204" pitchFamily="34" charset="0"/>
              </a:rPr>
              <a:t>Алгоритм решения задач алгебраическим способом</a:t>
            </a:r>
          </a:p>
        </p:txBody>
      </p:sp>
      <p:sp>
        <p:nvSpPr>
          <p:cNvPr id="6149" name="Text Box 5"/>
          <p:cNvSpPr txBox="1"/>
          <p:nvPr/>
        </p:nvSpPr>
        <p:spPr>
          <a:xfrm>
            <a:off x="762000" y="1447800"/>
            <a:ext cx="8077200" cy="20304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2800" dirty="0">
                <a:latin typeface="Arial" panose="020B0604020202020204" pitchFamily="34" charset="0"/>
              </a:rPr>
              <a:t>1) обозначают некоторое неизвестное число буквой  </a:t>
            </a:r>
            <a:r>
              <a:rPr lang="ru-RU" altLang="zh-CN" sz="2800" i="1" dirty="0">
                <a:solidFill>
                  <a:srgbClr val="CC00FF"/>
                </a:solidFill>
                <a:latin typeface="Arial" panose="020B0604020202020204" pitchFamily="34" charset="0"/>
              </a:rPr>
              <a:t>х</a:t>
            </a:r>
            <a:r>
              <a:rPr lang="ru-RU" altLang="zh-CN" sz="2800" dirty="0">
                <a:latin typeface="Arial" panose="020B0604020202020204" pitchFamily="34" charset="0"/>
              </a:rPr>
              <a:t>  и, используя условие задачи, составляют уравнение;</a:t>
            </a:r>
          </a:p>
          <a:p>
            <a:pPr>
              <a:spcBef>
                <a:spcPct val="50000"/>
              </a:spcBef>
            </a:pPr>
            <a:endParaRPr lang="ru-RU" altLang="zh-CN" sz="2800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048000"/>
            <a:ext cx="5943600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2) решают это уравнение;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8077200" cy="1384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ru-RU" altLang="zh-CN" sz="2800" dirty="0">
                <a:latin typeface="Arial" panose="020B0604020202020204" pitchFamily="34" charset="0"/>
              </a:rPr>
              <a:t>3) проводят анализ полученного результата, в соответствии с условием задачи, записывают ответ.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5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7"/>
          <p:cNvSpPr txBox="1"/>
          <p:nvPr/>
        </p:nvSpPr>
        <p:spPr>
          <a:xfrm>
            <a:off x="1143000" y="381000"/>
            <a:ext cx="7315200" cy="1938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dirty="0">
                <a:latin typeface="Arial" panose="020B0604020202020204" pitchFamily="34" charset="0"/>
              </a:rPr>
              <a:t> </a:t>
            </a:r>
            <a:r>
              <a:rPr lang="ru-RU" altLang="zh-CN" sz="2400" u="sng" dirty="0">
                <a:latin typeface="Arial" panose="020B0604020202020204" pitchFamily="34" charset="0"/>
              </a:rPr>
              <a:t>  Задача 1</a:t>
            </a:r>
            <a:r>
              <a:rPr lang="ru-RU" altLang="zh-CN" dirty="0">
                <a:latin typeface="Arial" panose="020B0604020202020204" pitchFamily="34" charset="0"/>
              </a:rPr>
              <a:t>. </a:t>
            </a:r>
            <a:r>
              <a:rPr lang="ru-RU" altLang="zh-CN" sz="2400" dirty="0">
                <a:latin typeface="Arial" panose="020B0604020202020204" pitchFamily="34" charset="0"/>
              </a:rPr>
              <a:t>В корзине было  в 2 раза меньше  яблок, чем в ящике. После того, как из корзины переложили в ящик 10 яблок, в ящике их стало в 5 раз больше, чем в корзине. Сколько яблок было в корзине и сколько в ящике?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90600" y="2438400"/>
          <a:ext cx="7239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00"/>
                <a:gridCol w="2413000"/>
                <a:gridCol w="24130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Корзина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Ящик</a:t>
                      </a:r>
                      <a:endParaRPr lang="ru-RU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Было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91000" y="3348038"/>
            <a:ext cx="28956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ru-RU" altLang="zh-CN" sz="2400" dirty="0">
                <a:solidFill>
                  <a:srgbClr val="CC00FF"/>
                </a:solidFill>
                <a:latin typeface="Arial" panose="020B0604020202020204" pitchFamily="34" charset="0"/>
              </a:rPr>
              <a:t>в 2 раза меньше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38600" y="3810000"/>
            <a:ext cx="2895600" cy="1588"/>
          </a:xfrm>
          <a:prstGeom prst="straightConnector1">
            <a:avLst/>
          </a:prstGeom>
          <a:ln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3810000"/>
            <a:ext cx="4572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3819525"/>
            <a:ext cx="11430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2х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4267200"/>
            <a:ext cx="1371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х - 10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4267200"/>
            <a:ext cx="1371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800" b="1" dirty="0">
                <a:solidFill>
                  <a:srgbClr val="CC00FF"/>
                </a:solidFill>
                <a:latin typeface="Arial" panose="020B0604020202020204" pitchFamily="34" charset="0"/>
              </a:rPr>
              <a:t>2х +10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>
            <a:off x="4114800" y="4724400"/>
            <a:ext cx="2590800" cy="1588"/>
          </a:xfrm>
          <a:prstGeom prst="straightConnector1">
            <a:avLst/>
          </a:prstGeom>
          <a:ln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4724400"/>
            <a:ext cx="2590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ru-RU" altLang="zh-CN" sz="2400" dirty="0">
                <a:solidFill>
                  <a:srgbClr val="CC00FF"/>
                </a:solidFill>
                <a:latin typeface="Arial" panose="020B0604020202020204" pitchFamily="34" charset="0"/>
              </a:rPr>
              <a:t>в 5 раз больше</a:t>
            </a:r>
          </a:p>
        </p:txBody>
      </p:sp>
      <p:sp>
        <p:nvSpPr>
          <p:cNvPr id="9244" name="TextBox 19"/>
          <p:cNvSpPr txBox="1"/>
          <p:nvPr/>
        </p:nvSpPr>
        <p:spPr>
          <a:xfrm>
            <a:off x="1219200" y="5638800"/>
            <a:ext cx="6400800" cy="3698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9245" name="Rectangle 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  <p:pic>
        <p:nvPicPr>
          <p:cNvPr id="7176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7325" y="5410200"/>
            <a:ext cx="4359275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47" name="Rectangle 10"/>
          <p:cNvSpPr/>
          <p:nvPr/>
        </p:nvSpPr>
        <p:spPr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ru-RU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499</Words>
  <Application>Microsoft Office PowerPoint</Application>
  <PresentationFormat>Экран (4:3)</PresentationFormat>
  <Paragraphs>93</Paragraphs>
  <Slides>16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 с помощью уравнений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Учитель</cp:lastModifiedBy>
  <cp:revision>45</cp:revision>
  <dcterms:created xsi:type="dcterms:W3CDTF">2023-11-03T14:53:17Z</dcterms:created>
  <dcterms:modified xsi:type="dcterms:W3CDTF">2023-11-10T03:06:39Z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ICV">
    <vt:lpwstr>132E27C4F89543758767AF75F770C3DB_12</vt:lpwstr>
  </property>
  <property fmtid="{D5CDD505-2E9C-101B-9397-08002B2CF9AE}" pid="4" name="KSOProductBuildVer">
    <vt:lpwstr>1049-12.2.0.13266</vt:lpwstr>
  </property>
</Properties>
</file>