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9" r:id="rId12"/>
    <p:sldId id="271" r:id="rId13"/>
    <p:sldId id="272" r:id="rId14"/>
    <p:sldId id="274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70B"/>
    <a:srgbClr val="BCFDA5"/>
    <a:srgbClr val="2F9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779-CF43-489C-9B2A-703FF18E7697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BB7B-C649-43D8-AD38-DE621DEF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968A-4AB6-40D3-88FC-18D4634644DD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F540-B04B-4D5D-BB4F-398D568D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4112-65FA-4B19-88F8-3D942E29BC3D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EA4B-DD61-42DD-82FF-2C729B2C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C4C6-5E68-4645-A1B1-C70805986D38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4EC7-3408-4CA2-91BA-39F4FBAF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8476-141F-4AD0-812A-22DA051E3B3C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2BDE-952D-436F-B461-16D2271A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2453-049E-48D7-81ED-ED009FF3871C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CB0-54B1-4035-8837-F4278ADE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0C9A-1234-4646-A9C6-7B472BFA6CFF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B29D-10A1-4A88-A058-0A6EC998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7D04-B789-4AF9-8722-289287CA84AD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2DDB-563E-418F-8EAD-42E9D84F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9826-3534-4B0B-8294-DAA4E78735FE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1D66-DC9A-4507-92E3-E90403A4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F801-51B5-4ABD-9F2D-B907496ED513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C5C-F34A-4F10-A8DE-661E0FD0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0CFF-1D92-454A-A223-135BE7710229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FD09-3D2F-449F-9442-1830AA25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164BA6-F0FD-42FF-86CB-30D4DB24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43775" cy="17732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БЮДЖЕТ</a:t>
            </a:r>
            <a:b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</a:b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семьи</a:t>
            </a:r>
          </a:p>
        </p:txBody>
      </p:sp>
      <p:pic>
        <p:nvPicPr>
          <p:cNvPr id="3076" name="Picture 4" descr="Картинка 20 из 202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73238"/>
            <a:ext cx="73437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5922963"/>
            <a:ext cx="7343775" cy="935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algn="r"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938"/>
            <a:ext cx="8856662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</a:rPr>
              <a:t>БЮДЖЕТ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 – ЭТО СОВОКУПНОСТЬ ДОХОДОВ И РАСХОДОВ ЗА ОПРЕДЕЛЕННЫЙ ПЕРИОД.</a:t>
            </a:r>
          </a:p>
        </p:txBody>
      </p:sp>
      <p:pic>
        <p:nvPicPr>
          <p:cNvPr id="12291" name="Picture 5" descr="Картинка 648 из 257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8775"/>
            <a:ext cx="73453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6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201771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ИЗБЫТОЧНЫЙ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85225" cy="1728788"/>
          </a:xfrm>
        </p:spPr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НАПРАВЛЯЮТ </a:t>
            </a:r>
          </a:p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515778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3573463"/>
            <a:ext cx="3419475" cy="1150937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95738" y="482758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 flipV="1">
            <a:off x="2987675" y="4149725"/>
            <a:ext cx="2736850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&lt;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ДЕФИЦИТНЫЙ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00213"/>
            <a:ext cx="8964613" cy="1901825"/>
          </a:xfrm>
        </p:spPr>
        <p:txBody>
          <a:bodyPr/>
          <a:lstStyle/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</a:t>
            </a:r>
          </a:p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ДОЛГ ИЛИ ИЗ НАКОПЛЕНИЙ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360203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5018088"/>
            <a:ext cx="3419475" cy="1152525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24300" y="492283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>
            <a:off x="2987675" y="4154488"/>
            <a:ext cx="2736850" cy="143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>
              <a:defRPr/>
            </a:pPr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ДОХОДЫ = РАСХОДЫ –</a:t>
            </a:r>
            <a:br>
              <a:rPr lang="ru-RU" sz="4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СБАЛАНСИРОВАННЫЙ БЮДЖЕТ.</a:t>
            </a:r>
            <a:br>
              <a:rPr lang="ru-RU" sz="4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363" name="Picture 2" descr="Картинка 79 из 150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133600"/>
            <a:ext cx="72723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СЕМЬЯ ИВАНОВЫХ</a:t>
            </a:r>
          </a:p>
        </p:txBody>
      </p:sp>
      <p:pic>
        <p:nvPicPr>
          <p:cNvPr id="16387" name="Picture 2" descr="Картинка 382 из 404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196975"/>
            <a:ext cx="7550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БЮДЖЕТ СЕМЬИ ИВАНОВЫХ ЗА ЯНВАРЬ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4648200" y="549275"/>
          <a:ext cx="4495800" cy="629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РАСХОДА</a:t>
                      </a: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ПИТАНИЕ, </a:t>
                      </a:r>
                    </a:p>
                    <a:p>
                      <a:r>
                        <a:rPr lang="ru-RU" sz="1800" dirty="0"/>
                        <a:t>КОРМ ДЛЯ СОБАКИ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25000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ОДЕЖДА , ОБУВЬ, БЫТОВАЯ ХИМИЯ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14000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ОПЛАТА ЖИЛЬЯ, ТЕЛЕ-ФОНОВ, ИНТЕРНЕТА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10000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/>
                        <a:t>ОПЛАТА НАЛОГОВ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5000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РАСХОДЫ НА ТРАНСПОРТ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7000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ЛЕКАРСТВА ДЛЯ ДЕДУШКИ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3000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/>
                        <a:t>ОПЛАТА УСЛУГ ОБРАЗОВАНИЯ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6000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/>
                        <a:t>ДОСУГ, ОТДЫХ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5000</a:t>
                      </a:r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r>
                        <a:rPr lang="ru-RU" sz="1800" dirty="0"/>
                        <a:t>ИТОГО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75000</a:t>
                      </a:r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</p:nvPr>
        </p:nvGraphicFramePr>
        <p:xfrm>
          <a:off x="0" y="549275"/>
          <a:ext cx="4500563" cy="626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ДОХОДА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(РУБ)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/>
                        <a:t>ЗАРПЛАТА ПАПЫ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/>
                        <a:t>ЗАРПЛАТА МАМЫ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/>
                        <a:t>ПЕНСИЯ ДЕДУШКИ 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418">
                <a:tc>
                  <a:txBody>
                    <a:bodyPr/>
                    <a:lstStyle/>
                    <a:p>
                      <a:r>
                        <a:rPr lang="ru-RU" sz="1800" dirty="0"/>
                        <a:t>ПЕНСИЯ БАБУШКИ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/>
                        <a:t>ПОСОБИЕ НА ДЕТЕЙ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/>
                        <a:t>СТИПЕНДИЯ СЫНА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/>
                        <a:t>ПРЕМИЯ ПАПЫ (ЗА ОТЛИЧНУЮ РАБОТУ)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/>
                        <a:t>БАНКОВСКИЙ % </a:t>
                      </a:r>
                    </a:p>
                    <a:p>
                      <a:r>
                        <a:rPr lang="ru-RU" sz="1800" dirty="0"/>
                        <a:t>ПО ВКЛАДУ ЗА ГОД 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269">
                <a:tc>
                  <a:txBody>
                    <a:bodyPr/>
                    <a:lstStyle/>
                    <a:p>
                      <a:r>
                        <a:rPr lang="ru-RU" sz="1800" dirty="0"/>
                        <a:t>ИТОГО</a:t>
                      </a: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100000</a:t>
                      </a:r>
                    </a:p>
                  </a:txBody>
                  <a:tcPr marL="91452" marR="91452"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6021388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4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2800" dirty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ВИД БЮДЖЕТА СЕМЬИ ИВАНОВЫХ;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КАКИЕ ДОХОДЫ И РАСХОДЫ ЯВЛЯЮТСЯ     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ПОСТОЯННЫМИ,   А КАКИЕ  - НЕПОСТОЯННЫМИ?  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СМОГУТ ЛИ ЧЛЕНЫ СЕМЬИ ОТЛОЖИТЬ ДЕНЬГИ НА ЛЕТНИЙ ОТДЫХ? </a:t>
            </a:r>
            <a:b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036050" cy="5616575"/>
          </a:xfrm>
        </p:spPr>
        <p:txBody>
          <a:bodyPr/>
          <a:lstStyle/>
          <a:p>
            <a:pPr>
              <a:defRPr/>
            </a:pP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Домашнее задание:</a:t>
            </a:r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i="1" dirty="0">
                <a:effectLst/>
              </a:rPr>
              <a:t>составить бюджет своей семьи за март 2023 года. </a:t>
            </a:r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  <a:t>                                                                  </a:t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>
              <a:defRPr/>
            </a:pPr>
            <a: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  <a:t>Нажить много денег- храбрость;</a:t>
            </a:r>
            <a:b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  <a:t>сохранить их – мудрость, </a:t>
            </a:r>
            <a:b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  <a:t>а умело расходовать- искусство.</a:t>
            </a:r>
            <a:b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>
                <a:solidFill>
                  <a:schemeClr val="accent4">
                    <a:lumMod val="50000"/>
                  </a:schemeClr>
                </a:solidFill>
              </a:rPr>
              <a:t>     Бертольд Авербах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3141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ДОХОДЫ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– ВСЕ ДЕНЕЖНЫЕ И НЕДЕНЕЖНЫЕ  ПОСТУПЛЕНИЯ В СЕМЬЮ.</a:t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2" descr="Картинка 111 из 1552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6888" y="2492375"/>
            <a:ext cx="56880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3638"/>
            <a:ext cx="4446588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ЗАРАБОТНАЯ ПЛАТА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163" y="3592513"/>
            <a:ext cx="36718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ПЕНСИЯ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50" y="5694362"/>
            <a:ext cx="4446588" cy="758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ПОСОБИЯ</a:t>
            </a:r>
          </a:p>
        </p:txBody>
      </p:sp>
      <p:pic>
        <p:nvPicPr>
          <p:cNvPr id="5125" name="Picture 2" descr="Картинка 84 из 155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765175"/>
            <a:ext cx="3240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Картинка 79 из 156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590800"/>
            <a:ext cx="41036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Картинка 23 из 1089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24400"/>
            <a:ext cx="3270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564063" y="1354138"/>
            <a:ext cx="93821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27538" y="3709988"/>
            <a:ext cx="936625" cy="485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54538" y="5876925"/>
            <a:ext cx="979487" cy="4841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5"/>
            <a:ext cx="9036050" cy="765175"/>
          </a:xfrm>
        </p:spPr>
        <p:txBody>
          <a:bodyPr/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Основные виды доходов семьи: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0613" y="3952875"/>
            <a:ext cx="180975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532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/>
              </a:rPr>
              <a:t>СТИПЕНДИЯ</a:t>
            </a:r>
            <a:br>
              <a:rPr lang="ru-RU" sz="4400" dirty="0">
                <a:effectLst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effectLst/>
              </a:rPr>
              <a:t>КЛАД</a:t>
            </a:r>
            <a:br>
              <a:rPr lang="ru-RU" sz="4400" dirty="0">
                <a:effectLst/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НАСЛЕДСТВО</a:t>
            </a:r>
            <a:br>
              <a:rPr lang="ru-RU" sz="4400" dirty="0">
                <a:effectLst/>
              </a:rPr>
            </a:b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/>
              </a:rPr>
              <a:t>ПРЕМИЯ</a:t>
            </a:r>
            <a:br>
              <a:rPr lang="ru-RU" sz="4400" dirty="0">
                <a:effectLst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effectLst/>
              </a:rPr>
              <a:t>ПОДАРОК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% ПО ВКЛАДУ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 В БАНКЕ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/>
              </a:rPr>
              <a:t>ВЫИГРЫШ</a:t>
            </a:r>
            <a:br>
              <a:rPr lang="ru-RU" sz="4400" dirty="0">
                <a:effectLst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effectLst/>
              </a:rPr>
              <a:t>БОНУС И Т.Д.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147" name="Picture 4" descr="Картинка 48 из 5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3500438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26 из 5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33375"/>
            <a:ext cx="3887788" cy="25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– ДЕНЕЖНЫЕ ЗАТРАТЫ, ИДУЩИЕ НА УДОВЛЕТВОРЕНИЕ ПОТРЕБНОСТЕЙ ЧЛЕНОВ СЕМЬИ.</a:t>
            </a:r>
          </a:p>
        </p:txBody>
      </p:sp>
      <p:pic>
        <p:nvPicPr>
          <p:cNvPr id="7171" name="Picture 2" descr="Картинка 27 из 63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492375"/>
            <a:ext cx="48625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Постоянные расходы семьи:</a:t>
            </a: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УСЛУГИ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5" y="0"/>
            <a:ext cx="9144000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ОСОБЫЕ ВИДЫ РАСХОДОВ – НАЛОГИ.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НАЛОГИ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</a:rPr>
              <a:t> – ЭТО ОБЯЗАТЕЛЬНЫЕ ПЛАТЕЖИ ГОСУДАРСТВУ.</a:t>
            </a:r>
          </a:p>
        </p:txBody>
      </p:sp>
      <p:pic>
        <p:nvPicPr>
          <p:cNvPr id="10243" name="Picture 2" descr="Картинка 120 из 1434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910013"/>
            <a:ext cx="26844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Картинка 2 из 156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3282950"/>
            <a:ext cx="25733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950" y="2359025"/>
            <a:ext cx="25923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DB870B"/>
                </a:solidFill>
              </a:rPr>
              <a:t>Подоходный налог </a:t>
            </a:r>
          </a:p>
        </p:txBody>
      </p:sp>
      <p:pic>
        <p:nvPicPr>
          <p:cNvPr id="10246" name="Picture 7" descr="Картинка 153 из 7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8800" y="2981325"/>
            <a:ext cx="28082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4356100" cy="6985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 ЗА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АРЕНДУ ЖИЛЬЯ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br>
              <a:rPr lang="ru-RU" sz="3600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МЕДИЦИНА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 И ДР.</a:t>
            </a:r>
          </a:p>
        </p:txBody>
      </p:sp>
      <p:pic>
        <p:nvPicPr>
          <p:cNvPr id="9220" name="Picture 6" descr="Картинка 215 из 176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0"/>
            <a:ext cx="23399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1 из 262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3088" y="2247900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53 из 6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94250"/>
            <a:ext cx="228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22 из 578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794250"/>
            <a:ext cx="2339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Картинка 77 из 1715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0"/>
            <a:ext cx="2286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Картинка 422 из 1539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2247900"/>
            <a:ext cx="233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9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9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693</TotalTime>
  <Words>207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GungsuhChe</vt:lpstr>
      <vt:lpstr>Arial</vt:lpstr>
      <vt:lpstr>Century Gothic</vt:lpstr>
      <vt:lpstr>Courier New</vt:lpstr>
      <vt:lpstr>Palatino Linotype</vt:lpstr>
      <vt:lpstr>Times New Roman</vt:lpstr>
      <vt:lpstr>Исполнительная</vt:lpstr>
      <vt:lpstr>БЮДЖЕТ семьи</vt:lpstr>
      <vt:lpstr>Нажить много денег- храбрость; сохранить их – мудрость,  а умело расходовать- искусство.       Бертольд Авербах </vt:lpstr>
      <vt:lpstr>ДОХОДЫ – ВСЕ ДЕНЕЖНЫЕ И НЕДЕНЕЖНЫЕ  ПОСТУПЛЕНИЯ В СЕМЬЮ. </vt:lpstr>
      <vt:lpstr>Основные виды доходов семьи:</vt:lpstr>
      <vt:lpstr>СТИПЕНДИЯ КЛАД НАСЛЕДСТВО ПРЕМИЯ ПОДАРОК % ПО ВКЛАДУ  В БАНКЕ ВЫИГРЫШ БОНУС И Т.Д. </vt:lpstr>
      <vt:lpstr>РАСХОДЫ – ДЕНЕЖНЫЕ ЗАТРАТЫ, ИДУЩИЕ НА УДОВЛЕТВОРЕНИЕ ПОТРЕБНОСТЕЙ ЧЛЕНОВ СЕМЬИ.</vt:lpstr>
      <vt:lpstr>Постоянные расходы семьи:</vt:lpstr>
      <vt:lpstr>ОСОБЫЕ ВИДЫ РАСХОДОВ – НАЛОГИ. НАЛОГИ – ЭТО ОБЯЗАТЕЛЬНЫЕ ПЛАТЕЖИ ГОСУДАРСТВУ.</vt:lpstr>
      <vt:lpstr>ОПЛАТА  ЗА АРЕНДУ ЖИЛЬЯ ПРЕДМЕТЫ ДОМАШНЕГО ОБИХОДА МЕДИЦИНА ОБРАЗОВАНИЕ ДОСУГ ОТДЫХ И ДР.</vt:lpstr>
      <vt:lpstr>БЮДЖЕТ – ЭТО СОВОКУПНОСТЬ ДОХОДОВ И РАСХОДОВ ЗА ОПРЕДЕЛЕННЫЙ ПЕРИОД.</vt:lpstr>
      <vt:lpstr>ДОХОДЫ &gt; РАСХОДЫ – ИЗБЫТОЧНЫЙ БЮДЖЕТ. </vt:lpstr>
      <vt:lpstr>ДОХОДЫ &lt; РАСХОДЫ – ДЕФИЦИТНЫЙ БЮДЖЕТ. </vt:lpstr>
      <vt:lpstr>ДОХОДЫ = РАСХОДЫ – СБАЛАНСИРОВАННЫЙ БЮДЖЕТ. </vt:lpstr>
      <vt:lpstr>СЕМЬЯ ИВАНОВЫХ</vt:lpstr>
      <vt:lpstr>БЮДЖЕТ СЕМЬИ ИВАНОВЫХ ЗА ЯНВАРЬ</vt:lpstr>
      <vt:lpstr>                    ЗАДАНИЕ                     ОПРЕДЕЛИТЕ: 1) ВИД БЮДЖЕТА СЕМЬИ ИВАНОВЫХ; 2) КАКИЕ ДОХОДЫ И РАСХОДЫ ЯВЛЯЮТСЯ      ПОСТОЯННЫМИ,   А КАКИЕ  - НЕПОСТОЯННЫМИ?   3) СМОГУТ ЛИ ЧЛЕНЫ СЕМЬИ ОТЛОЖИТЬ ДЕНЬГИ НА ЛЕТНИЙ ОТДЫХ?   </vt:lpstr>
      <vt:lpstr>Домашнее задание: составить бюджет своей семьи за март 2023 года.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</dc:title>
  <dc:creator>кусковы</dc:creator>
  <cp:lastModifiedBy>Asus</cp:lastModifiedBy>
  <cp:revision>62</cp:revision>
  <dcterms:created xsi:type="dcterms:W3CDTF">2012-01-16T08:44:45Z</dcterms:created>
  <dcterms:modified xsi:type="dcterms:W3CDTF">2023-03-28T10:24:57Z</dcterms:modified>
</cp:coreProperties>
</file>