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5" r:id="rId17"/>
    <p:sldId id="276" r:id="rId18"/>
    <p:sldId id="273" r:id="rId19"/>
    <p:sldId id="277" r:id="rId20"/>
    <p:sldId id="281" r:id="rId21"/>
    <p:sldId id="282" r:id="rId22"/>
    <p:sldId id="283" r:id="rId23"/>
    <p:sldId id="278" r:id="rId24"/>
    <p:sldId id="279" r:id="rId25"/>
    <p:sldId id="280" r:id="rId26"/>
    <p:sldId id="284" r:id="rId27"/>
    <p:sldId id="286" r:id="rId28"/>
    <p:sldId id="287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uchitelnica-u-doski_0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142908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472" y="785794"/>
            <a:ext cx="58579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Интерактивная</a:t>
            </a:r>
            <a:r>
              <a:rPr lang="ru-RU" sz="4000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4000" b="1" dirty="0" smtClean="0">
                <a:solidFill>
                  <a:srgbClr val="00B0F0"/>
                </a:solidFill>
                <a:latin typeface="Monotype Corsiva" pitchFamily="66" charset="0"/>
              </a:rPr>
              <a:t>игра – </a:t>
            </a:r>
            <a:r>
              <a:rPr lang="ru-RU" sz="4000" b="1" dirty="0" smtClean="0">
                <a:solidFill>
                  <a:srgbClr val="7030A0"/>
                </a:solidFill>
                <a:latin typeface="Monotype Corsiva" pitchFamily="66" charset="0"/>
              </a:rPr>
              <a:t>викторина</a:t>
            </a:r>
            <a:r>
              <a:rPr lang="ru-RU" sz="4000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4000" b="1" dirty="0" smtClean="0">
                <a:solidFill>
                  <a:srgbClr val="00B050"/>
                </a:solidFill>
                <a:latin typeface="Monotype Corsiva" pitchFamily="66" charset="0"/>
              </a:rPr>
              <a:t>«Здоровый 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образ</a:t>
            </a:r>
            <a:r>
              <a:rPr lang="ru-RU" sz="4000" b="1" dirty="0" smtClean="0">
                <a:solidFill>
                  <a:srgbClr val="FFC000"/>
                </a:solidFill>
                <a:latin typeface="Monotype Corsiva" pitchFamily="66" charset="0"/>
              </a:rPr>
              <a:t> 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жизни»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9" name="Рисунок 8" descr="gHHWf-1Ycz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488" y="3857628"/>
            <a:ext cx="1500198" cy="1143008"/>
          </a:xfrm>
          <a:prstGeom prst="rect">
            <a:avLst/>
          </a:prstGeom>
        </p:spPr>
      </p:pic>
      <p:pic>
        <p:nvPicPr>
          <p:cNvPr id="28674" name="Picture 2" descr="https://img-fotki.yandex.ru/get/370744/200418627.235/0_1bec10_c785b6ce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6567" y="5857892"/>
            <a:ext cx="987433" cy="86200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43108" y="5143512"/>
            <a:ext cx="4286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Подготовила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учитель физической культуры </a:t>
            </a:r>
          </a:p>
          <a:p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Шолудько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Юлия Григорьевна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ГОУ ЛНР «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Брянковская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СШ №1»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chitelnica-u-doski_00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86182" y="285729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Личная гигиена</a:t>
            </a:r>
            <a:endParaRPr lang="ru-RU" sz="24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3071802" y="785794"/>
            <a:ext cx="4357718" cy="1143008"/>
          </a:xfrm>
          <a:prstGeom prst="wedgeRoundRect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Mistral" pitchFamily="66" charset="0"/>
              </a:rPr>
              <a:t>Для предупреждения болезней зубов рекомендуется использовать зубные пасты, содержащие этот элемент?</a:t>
            </a:r>
            <a:endParaRPr lang="ru-RU" b="1" dirty="0">
              <a:solidFill>
                <a:srgbClr val="7030A0"/>
              </a:solidFill>
              <a:latin typeface="Mistral" pitchFamily="66" charset="0"/>
            </a:endParaRPr>
          </a:p>
        </p:txBody>
      </p:sp>
      <p:sp>
        <p:nvSpPr>
          <p:cNvPr id="5" name="AutoShape 22"/>
          <p:cNvSpPr>
            <a:spLocks noChangeArrowheads="1"/>
          </p:cNvSpPr>
          <p:nvPr/>
        </p:nvSpPr>
        <p:spPr bwMode="gray">
          <a:xfrm>
            <a:off x="2857488" y="2571744"/>
            <a:ext cx="1928826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750" b="1" dirty="0" smtClean="0">
                <a:solidFill>
                  <a:srgbClr val="7030A0"/>
                </a:solidFill>
                <a:latin typeface="Mistral" pitchFamily="66" charset="0"/>
              </a:rPr>
              <a:t>Фтор</a:t>
            </a:r>
            <a:endParaRPr lang="ru-RU" sz="1750" b="1" dirty="0">
              <a:solidFill>
                <a:srgbClr val="7030A0"/>
              </a:solidFill>
              <a:latin typeface="Mistral" pitchFamily="66" charset="0"/>
            </a:endParaRPr>
          </a:p>
        </p:txBody>
      </p:sp>
      <p:sp>
        <p:nvSpPr>
          <p:cNvPr id="6" name="AutoShape 22"/>
          <p:cNvSpPr>
            <a:spLocks noChangeArrowheads="1"/>
          </p:cNvSpPr>
          <p:nvPr/>
        </p:nvSpPr>
        <p:spPr bwMode="gray">
          <a:xfrm>
            <a:off x="2857488" y="3071810"/>
            <a:ext cx="1928826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750" b="1" dirty="0" smtClean="0">
                <a:solidFill>
                  <a:srgbClr val="7030A0"/>
                </a:solidFill>
                <a:latin typeface="Mistral" pitchFamily="66" charset="0"/>
              </a:rPr>
              <a:t>Магний</a:t>
            </a:r>
            <a:endParaRPr lang="ru-RU" sz="1750" b="1" dirty="0">
              <a:solidFill>
                <a:srgbClr val="7030A0"/>
              </a:solidFill>
              <a:latin typeface="Mistral" pitchFamily="66" charset="0"/>
            </a:endParaRPr>
          </a:p>
        </p:txBody>
      </p:sp>
      <p:sp>
        <p:nvSpPr>
          <p:cNvPr id="7" name="AutoShape 22"/>
          <p:cNvSpPr>
            <a:spLocks noChangeArrowheads="1"/>
          </p:cNvSpPr>
          <p:nvPr/>
        </p:nvSpPr>
        <p:spPr bwMode="gray">
          <a:xfrm>
            <a:off x="5929322" y="3071810"/>
            <a:ext cx="1928826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750" b="1" dirty="0" smtClean="0">
                <a:solidFill>
                  <a:srgbClr val="7030A0"/>
                </a:solidFill>
                <a:latin typeface="Mistral" pitchFamily="66" charset="0"/>
              </a:rPr>
              <a:t>Щелочь</a:t>
            </a:r>
            <a:endParaRPr lang="ru-RU" sz="1750" b="1" dirty="0">
              <a:solidFill>
                <a:srgbClr val="7030A0"/>
              </a:solidFill>
              <a:latin typeface="Mistral" pitchFamily="66" charset="0"/>
            </a:endParaRPr>
          </a:p>
        </p:txBody>
      </p:sp>
      <p:sp>
        <p:nvSpPr>
          <p:cNvPr id="8" name="AutoShape 22"/>
          <p:cNvSpPr>
            <a:spLocks noChangeArrowheads="1"/>
          </p:cNvSpPr>
          <p:nvPr/>
        </p:nvSpPr>
        <p:spPr bwMode="gray">
          <a:xfrm>
            <a:off x="5929322" y="2571744"/>
            <a:ext cx="1928826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750" b="1" dirty="0" smtClean="0">
                <a:solidFill>
                  <a:srgbClr val="7030A0"/>
                </a:solidFill>
                <a:latin typeface="Mistral" pitchFamily="66" charset="0"/>
              </a:rPr>
              <a:t>Кальций</a:t>
            </a:r>
            <a:endParaRPr lang="ru-RU" sz="1750" b="1" dirty="0">
              <a:solidFill>
                <a:srgbClr val="7030A0"/>
              </a:solidFill>
              <a:latin typeface="Mistral" pitchFamily="66" charset="0"/>
            </a:endParaRPr>
          </a:p>
        </p:txBody>
      </p:sp>
      <p:sp>
        <p:nvSpPr>
          <p:cNvPr id="9" name="AutoShape 22"/>
          <p:cNvSpPr>
            <a:spLocks noChangeArrowheads="1"/>
          </p:cNvSpPr>
          <p:nvPr/>
        </p:nvSpPr>
        <p:spPr bwMode="gray">
          <a:xfrm>
            <a:off x="4143372" y="6215082"/>
            <a:ext cx="1928826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750" b="1" dirty="0" smtClean="0">
                <a:solidFill>
                  <a:srgbClr val="7030A0"/>
                </a:solidFill>
                <a:latin typeface="Mistral" pitchFamily="66" charset="0"/>
              </a:rPr>
              <a:t>Фтор</a:t>
            </a:r>
            <a:endParaRPr lang="ru-RU" sz="1750" b="1" dirty="0">
              <a:solidFill>
                <a:srgbClr val="7030A0"/>
              </a:solidFill>
              <a:latin typeface="Mistral" pitchFamily="66" charset="0"/>
            </a:endParaRPr>
          </a:p>
        </p:txBody>
      </p:sp>
      <p:sp>
        <p:nvSpPr>
          <p:cNvPr id="10" name="AutoShape 22"/>
          <p:cNvSpPr>
            <a:spLocks noChangeArrowheads="1"/>
          </p:cNvSpPr>
          <p:nvPr/>
        </p:nvSpPr>
        <p:spPr bwMode="gray">
          <a:xfrm>
            <a:off x="285720" y="214290"/>
            <a:ext cx="571504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30</a:t>
            </a:r>
            <a:endParaRPr lang="ru-RU" sz="24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11" name="Picture 13" descr="C:\Documents and Settings\Елена\Мои документы\Мои рисунки\анимированные\знаки\c6aad6abc112aee1d382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352213">
            <a:off x="2072091" y="2993497"/>
            <a:ext cx="428628" cy="46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3" descr="C:\Documents and Settings\Елена\Мои документы\Мои рисунки\анимированные\знаки\c6aad6abc112aee1d382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352213">
            <a:off x="7930006" y="278855"/>
            <a:ext cx="428628" cy="46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https://img-fotki.yandex.ru/get/370744/200418627.235/0_1bec10_c785b6ce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6567" y="5857892"/>
            <a:ext cx="987433" cy="8620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chitelnica-u-doski_00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488" y="285729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Личная гигиена</a:t>
            </a:r>
            <a:endParaRPr lang="ru-RU" sz="24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1785918" y="714356"/>
            <a:ext cx="4357718" cy="1143008"/>
          </a:xfrm>
          <a:prstGeom prst="wedgeRoundRect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Mistral" pitchFamily="66" charset="0"/>
              </a:rPr>
              <a:t>Что через воду может передаваться?</a:t>
            </a:r>
            <a:endParaRPr lang="ru-RU" sz="2000" b="1" dirty="0">
              <a:solidFill>
                <a:srgbClr val="7030A0"/>
              </a:solidFill>
              <a:latin typeface="Mistral" pitchFamily="66" charset="0"/>
            </a:endParaRPr>
          </a:p>
        </p:txBody>
      </p:sp>
      <p:sp>
        <p:nvSpPr>
          <p:cNvPr id="5" name="AutoShape 22"/>
          <p:cNvSpPr>
            <a:spLocks noChangeArrowheads="1"/>
          </p:cNvSpPr>
          <p:nvPr/>
        </p:nvSpPr>
        <p:spPr bwMode="gray">
          <a:xfrm>
            <a:off x="1500166" y="2571744"/>
            <a:ext cx="1928826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Mistral" pitchFamily="66" charset="0"/>
              </a:rPr>
              <a:t>Сыпной тиф</a:t>
            </a:r>
            <a:endParaRPr lang="ru-RU" sz="1750" b="1" dirty="0">
              <a:solidFill>
                <a:srgbClr val="7030A0"/>
              </a:solidFill>
              <a:latin typeface="Mistral" pitchFamily="66" charset="0"/>
            </a:endParaRPr>
          </a:p>
        </p:txBody>
      </p:sp>
      <p:sp>
        <p:nvSpPr>
          <p:cNvPr id="6" name="AutoShape 22"/>
          <p:cNvSpPr>
            <a:spLocks noChangeArrowheads="1"/>
          </p:cNvSpPr>
          <p:nvPr/>
        </p:nvSpPr>
        <p:spPr bwMode="gray">
          <a:xfrm>
            <a:off x="4286248" y="2571744"/>
            <a:ext cx="1928826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Mistral" pitchFamily="66" charset="0"/>
              </a:rPr>
              <a:t>Брюшной тиф </a:t>
            </a:r>
            <a:endParaRPr lang="ru-RU" b="1" dirty="0">
              <a:solidFill>
                <a:srgbClr val="7030A0"/>
              </a:solidFill>
              <a:latin typeface="Mistral" pitchFamily="66" charset="0"/>
            </a:endParaRPr>
          </a:p>
        </p:txBody>
      </p:sp>
      <p:sp>
        <p:nvSpPr>
          <p:cNvPr id="7" name="AutoShape 22"/>
          <p:cNvSpPr>
            <a:spLocks noChangeArrowheads="1"/>
          </p:cNvSpPr>
          <p:nvPr/>
        </p:nvSpPr>
        <p:spPr bwMode="gray">
          <a:xfrm>
            <a:off x="1500166" y="3071810"/>
            <a:ext cx="1928826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Mistral" pitchFamily="66" charset="0"/>
              </a:rPr>
              <a:t>Гепатит В</a:t>
            </a:r>
            <a:endParaRPr lang="ru-RU" sz="1750" b="1" dirty="0">
              <a:solidFill>
                <a:srgbClr val="7030A0"/>
              </a:solidFill>
              <a:latin typeface="Mistral" pitchFamily="66" charset="0"/>
            </a:endParaRPr>
          </a:p>
        </p:txBody>
      </p:sp>
      <p:sp>
        <p:nvSpPr>
          <p:cNvPr id="8" name="AutoShape 22"/>
          <p:cNvSpPr>
            <a:spLocks noChangeArrowheads="1"/>
          </p:cNvSpPr>
          <p:nvPr/>
        </p:nvSpPr>
        <p:spPr bwMode="gray">
          <a:xfrm>
            <a:off x="4286248" y="3071810"/>
            <a:ext cx="1928826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Mistral" pitchFamily="66" charset="0"/>
              </a:rPr>
              <a:t>Гепатит С</a:t>
            </a:r>
            <a:endParaRPr lang="ru-RU" sz="2000" b="1" dirty="0">
              <a:solidFill>
                <a:srgbClr val="7030A0"/>
              </a:solidFill>
              <a:latin typeface="Mistral" pitchFamily="66" charset="0"/>
            </a:endParaRPr>
          </a:p>
        </p:txBody>
      </p:sp>
      <p:sp>
        <p:nvSpPr>
          <p:cNvPr id="9" name="AutoShape 22"/>
          <p:cNvSpPr>
            <a:spLocks noChangeArrowheads="1"/>
          </p:cNvSpPr>
          <p:nvPr/>
        </p:nvSpPr>
        <p:spPr bwMode="gray">
          <a:xfrm>
            <a:off x="3000364" y="6000768"/>
            <a:ext cx="1928826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Mistral" pitchFamily="66" charset="0"/>
              </a:rPr>
              <a:t>Брюшной тиф </a:t>
            </a:r>
            <a:endParaRPr lang="ru-RU" sz="1600" b="1" dirty="0">
              <a:solidFill>
                <a:srgbClr val="7030A0"/>
              </a:solidFill>
              <a:latin typeface="Mistral" pitchFamily="66" charset="0"/>
            </a:endParaRPr>
          </a:p>
        </p:txBody>
      </p:sp>
      <p:sp>
        <p:nvSpPr>
          <p:cNvPr id="10" name="AutoShape 22"/>
          <p:cNvSpPr>
            <a:spLocks noChangeArrowheads="1"/>
          </p:cNvSpPr>
          <p:nvPr/>
        </p:nvSpPr>
        <p:spPr bwMode="gray">
          <a:xfrm>
            <a:off x="8286776" y="214290"/>
            <a:ext cx="571504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40</a:t>
            </a:r>
            <a:endParaRPr lang="ru-RU" sz="24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11" name="Picture 13" descr="C:\Documents and Settings\Елена\Мои документы\Мои рисунки\анимированные\знаки\c6aad6abc112aee1d382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352213">
            <a:off x="786207" y="2993497"/>
            <a:ext cx="428628" cy="46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3" descr="C:\Documents and Settings\Елена\Мои документы\Мои рисунки\анимированные\знаки\c6aad6abc112aee1d382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352213">
            <a:off x="6644122" y="278854"/>
            <a:ext cx="428628" cy="46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https://img-fotki.yandex.ru/get/370744/200418627.235/0_1bec10_c785b6ce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6567" y="5857892"/>
            <a:ext cx="987433" cy="8620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chitelnica-u-doski_00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86182" y="285729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Личная гигиена</a:t>
            </a:r>
            <a:endParaRPr lang="ru-RU" sz="24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3000364" y="714356"/>
            <a:ext cx="4357718" cy="1143008"/>
          </a:xfrm>
          <a:prstGeom prst="wedgeRoundRect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Mistral" pitchFamily="66" charset="0"/>
              </a:rPr>
              <a:t>Почему раздел медицины «гигиена» получил такое название?</a:t>
            </a:r>
            <a:endParaRPr lang="ru-RU" sz="2000" b="1" dirty="0">
              <a:solidFill>
                <a:srgbClr val="7030A0"/>
              </a:solidFill>
              <a:latin typeface="Mistral" pitchFamily="66" charset="0"/>
            </a:endParaRPr>
          </a:p>
        </p:txBody>
      </p:sp>
      <p:sp>
        <p:nvSpPr>
          <p:cNvPr id="5" name="AutoShape 22"/>
          <p:cNvSpPr>
            <a:spLocks noChangeArrowheads="1"/>
          </p:cNvSpPr>
          <p:nvPr/>
        </p:nvSpPr>
        <p:spPr bwMode="gray">
          <a:xfrm>
            <a:off x="2643174" y="2571744"/>
            <a:ext cx="1928826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Mistral" pitchFamily="66" charset="0"/>
              </a:rPr>
              <a:t>В честь  богини </a:t>
            </a:r>
            <a:r>
              <a:rPr lang="ru-RU" sz="1600" b="1" dirty="0" err="1" smtClean="0">
                <a:solidFill>
                  <a:srgbClr val="7030A0"/>
                </a:solidFill>
                <a:latin typeface="Mistral" pitchFamily="66" charset="0"/>
              </a:rPr>
              <a:t>Гигиеи</a:t>
            </a:r>
            <a:endParaRPr lang="ru-RU" sz="1750" b="1" dirty="0">
              <a:solidFill>
                <a:srgbClr val="7030A0"/>
              </a:solidFill>
              <a:latin typeface="Mistral" pitchFamily="66" charset="0"/>
            </a:endParaRPr>
          </a:p>
        </p:txBody>
      </p:sp>
      <p:sp>
        <p:nvSpPr>
          <p:cNvPr id="6" name="AutoShape 22"/>
          <p:cNvSpPr>
            <a:spLocks noChangeArrowheads="1"/>
          </p:cNvSpPr>
          <p:nvPr/>
        </p:nvSpPr>
        <p:spPr bwMode="gray">
          <a:xfrm>
            <a:off x="2643174" y="3071810"/>
            <a:ext cx="1928826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Mistral" pitchFamily="66" charset="0"/>
              </a:rPr>
              <a:t>В честь животного гиена</a:t>
            </a:r>
            <a:endParaRPr lang="ru-RU" sz="1750" b="1" dirty="0">
              <a:solidFill>
                <a:srgbClr val="7030A0"/>
              </a:solidFill>
              <a:latin typeface="Mistral" pitchFamily="66" charset="0"/>
            </a:endParaRPr>
          </a:p>
        </p:txBody>
      </p:sp>
      <p:sp>
        <p:nvSpPr>
          <p:cNvPr id="7" name="AutoShape 22"/>
          <p:cNvSpPr>
            <a:spLocks noChangeArrowheads="1"/>
          </p:cNvSpPr>
          <p:nvPr/>
        </p:nvSpPr>
        <p:spPr bwMode="gray">
          <a:xfrm>
            <a:off x="5786446" y="3071810"/>
            <a:ext cx="1928826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Mistral" pitchFamily="66" charset="0"/>
              </a:rPr>
              <a:t>В честь  богини Деметры</a:t>
            </a:r>
            <a:endParaRPr lang="ru-RU" sz="1750" b="1" dirty="0">
              <a:solidFill>
                <a:srgbClr val="00B050"/>
              </a:solidFill>
              <a:latin typeface="Mistral" pitchFamily="66" charset="0"/>
            </a:endParaRPr>
          </a:p>
        </p:txBody>
      </p:sp>
      <p:sp>
        <p:nvSpPr>
          <p:cNvPr id="8" name="AutoShape 22"/>
          <p:cNvSpPr>
            <a:spLocks noChangeArrowheads="1"/>
          </p:cNvSpPr>
          <p:nvPr/>
        </p:nvSpPr>
        <p:spPr bwMode="gray">
          <a:xfrm>
            <a:off x="5715008" y="2571744"/>
            <a:ext cx="1928826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Mistral" pitchFamily="66" charset="0"/>
              </a:rPr>
              <a:t>В честь  богини Афины</a:t>
            </a:r>
            <a:endParaRPr lang="ru-RU" sz="1750" b="1" dirty="0">
              <a:solidFill>
                <a:srgbClr val="00B050"/>
              </a:solidFill>
              <a:latin typeface="Mistral" pitchFamily="66" charset="0"/>
            </a:endParaRPr>
          </a:p>
        </p:txBody>
      </p:sp>
      <p:sp>
        <p:nvSpPr>
          <p:cNvPr id="9" name="AutoShape 22"/>
          <p:cNvSpPr>
            <a:spLocks noChangeArrowheads="1"/>
          </p:cNvSpPr>
          <p:nvPr/>
        </p:nvSpPr>
        <p:spPr bwMode="gray">
          <a:xfrm>
            <a:off x="4214810" y="6000768"/>
            <a:ext cx="1928826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Mistral" pitchFamily="66" charset="0"/>
              </a:rPr>
              <a:t>В честь  богини </a:t>
            </a:r>
            <a:r>
              <a:rPr lang="ru-RU" sz="1600" b="1" dirty="0" err="1" smtClean="0">
                <a:solidFill>
                  <a:srgbClr val="7030A0"/>
                </a:solidFill>
                <a:latin typeface="Mistral" pitchFamily="66" charset="0"/>
              </a:rPr>
              <a:t>Гигиеи</a:t>
            </a:r>
            <a:endParaRPr lang="ru-RU" sz="2000" b="1" dirty="0">
              <a:solidFill>
                <a:srgbClr val="7030A0"/>
              </a:solidFill>
              <a:latin typeface="Mistral" pitchFamily="66" charset="0"/>
            </a:endParaRPr>
          </a:p>
        </p:txBody>
      </p:sp>
      <p:sp>
        <p:nvSpPr>
          <p:cNvPr id="10" name="AutoShape 22"/>
          <p:cNvSpPr>
            <a:spLocks noChangeArrowheads="1"/>
          </p:cNvSpPr>
          <p:nvPr/>
        </p:nvSpPr>
        <p:spPr bwMode="gray">
          <a:xfrm>
            <a:off x="285720" y="214290"/>
            <a:ext cx="571504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50</a:t>
            </a:r>
            <a:endParaRPr lang="ru-RU" sz="24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11" name="Picture 13" descr="C:\Documents and Settings\Елена\Мои документы\Мои рисунки\анимированные\знаки\c6aad6abc112aee1d382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352213">
            <a:off x="2072091" y="2993497"/>
            <a:ext cx="428628" cy="46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3" descr="C:\Documents and Settings\Елена\Мои документы\Мои рисунки\анимированные\знаки\c6aad6abc112aee1d382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352213">
            <a:off x="7930007" y="278853"/>
            <a:ext cx="428628" cy="46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https://img-fotki.yandex.ru/get/370744/200418627.235/0_1bec10_c785b6ce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6567" y="5857892"/>
            <a:ext cx="987433" cy="8620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uchitelnica-u-doski_0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71670" y="357166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F0"/>
                </a:solidFill>
                <a:latin typeface="Monotype Corsiva" pitchFamily="66" charset="0"/>
              </a:rPr>
              <a:t>Вредные привычки</a:t>
            </a:r>
            <a:endParaRPr lang="ru-RU" sz="2400" b="1" dirty="0">
              <a:solidFill>
                <a:srgbClr val="00B0F0"/>
              </a:solidFill>
              <a:latin typeface="Monotype Corsiva" pitchFamily="66" charset="0"/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1785918" y="714356"/>
            <a:ext cx="4357718" cy="1143008"/>
          </a:xfrm>
          <a:prstGeom prst="wedgeRoundRect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B0F0"/>
                </a:solidFill>
              </a:rPr>
              <a:t> </a:t>
            </a:r>
            <a:r>
              <a:rPr lang="ru-RU" sz="2400" b="1" dirty="0" smtClean="0">
                <a:solidFill>
                  <a:srgbClr val="00B0F0"/>
                </a:solidFill>
                <a:latin typeface="Mistral" pitchFamily="66" charset="0"/>
              </a:rPr>
              <a:t>Существуют ли сигареты ,которые не приносят вреда?</a:t>
            </a:r>
            <a:endParaRPr lang="ru-RU" sz="2400" b="1" dirty="0">
              <a:solidFill>
                <a:srgbClr val="00B0F0"/>
              </a:solidFill>
              <a:latin typeface="Mistral" pitchFamily="66" charset="0"/>
            </a:endParaRPr>
          </a:p>
        </p:txBody>
      </p:sp>
      <p:sp>
        <p:nvSpPr>
          <p:cNvPr id="6" name="AutoShape 22"/>
          <p:cNvSpPr>
            <a:spLocks noChangeArrowheads="1"/>
          </p:cNvSpPr>
          <p:nvPr/>
        </p:nvSpPr>
        <p:spPr bwMode="gray">
          <a:xfrm>
            <a:off x="1142976" y="2571744"/>
            <a:ext cx="1928826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750" b="1" dirty="0" smtClean="0">
                <a:solidFill>
                  <a:srgbClr val="00B0F0"/>
                </a:solidFill>
                <a:latin typeface="Mistral" pitchFamily="66" charset="0"/>
              </a:rPr>
              <a:t>Сигареты с фильтром</a:t>
            </a:r>
            <a:endParaRPr lang="ru-RU" sz="1750" b="1" dirty="0">
              <a:solidFill>
                <a:srgbClr val="00B0F0"/>
              </a:solidFill>
              <a:latin typeface="Mistral" pitchFamily="66" charset="0"/>
            </a:endParaRPr>
          </a:p>
        </p:txBody>
      </p:sp>
      <p:sp>
        <p:nvSpPr>
          <p:cNvPr id="7" name="AutoShape 22"/>
          <p:cNvSpPr>
            <a:spLocks noChangeArrowheads="1"/>
          </p:cNvSpPr>
          <p:nvPr/>
        </p:nvSpPr>
        <p:spPr bwMode="gray">
          <a:xfrm>
            <a:off x="928662" y="3071810"/>
            <a:ext cx="2714644" cy="428628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750" b="1" dirty="0" smtClean="0">
                <a:solidFill>
                  <a:srgbClr val="00B0F0"/>
                </a:solidFill>
                <a:latin typeface="Mistral" pitchFamily="66" charset="0"/>
              </a:rPr>
              <a:t>Сигареты с низким содержанием</a:t>
            </a:r>
          </a:p>
          <a:p>
            <a:pPr algn="ctr"/>
            <a:r>
              <a:rPr lang="ru-RU" sz="1750" b="1" dirty="0" smtClean="0">
                <a:solidFill>
                  <a:srgbClr val="00B0F0"/>
                </a:solidFill>
                <a:latin typeface="Mistral" pitchFamily="66" charset="0"/>
              </a:rPr>
              <a:t> никотина</a:t>
            </a:r>
            <a:endParaRPr lang="ru-RU" sz="1750" b="1" dirty="0">
              <a:solidFill>
                <a:srgbClr val="00B0F0"/>
              </a:solidFill>
              <a:latin typeface="Mistral" pitchFamily="66" charset="0"/>
            </a:endParaRPr>
          </a:p>
        </p:txBody>
      </p:sp>
      <p:sp>
        <p:nvSpPr>
          <p:cNvPr id="8" name="AutoShape 22"/>
          <p:cNvSpPr>
            <a:spLocks noChangeArrowheads="1"/>
          </p:cNvSpPr>
          <p:nvPr/>
        </p:nvSpPr>
        <p:spPr bwMode="gray">
          <a:xfrm>
            <a:off x="4071934" y="2571744"/>
            <a:ext cx="1928826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750" b="1" dirty="0" smtClean="0">
                <a:solidFill>
                  <a:srgbClr val="00B0F0"/>
                </a:solidFill>
                <a:latin typeface="Mistral" pitchFamily="66" charset="0"/>
              </a:rPr>
              <a:t>Нет</a:t>
            </a:r>
            <a:endParaRPr lang="ru-RU" sz="1750" b="1" dirty="0">
              <a:solidFill>
                <a:srgbClr val="00B0F0"/>
              </a:solidFill>
              <a:latin typeface="Mistral" pitchFamily="66" charset="0"/>
            </a:endParaRPr>
          </a:p>
        </p:txBody>
      </p:sp>
      <p:sp>
        <p:nvSpPr>
          <p:cNvPr id="9" name="AutoShape 22"/>
          <p:cNvSpPr>
            <a:spLocks noChangeArrowheads="1"/>
          </p:cNvSpPr>
          <p:nvPr/>
        </p:nvSpPr>
        <p:spPr bwMode="gray">
          <a:xfrm>
            <a:off x="4000496" y="3071810"/>
            <a:ext cx="1928826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750" b="1" dirty="0" err="1" smtClean="0">
                <a:solidFill>
                  <a:srgbClr val="00B0F0"/>
                </a:solidFill>
                <a:latin typeface="Mistral" pitchFamily="66" charset="0"/>
              </a:rPr>
              <a:t>Вейп</a:t>
            </a:r>
            <a:endParaRPr lang="ru-RU" sz="1750" b="1" dirty="0">
              <a:solidFill>
                <a:srgbClr val="00B0F0"/>
              </a:solidFill>
              <a:latin typeface="Mistral" pitchFamily="66" charset="0"/>
            </a:endParaRPr>
          </a:p>
        </p:txBody>
      </p:sp>
      <p:sp>
        <p:nvSpPr>
          <p:cNvPr id="10" name="AutoShape 22"/>
          <p:cNvSpPr>
            <a:spLocks noChangeArrowheads="1"/>
          </p:cNvSpPr>
          <p:nvPr/>
        </p:nvSpPr>
        <p:spPr bwMode="gray">
          <a:xfrm>
            <a:off x="2928926" y="6143644"/>
            <a:ext cx="1928826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750" b="1" dirty="0" smtClean="0">
                <a:solidFill>
                  <a:srgbClr val="00B0F0"/>
                </a:solidFill>
                <a:latin typeface="Mistral" pitchFamily="66" charset="0"/>
              </a:rPr>
              <a:t>Нет</a:t>
            </a:r>
            <a:endParaRPr lang="ru-RU" sz="1750" b="1" dirty="0">
              <a:solidFill>
                <a:srgbClr val="00B0F0"/>
              </a:solidFill>
              <a:latin typeface="Mistral" pitchFamily="66" charset="0"/>
            </a:endParaRPr>
          </a:p>
        </p:txBody>
      </p:sp>
      <p:sp>
        <p:nvSpPr>
          <p:cNvPr id="11" name="AutoShape 22"/>
          <p:cNvSpPr>
            <a:spLocks noChangeArrowheads="1"/>
          </p:cNvSpPr>
          <p:nvPr/>
        </p:nvSpPr>
        <p:spPr bwMode="gray">
          <a:xfrm>
            <a:off x="8215338" y="214290"/>
            <a:ext cx="571504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2400" b="1" dirty="0" smtClean="0">
                <a:solidFill>
                  <a:srgbClr val="00B0F0"/>
                </a:solidFill>
                <a:latin typeface="Monotype Corsiva" pitchFamily="66" charset="0"/>
              </a:rPr>
              <a:t>10</a:t>
            </a:r>
            <a:endParaRPr lang="ru-RU" sz="2400" b="1" dirty="0">
              <a:solidFill>
                <a:srgbClr val="00B0F0"/>
              </a:solidFill>
              <a:latin typeface="Monotype Corsiva" pitchFamily="66" charset="0"/>
            </a:endParaRPr>
          </a:p>
        </p:txBody>
      </p:sp>
      <p:pic>
        <p:nvPicPr>
          <p:cNvPr id="12" name="Picture 13" descr="C:\Documents and Settings\Елена\Мои документы\Мои рисунки\анимированные\знаки\c6aad6abc112aee1d382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352213">
            <a:off x="429017" y="3064935"/>
            <a:ext cx="428628" cy="46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3" descr="C:\Documents and Settings\Елена\Мои документы\Мои рисунки\анимированные\знаки\c6aad6abc112aee1d382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745810">
            <a:off x="6228526" y="289459"/>
            <a:ext cx="428628" cy="46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https://img-fotki.yandex.ru/get/370744/200418627.235/0_1bec10_c785b6ce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6567" y="5857892"/>
            <a:ext cx="987433" cy="8620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chitelnica-u-doski_0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00562" y="357166"/>
            <a:ext cx="23567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F0"/>
                </a:solidFill>
                <a:latin typeface="Monotype Corsiva" pitchFamily="66" charset="0"/>
              </a:rPr>
              <a:t>Вредные привычки</a:t>
            </a:r>
            <a:endParaRPr lang="ru-RU" sz="2400" b="1" dirty="0">
              <a:solidFill>
                <a:srgbClr val="00B0F0"/>
              </a:solidFill>
              <a:latin typeface="Monotype Corsiva" pitchFamily="66" charset="0"/>
            </a:endParaRP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3500430" y="785794"/>
            <a:ext cx="4357718" cy="1143008"/>
          </a:xfrm>
          <a:prstGeom prst="wedgeRoundRect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 </a:t>
            </a:r>
            <a:r>
              <a:rPr lang="ru-RU" sz="2000" b="1" dirty="0" smtClean="0">
                <a:solidFill>
                  <a:srgbClr val="00B0F0"/>
                </a:solidFill>
                <a:latin typeface="Mistral" pitchFamily="66" charset="0"/>
              </a:rPr>
              <a:t>Сколько вредных веществ содержится в табачном дыме?</a:t>
            </a:r>
            <a:endParaRPr lang="ru-RU" sz="2000" b="1" dirty="0">
              <a:solidFill>
                <a:srgbClr val="00B0F0"/>
              </a:solidFill>
              <a:latin typeface="Mistral" pitchFamily="66" charset="0"/>
            </a:endParaRPr>
          </a:p>
        </p:txBody>
      </p:sp>
      <p:sp>
        <p:nvSpPr>
          <p:cNvPr id="5" name="AutoShape 22"/>
          <p:cNvSpPr>
            <a:spLocks noChangeArrowheads="1"/>
          </p:cNvSpPr>
          <p:nvPr/>
        </p:nvSpPr>
        <p:spPr bwMode="gray">
          <a:xfrm>
            <a:off x="3143240" y="2571744"/>
            <a:ext cx="1928826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750" b="1" dirty="0" smtClean="0">
                <a:solidFill>
                  <a:srgbClr val="00B0F0"/>
                </a:solidFill>
                <a:latin typeface="Mistral" pitchFamily="66" charset="0"/>
              </a:rPr>
              <a:t>20 - 30</a:t>
            </a:r>
            <a:endParaRPr lang="ru-RU" sz="1750" b="1" dirty="0">
              <a:solidFill>
                <a:srgbClr val="00B0F0"/>
              </a:solidFill>
              <a:latin typeface="Mistral" pitchFamily="66" charset="0"/>
            </a:endParaRPr>
          </a:p>
        </p:txBody>
      </p:sp>
      <p:sp>
        <p:nvSpPr>
          <p:cNvPr id="6" name="AutoShape 22"/>
          <p:cNvSpPr>
            <a:spLocks noChangeArrowheads="1"/>
          </p:cNvSpPr>
          <p:nvPr/>
        </p:nvSpPr>
        <p:spPr bwMode="gray">
          <a:xfrm>
            <a:off x="3143240" y="3071810"/>
            <a:ext cx="1928826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750" b="1" dirty="0" smtClean="0">
                <a:solidFill>
                  <a:srgbClr val="00B0F0"/>
                </a:solidFill>
                <a:latin typeface="Mistral" pitchFamily="66" charset="0"/>
              </a:rPr>
              <a:t>100 - 150</a:t>
            </a:r>
            <a:endParaRPr lang="ru-RU" sz="1750" b="1" dirty="0">
              <a:solidFill>
                <a:srgbClr val="00B0F0"/>
              </a:solidFill>
              <a:latin typeface="Mistral" pitchFamily="66" charset="0"/>
            </a:endParaRPr>
          </a:p>
        </p:txBody>
      </p:sp>
      <p:sp>
        <p:nvSpPr>
          <p:cNvPr id="7" name="AutoShape 22"/>
          <p:cNvSpPr>
            <a:spLocks noChangeArrowheads="1"/>
          </p:cNvSpPr>
          <p:nvPr/>
        </p:nvSpPr>
        <p:spPr bwMode="gray">
          <a:xfrm>
            <a:off x="4429124" y="6143644"/>
            <a:ext cx="1928826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750" b="1" dirty="0" smtClean="0">
                <a:solidFill>
                  <a:srgbClr val="00B0F0"/>
                </a:solidFill>
                <a:latin typeface="Mistral" pitchFamily="66" charset="0"/>
              </a:rPr>
              <a:t>Свыше 4000</a:t>
            </a:r>
            <a:endParaRPr lang="ru-RU" sz="1750" b="1" dirty="0">
              <a:solidFill>
                <a:srgbClr val="00B0F0"/>
              </a:solidFill>
              <a:latin typeface="Mistral" pitchFamily="66" charset="0"/>
            </a:endParaRPr>
          </a:p>
        </p:txBody>
      </p:sp>
      <p:sp>
        <p:nvSpPr>
          <p:cNvPr id="8" name="AutoShape 22"/>
          <p:cNvSpPr>
            <a:spLocks noChangeArrowheads="1"/>
          </p:cNvSpPr>
          <p:nvPr/>
        </p:nvSpPr>
        <p:spPr bwMode="gray">
          <a:xfrm>
            <a:off x="6072198" y="2571744"/>
            <a:ext cx="1928826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750" b="1" dirty="0" smtClean="0">
                <a:solidFill>
                  <a:srgbClr val="00B0F0"/>
                </a:solidFill>
                <a:latin typeface="Mistral" pitchFamily="66" charset="0"/>
              </a:rPr>
              <a:t>Свыше 4000</a:t>
            </a:r>
            <a:endParaRPr lang="ru-RU" sz="1750" b="1" dirty="0">
              <a:solidFill>
                <a:srgbClr val="00B0F0"/>
              </a:solidFill>
              <a:latin typeface="Mistral" pitchFamily="66" charset="0"/>
            </a:endParaRPr>
          </a:p>
        </p:txBody>
      </p:sp>
      <p:sp>
        <p:nvSpPr>
          <p:cNvPr id="9" name="AutoShape 22"/>
          <p:cNvSpPr>
            <a:spLocks noChangeArrowheads="1"/>
          </p:cNvSpPr>
          <p:nvPr/>
        </p:nvSpPr>
        <p:spPr bwMode="gray">
          <a:xfrm>
            <a:off x="6072198" y="3071810"/>
            <a:ext cx="1928826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750" b="1" dirty="0" smtClean="0">
                <a:solidFill>
                  <a:srgbClr val="00B0F0"/>
                </a:solidFill>
                <a:latin typeface="Mistral" pitchFamily="66" charset="0"/>
              </a:rPr>
              <a:t>200 - 300</a:t>
            </a:r>
            <a:endParaRPr lang="ru-RU" sz="1750" b="1" dirty="0">
              <a:solidFill>
                <a:srgbClr val="00B0F0"/>
              </a:solidFill>
              <a:latin typeface="Mistral" pitchFamily="66" charset="0"/>
            </a:endParaRPr>
          </a:p>
        </p:txBody>
      </p:sp>
      <p:sp>
        <p:nvSpPr>
          <p:cNvPr id="10" name="AutoShape 22"/>
          <p:cNvSpPr>
            <a:spLocks noChangeArrowheads="1"/>
          </p:cNvSpPr>
          <p:nvPr/>
        </p:nvSpPr>
        <p:spPr bwMode="gray">
          <a:xfrm>
            <a:off x="285720" y="214290"/>
            <a:ext cx="571504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2400" b="1" dirty="0" smtClean="0">
                <a:solidFill>
                  <a:srgbClr val="00B0F0"/>
                </a:solidFill>
                <a:latin typeface="Monotype Corsiva" pitchFamily="66" charset="0"/>
              </a:rPr>
              <a:t>20</a:t>
            </a:r>
            <a:endParaRPr lang="ru-RU" sz="2400" b="1" dirty="0">
              <a:solidFill>
                <a:srgbClr val="00B0F0"/>
              </a:solidFill>
              <a:latin typeface="Monotype Corsiva" pitchFamily="66" charset="0"/>
            </a:endParaRPr>
          </a:p>
        </p:txBody>
      </p:sp>
      <p:pic>
        <p:nvPicPr>
          <p:cNvPr id="11" name="Picture 13" descr="C:\Documents and Settings\Елена\Мои документы\Мои рисунки\анимированные\знаки\c6aad6abc112aee1d382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352213">
            <a:off x="2429281" y="3064935"/>
            <a:ext cx="428628" cy="46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3" descr="C:\Documents and Settings\Елена\Мои документы\Мои рисунки\анимированные\знаки\c6aad6abc112aee1d382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352213">
            <a:off x="8287197" y="278854"/>
            <a:ext cx="428628" cy="46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https://img-fotki.yandex.ru/get/370744/200418627.235/0_1bec10_c785b6ce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6567" y="5857892"/>
            <a:ext cx="987433" cy="8620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chitelnica-u-doski_0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00298" y="357166"/>
            <a:ext cx="23567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F0"/>
                </a:solidFill>
                <a:latin typeface="Monotype Corsiva" pitchFamily="66" charset="0"/>
              </a:rPr>
              <a:t>Вредные привычки</a:t>
            </a:r>
            <a:endParaRPr lang="ru-RU" sz="2400" b="1" dirty="0">
              <a:solidFill>
                <a:srgbClr val="00B0F0"/>
              </a:solidFill>
              <a:latin typeface="Monotype Corsiva" pitchFamily="66" charset="0"/>
            </a:endParaRP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1500166" y="785794"/>
            <a:ext cx="4357718" cy="1143008"/>
          </a:xfrm>
          <a:prstGeom prst="wedgeRoundRect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B0F0"/>
                </a:solidFill>
                <a:latin typeface="Mistral" pitchFamily="66" charset="0"/>
              </a:rPr>
              <a:t> </a:t>
            </a:r>
            <a:r>
              <a:rPr lang="ru-RU" sz="2000" b="1" dirty="0" smtClean="0">
                <a:solidFill>
                  <a:srgbClr val="00B0F0"/>
                </a:solidFill>
                <a:latin typeface="Mistral" pitchFamily="66" charset="0"/>
              </a:rPr>
              <a:t>Болезнь о которой говорят: «Добровольное сумасшествие»?</a:t>
            </a:r>
            <a:endParaRPr lang="ru-RU" sz="2000" b="1" dirty="0">
              <a:solidFill>
                <a:srgbClr val="00B0F0"/>
              </a:solidFill>
              <a:latin typeface="Mistral" pitchFamily="66" charset="0"/>
            </a:endParaRPr>
          </a:p>
        </p:txBody>
      </p:sp>
      <p:sp>
        <p:nvSpPr>
          <p:cNvPr id="5" name="AutoShape 22"/>
          <p:cNvSpPr>
            <a:spLocks noChangeArrowheads="1"/>
          </p:cNvSpPr>
          <p:nvPr/>
        </p:nvSpPr>
        <p:spPr bwMode="gray">
          <a:xfrm>
            <a:off x="1214414" y="2571744"/>
            <a:ext cx="1928826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750" b="1" dirty="0" smtClean="0">
                <a:solidFill>
                  <a:srgbClr val="00B0F0"/>
                </a:solidFill>
                <a:latin typeface="Mistral" pitchFamily="66" charset="0"/>
              </a:rPr>
              <a:t>Наркомания</a:t>
            </a:r>
            <a:endParaRPr lang="ru-RU" sz="1750" b="1" dirty="0">
              <a:solidFill>
                <a:srgbClr val="00B0F0"/>
              </a:solidFill>
              <a:latin typeface="Mistral" pitchFamily="66" charset="0"/>
            </a:endParaRPr>
          </a:p>
        </p:txBody>
      </p:sp>
      <p:sp>
        <p:nvSpPr>
          <p:cNvPr id="6" name="AutoShape 22"/>
          <p:cNvSpPr>
            <a:spLocks noChangeArrowheads="1"/>
          </p:cNvSpPr>
          <p:nvPr/>
        </p:nvSpPr>
        <p:spPr bwMode="gray">
          <a:xfrm>
            <a:off x="1214414" y="3071810"/>
            <a:ext cx="1928826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750" b="1" dirty="0" smtClean="0">
                <a:solidFill>
                  <a:srgbClr val="00B0F0"/>
                </a:solidFill>
                <a:latin typeface="Mistral" pitchFamily="66" charset="0"/>
              </a:rPr>
              <a:t>Грипп</a:t>
            </a:r>
            <a:endParaRPr lang="ru-RU" sz="1750" b="1" dirty="0">
              <a:solidFill>
                <a:srgbClr val="00B0F0"/>
              </a:solidFill>
              <a:latin typeface="Mistral" pitchFamily="66" charset="0"/>
            </a:endParaRPr>
          </a:p>
        </p:txBody>
      </p:sp>
      <p:sp>
        <p:nvSpPr>
          <p:cNvPr id="7" name="AutoShape 22"/>
          <p:cNvSpPr>
            <a:spLocks noChangeArrowheads="1"/>
          </p:cNvSpPr>
          <p:nvPr/>
        </p:nvSpPr>
        <p:spPr bwMode="gray">
          <a:xfrm>
            <a:off x="4071934" y="2571744"/>
            <a:ext cx="1928826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750" b="1" dirty="0" smtClean="0">
                <a:solidFill>
                  <a:srgbClr val="00B0F0"/>
                </a:solidFill>
                <a:latin typeface="Mistral" pitchFamily="66" charset="0"/>
              </a:rPr>
              <a:t>Шизофрения </a:t>
            </a:r>
            <a:endParaRPr lang="ru-RU" sz="1750" b="1" dirty="0">
              <a:solidFill>
                <a:srgbClr val="00B0F0"/>
              </a:solidFill>
              <a:latin typeface="Mistral" pitchFamily="66" charset="0"/>
            </a:endParaRPr>
          </a:p>
        </p:txBody>
      </p:sp>
      <p:sp>
        <p:nvSpPr>
          <p:cNvPr id="8" name="AutoShape 22"/>
          <p:cNvSpPr>
            <a:spLocks noChangeArrowheads="1"/>
          </p:cNvSpPr>
          <p:nvPr/>
        </p:nvSpPr>
        <p:spPr bwMode="gray">
          <a:xfrm>
            <a:off x="4071934" y="3071810"/>
            <a:ext cx="1928826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750" b="1" dirty="0" smtClean="0">
                <a:solidFill>
                  <a:srgbClr val="00B0F0"/>
                </a:solidFill>
                <a:latin typeface="Mistral" pitchFamily="66" charset="0"/>
              </a:rPr>
              <a:t>Алкоголизм</a:t>
            </a:r>
            <a:endParaRPr lang="ru-RU" sz="1750" b="1" dirty="0">
              <a:solidFill>
                <a:srgbClr val="00B0F0"/>
              </a:solidFill>
              <a:latin typeface="Mistral" pitchFamily="66" charset="0"/>
            </a:endParaRPr>
          </a:p>
        </p:txBody>
      </p:sp>
      <p:sp>
        <p:nvSpPr>
          <p:cNvPr id="9" name="AutoShape 22"/>
          <p:cNvSpPr>
            <a:spLocks noChangeArrowheads="1"/>
          </p:cNvSpPr>
          <p:nvPr/>
        </p:nvSpPr>
        <p:spPr bwMode="gray">
          <a:xfrm>
            <a:off x="2643174" y="6000768"/>
            <a:ext cx="1928826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750" b="1" dirty="0" smtClean="0">
                <a:solidFill>
                  <a:srgbClr val="00B0F0"/>
                </a:solidFill>
                <a:latin typeface="Mistral" pitchFamily="66" charset="0"/>
              </a:rPr>
              <a:t>Алкоголизм</a:t>
            </a:r>
            <a:endParaRPr lang="ru-RU" sz="1750" b="1" dirty="0">
              <a:solidFill>
                <a:srgbClr val="00B0F0"/>
              </a:solidFill>
              <a:latin typeface="Mistral" pitchFamily="66" charset="0"/>
            </a:endParaRPr>
          </a:p>
        </p:txBody>
      </p:sp>
      <p:sp>
        <p:nvSpPr>
          <p:cNvPr id="10" name="AutoShape 22"/>
          <p:cNvSpPr>
            <a:spLocks noChangeArrowheads="1"/>
          </p:cNvSpPr>
          <p:nvPr/>
        </p:nvSpPr>
        <p:spPr bwMode="gray">
          <a:xfrm>
            <a:off x="8215338" y="214290"/>
            <a:ext cx="571504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2400" b="1" dirty="0" smtClean="0">
                <a:solidFill>
                  <a:srgbClr val="00B0F0"/>
                </a:solidFill>
                <a:latin typeface="Monotype Corsiva" pitchFamily="66" charset="0"/>
              </a:rPr>
              <a:t>30</a:t>
            </a:r>
            <a:endParaRPr lang="ru-RU" sz="2400" b="1" dirty="0">
              <a:solidFill>
                <a:srgbClr val="00B0F0"/>
              </a:solidFill>
              <a:latin typeface="Monotype Corsiva" pitchFamily="66" charset="0"/>
            </a:endParaRPr>
          </a:p>
        </p:txBody>
      </p:sp>
      <p:pic>
        <p:nvPicPr>
          <p:cNvPr id="11" name="Picture 13" descr="C:\Documents and Settings\Елена\Мои документы\Мои рисунки\анимированные\знаки\c6aad6abc112aee1d382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352213">
            <a:off x="429017" y="3064935"/>
            <a:ext cx="428628" cy="46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3" descr="C:\Documents and Settings\Елена\Мои документы\Мои рисунки\анимированные\знаки\c6aad6abc112aee1d382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352213">
            <a:off x="6286932" y="278854"/>
            <a:ext cx="428628" cy="46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https://img-fotki.yandex.ru/get/370744/200418627.235/0_1bec10_c785b6ce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6567" y="5857892"/>
            <a:ext cx="987433" cy="8620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chitelnica-u-doski_0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00562" y="357166"/>
            <a:ext cx="23567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F0"/>
                </a:solidFill>
                <a:latin typeface="Monotype Corsiva" pitchFamily="66" charset="0"/>
              </a:rPr>
              <a:t>Вредные привычки</a:t>
            </a:r>
            <a:endParaRPr lang="ru-RU" sz="2400" b="1" dirty="0">
              <a:solidFill>
                <a:srgbClr val="00B0F0"/>
              </a:solidFill>
              <a:latin typeface="Monotype Corsiva" pitchFamily="66" charset="0"/>
            </a:endParaRP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3500430" y="785794"/>
            <a:ext cx="4357718" cy="1143008"/>
          </a:xfrm>
          <a:prstGeom prst="wedgeRoundRect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B0F0"/>
                </a:solidFill>
                <a:latin typeface="Mistral" pitchFamily="66" charset="0"/>
              </a:rPr>
              <a:t> </a:t>
            </a:r>
            <a:r>
              <a:rPr lang="ru-RU" sz="2000" b="1" dirty="0" smtClean="0">
                <a:solidFill>
                  <a:srgbClr val="00B0F0"/>
                </a:solidFill>
                <a:latin typeface="Mistral" pitchFamily="66" charset="0"/>
              </a:rPr>
              <a:t>Что происходит с физическими возможностями человека, который употребляет наркотики</a:t>
            </a:r>
            <a:r>
              <a:rPr lang="ru-RU" sz="2000" dirty="0" smtClean="0">
                <a:solidFill>
                  <a:srgbClr val="00B0F0"/>
                </a:solidFill>
                <a:latin typeface="Mistral" pitchFamily="66" charset="0"/>
              </a:rPr>
              <a:t>?</a:t>
            </a:r>
            <a:endParaRPr lang="ru-RU" sz="2000" dirty="0">
              <a:solidFill>
                <a:srgbClr val="00B0F0"/>
              </a:solidFill>
              <a:latin typeface="Mistral" pitchFamily="66" charset="0"/>
            </a:endParaRPr>
          </a:p>
        </p:txBody>
      </p:sp>
      <p:sp>
        <p:nvSpPr>
          <p:cNvPr id="5" name="AutoShape 22"/>
          <p:cNvSpPr>
            <a:spLocks noChangeArrowheads="1"/>
          </p:cNvSpPr>
          <p:nvPr/>
        </p:nvSpPr>
        <p:spPr bwMode="gray">
          <a:xfrm>
            <a:off x="3214678" y="2571744"/>
            <a:ext cx="1928826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750" b="1" dirty="0" smtClean="0">
                <a:solidFill>
                  <a:srgbClr val="00B0F0"/>
                </a:solidFill>
                <a:latin typeface="Mistral" pitchFamily="66" charset="0"/>
              </a:rPr>
              <a:t>Они повышаются</a:t>
            </a:r>
            <a:endParaRPr lang="ru-RU" sz="1750" b="1" dirty="0">
              <a:solidFill>
                <a:srgbClr val="00B0F0"/>
              </a:solidFill>
              <a:latin typeface="Mistral" pitchFamily="66" charset="0"/>
            </a:endParaRPr>
          </a:p>
        </p:txBody>
      </p:sp>
      <p:sp>
        <p:nvSpPr>
          <p:cNvPr id="6" name="AutoShape 22"/>
          <p:cNvSpPr>
            <a:spLocks noChangeArrowheads="1"/>
          </p:cNvSpPr>
          <p:nvPr/>
        </p:nvSpPr>
        <p:spPr bwMode="gray">
          <a:xfrm>
            <a:off x="3214678" y="3071810"/>
            <a:ext cx="1928826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750" b="1" dirty="0" smtClean="0">
                <a:solidFill>
                  <a:srgbClr val="00B0F0"/>
                </a:solidFill>
                <a:latin typeface="Mistral" pitchFamily="66" charset="0"/>
              </a:rPr>
              <a:t>Они не меняются</a:t>
            </a:r>
            <a:endParaRPr lang="ru-RU" sz="1750" b="1" dirty="0">
              <a:solidFill>
                <a:srgbClr val="00B0F0"/>
              </a:solidFill>
              <a:latin typeface="Mistral" pitchFamily="66" charset="0"/>
            </a:endParaRPr>
          </a:p>
        </p:txBody>
      </p:sp>
      <p:sp>
        <p:nvSpPr>
          <p:cNvPr id="7" name="AutoShape 22"/>
          <p:cNvSpPr>
            <a:spLocks noChangeArrowheads="1"/>
          </p:cNvSpPr>
          <p:nvPr/>
        </p:nvSpPr>
        <p:spPr bwMode="gray">
          <a:xfrm>
            <a:off x="4429124" y="6143644"/>
            <a:ext cx="1928826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750" b="1" dirty="0" smtClean="0">
                <a:solidFill>
                  <a:srgbClr val="00B0F0"/>
                </a:solidFill>
                <a:latin typeface="Mistral" pitchFamily="66" charset="0"/>
              </a:rPr>
              <a:t>Они понижаются</a:t>
            </a:r>
            <a:endParaRPr lang="ru-RU" sz="1750" b="1" dirty="0">
              <a:solidFill>
                <a:srgbClr val="00B0F0"/>
              </a:solidFill>
              <a:latin typeface="Mistral" pitchFamily="66" charset="0"/>
            </a:endParaRPr>
          </a:p>
        </p:txBody>
      </p:sp>
      <p:sp>
        <p:nvSpPr>
          <p:cNvPr id="8" name="AutoShape 22"/>
          <p:cNvSpPr>
            <a:spLocks noChangeArrowheads="1"/>
          </p:cNvSpPr>
          <p:nvPr/>
        </p:nvSpPr>
        <p:spPr bwMode="gray">
          <a:xfrm>
            <a:off x="6000760" y="2571744"/>
            <a:ext cx="1928826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750" b="1" dirty="0" smtClean="0">
                <a:solidFill>
                  <a:srgbClr val="00B0F0"/>
                </a:solidFill>
                <a:latin typeface="Mistral" pitchFamily="66" charset="0"/>
              </a:rPr>
              <a:t>Они понижаются</a:t>
            </a:r>
            <a:endParaRPr lang="ru-RU" sz="1750" b="1" dirty="0">
              <a:solidFill>
                <a:srgbClr val="00B0F0"/>
              </a:solidFill>
              <a:latin typeface="Mistral" pitchFamily="66" charset="0"/>
            </a:endParaRPr>
          </a:p>
        </p:txBody>
      </p:sp>
      <p:sp>
        <p:nvSpPr>
          <p:cNvPr id="9" name="AutoShape 22"/>
          <p:cNvSpPr>
            <a:spLocks noChangeArrowheads="1"/>
          </p:cNvSpPr>
          <p:nvPr/>
        </p:nvSpPr>
        <p:spPr bwMode="gray">
          <a:xfrm>
            <a:off x="6000760" y="3071810"/>
            <a:ext cx="1928826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750" b="1" dirty="0" smtClean="0">
                <a:solidFill>
                  <a:srgbClr val="00B0F0"/>
                </a:solidFill>
                <a:latin typeface="Mistral" pitchFamily="66" charset="0"/>
              </a:rPr>
              <a:t>Ничего не происходит</a:t>
            </a:r>
            <a:endParaRPr lang="ru-RU" sz="1750" b="1" dirty="0">
              <a:solidFill>
                <a:srgbClr val="00B0F0"/>
              </a:solidFill>
              <a:latin typeface="Mistral" pitchFamily="66" charset="0"/>
            </a:endParaRPr>
          </a:p>
        </p:txBody>
      </p:sp>
      <p:sp>
        <p:nvSpPr>
          <p:cNvPr id="10" name="AutoShape 22"/>
          <p:cNvSpPr>
            <a:spLocks noChangeArrowheads="1"/>
          </p:cNvSpPr>
          <p:nvPr/>
        </p:nvSpPr>
        <p:spPr bwMode="gray">
          <a:xfrm>
            <a:off x="357158" y="214290"/>
            <a:ext cx="571504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2400" b="1" dirty="0" smtClean="0">
                <a:solidFill>
                  <a:srgbClr val="00B0F0"/>
                </a:solidFill>
                <a:latin typeface="Monotype Corsiva" pitchFamily="66" charset="0"/>
              </a:rPr>
              <a:t>40</a:t>
            </a:r>
            <a:endParaRPr lang="ru-RU" sz="2400" b="1" dirty="0">
              <a:solidFill>
                <a:srgbClr val="00B0F0"/>
              </a:solidFill>
              <a:latin typeface="Monotype Corsiva" pitchFamily="66" charset="0"/>
            </a:endParaRPr>
          </a:p>
        </p:txBody>
      </p:sp>
      <p:pic>
        <p:nvPicPr>
          <p:cNvPr id="11" name="Picture 13" descr="C:\Documents and Settings\Елена\Мои документы\Мои рисунки\анимированные\знаки\c6aad6abc112aee1d382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352213">
            <a:off x="2429281" y="3064935"/>
            <a:ext cx="428628" cy="46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3" descr="C:\Documents and Settings\Елена\Мои документы\Мои рисунки\анимированные\знаки\c6aad6abc112aee1d382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352213">
            <a:off x="8287197" y="278853"/>
            <a:ext cx="428628" cy="46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https://img-fotki.yandex.ru/get/370744/200418627.235/0_1bec10_c785b6ce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6567" y="5857892"/>
            <a:ext cx="987433" cy="8620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chitelnica-u-doski_0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14612" y="357166"/>
            <a:ext cx="23567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F0"/>
                </a:solidFill>
                <a:latin typeface="Monotype Corsiva" pitchFamily="66" charset="0"/>
              </a:rPr>
              <a:t>Вредные привычки</a:t>
            </a:r>
            <a:endParaRPr lang="ru-RU" sz="2400" b="1" dirty="0">
              <a:solidFill>
                <a:srgbClr val="00B0F0"/>
              </a:solidFill>
              <a:latin typeface="Monotype Corsiva" pitchFamily="66" charset="0"/>
            </a:endParaRP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1714480" y="785794"/>
            <a:ext cx="4357718" cy="1143008"/>
          </a:xfrm>
          <a:prstGeom prst="wedgeRoundRect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B0F0"/>
                </a:solidFill>
                <a:latin typeface="Mistral" pitchFamily="66" charset="0"/>
              </a:rPr>
              <a:t> </a:t>
            </a:r>
            <a:r>
              <a:rPr lang="ru-RU" sz="2000" b="1" dirty="0" smtClean="0">
                <a:solidFill>
                  <a:srgbClr val="00B0F0"/>
                </a:solidFill>
                <a:latin typeface="Mistral" pitchFamily="66" charset="0"/>
              </a:rPr>
              <a:t>С какой болезнью тесно связаны наркотики?</a:t>
            </a:r>
            <a:endParaRPr lang="ru-RU" sz="2000" b="1" dirty="0">
              <a:solidFill>
                <a:srgbClr val="00B0F0"/>
              </a:solidFill>
              <a:latin typeface="Mistral" pitchFamily="66" charset="0"/>
            </a:endParaRPr>
          </a:p>
        </p:txBody>
      </p:sp>
      <p:sp>
        <p:nvSpPr>
          <p:cNvPr id="5" name="AutoShape 22"/>
          <p:cNvSpPr>
            <a:spLocks noChangeArrowheads="1"/>
          </p:cNvSpPr>
          <p:nvPr/>
        </p:nvSpPr>
        <p:spPr bwMode="gray">
          <a:xfrm>
            <a:off x="1214414" y="2571744"/>
            <a:ext cx="1928826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750" b="1" dirty="0" smtClean="0">
                <a:solidFill>
                  <a:srgbClr val="00B0F0"/>
                </a:solidFill>
                <a:latin typeface="Mistral" pitchFamily="66" charset="0"/>
              </a:rPr>
              <a:t>Туберкулез</a:t>
            </a:r>
            <a:endParaRPr lang="ru-RU" sz="1750" b="1" dirty="0">
              <a:solidFill>
                <a:srgbClr val="00B0F0"/>
              </a:solidFill>
              <a:latin typeface="Mistral" pitchFamily="66" charset="0"/>
            </a:endParaRPr>
          </a:p>
        </p:txBody>
      </p:sp>
      <p:sp>
        <p:nvSpPr>
          <p:cNvPr id="6" name="AutoShape 22"/>
          <p:cNvSpPr>
            <a:spLocks noChangeArrowheads="1"/>
          </p:cNvSpPr>
          <p:nvPr/>
        </p:nvSpPr>
        <p:spPr bwMode="gray">
          <a:xfrm>
            <a:off x="1214414" y="3071810"/>
            <a:ext cx="1928826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750" b="1" dirty="0" smtClean="0">
                <a:solidFill>
                  <a:srgbClr val="00B0F0"/>
                </a:solidFill>
                <a:latin typeface="Mistral" pitchFamily="66" charset="0"/>
              </a:rPr>
              <a:t>СПИД</a:t>
            </a:r>
            <a:endParaRPr lang="ru-RU" sz="1750" b="1" dirty="0">
              <a:solidFill>
                <a:srgbClr val="00B0F0"/>
              </a:solidFill>
              <a:latin typeface="Mistral" pitchFamily="66" charset="0"/>
            </a:endParaRPr>
          </a:p>
        </p:txBody>
      </p:sp>
      <p:sp>
        <p:nvSpPr>
          <p:cNvPr id="7" name="AutoShape 22"/>
          <p:cNvSpPr>
            <a:spLocks noChangeArrowheads="1"/>
          </p:cNvSpPr>
          <p:nvPr/>
        </p:nvSpPr>
        <p:spPr bwMode="gray">
          <a:xfrm>
            <a:off x="4071934" y="2571744"/>
            <a:ext cx="1928826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750" b="1" dirty="0" smtClean="0">
                <a:solidFill>
                  <a:srgbClr val="00B0F0"/>
                </a:solidFill>
                <a:latin typeface="Mistral" pitchFamily="66" charset="0"/>
              </a:rPr>
              <a:t>ДЦП</a:t>
            </a:r>
            <a:endParaRPr lang="ru-RU" sz="1750" b="1" dirty="0">
              <a:solidFill>
                <a:srgbClr val="00B0F0"/>
              </a:solidFill>
              <a:latin typeface="Mistral" pitchFamily="66" charset="0"/>
            </a:endParaRPr>
          </a:p>
        </p:txBody>
      </p:sp>
      <p:sp>
        <p:nvSpPr>
          <p:cNvPr id="8" name="AutoShape 22"/>
          <p:cNvSpPr>
            <a:spLocks noChangeArrowheads="1"/>
          </p:cNvSpPr>
          <p:nvPr/>
        </p:nvSpPr>
        <p:spPr bwMode="gray">
          <a:xfrm>
            <a:off x="4071934" y="3071810"/>
            <a:ext cx="1928826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750" b="1" dirty="0" smtClean="0">
                <a:solidFill>
                  <a:srgbClr val="00B0F0"/>
                </a:solidFill>
                <a:latin typeface="Mistral" pitchFamily="66" charset="0"/>
              </a:rPr>
              <a:t>Аутизм</a:t>
            </a:r>
            <a:endParaRPr lang="ru-RU" sz="1750" b="1" dirty="0">
              <a:solidFill>
                <a:srgbClr val="00B0F0"/>
              </a:solidFill>
              <a:latin typeface="Mistral" pitchFamily="66" charset="0"/>
            </a:endParaRPr>
          </a:p>
        </p:txBody>
      </p:sp>
      <p:sp>
        <p:nvSpPr>
          <p:cNvPr id="9" name="AutoShape 22"/>
          <p:cNvSpPr>
            <a:spLocks noChangeArrowheads="1"/>
          </p:cNvSpPr>
          <p:nvPr/>
        </p:nvSpPr>
        <p:spPr bwMode="gray">
          <a:xfrm>
            <a:off x="2643174" y="6000768"/>
            <a:ext cx="1928826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750" b="1" dirty="0" smtClean="0">
                <a:solidFill>
                  <a:srgbClr val="00B0F0"/>
                </a:solidFill>
                <a:latin typeface="Mistral" pitchFamily="66" charset="0"/>
              </a:rPr>
              <a:t>СПИД</a:t>
            </a:r>
            <a:endParaRPr lang="ru-RU" sz="1750" b="1" dirty="0">
              <a:solidFill>
                <a:srgbClr val="00B0F0"/>
              </a:solidFill>
              <a:latin typeface="Mistral" pitchFamily="66" charset="0"/>
            </a:endParaRPr>
          </a:p>
        </p:txBody>
      </p:sp>
      <p:sp>
        <p:nvSpPr>
          <p:cNvPr id="10" name="AutoShape 22"/>
          <p:cNvSpPr>
            <a:spLocks noChangeArrowheads="1"/>
          </p:cNvSpPr>
          <p:nvPr/>
        </p:nvSpPr>
        <p:spPr bwMode="gray">
          <a:xfrm>
            <a:off x="8358214" y="285728"/>
            <a:ext cx="571504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2400" b="1" dirty="0" smtClean="0">
                <a:solidFill>
                  <a:srgbClr val="00B0F0"/>
                </a:solidFill>
                <a:latin typeface="Monotype Corsiva" pitchFamily="66" charset="0"/>
              </a:rPr>
              <a:t>50</a:t>
            </a:r>
            <a:endParaRPr lang="ru-RU" sz="2400" b="1" dirty="0">
              <a:solidFill>
                <a:srgbClr val="00B0F0"/>
              </a:solidFill>
              <a:latin typeface="Monotype Corsiva" pitchFamily="66" charset="0"/>
            </a:endParaRPr>
          </a:p>
        </p:txBody>
      </p:sp>
      <p:pic>
        <p:nvPicPr>
          <p:cNvPr id="11" name="Picture 13" descr="C:\Documents and Settings\Елена\Мои документы\Мои рисунки\анимированные\знаки\c6aad6abc112aee1d382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352213">
            <a:off x="429017" y="3064935"/>
            <a:ext cx="428628" cy="46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3" descr="C:\Documents and Settings\Елена\Мои документы\Мои рисунки\анимированные\знаки\c6aad6abc112aee1d382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352213">
            <a:off x="6286933" y="278853"/>
            <a:ext cx="428628" cy="46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https://img-fotki.yandex.ru/get/370744/200418627.235/0_1bec10_c785b6ce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6567" y="5857892"/>
            <a:ext cx="987433" cy="8620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chitelnica-u-doski_0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86248" y="285728"/>
            <a:ext cx="2247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Активный отдых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2928926" y="785794"/>
            <a:ext cx="4357718" cy="1143008"/>
          </a:xfrm>
          <a:prstGeom prst="wedgeRound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Mistral" pitchFamily="66" charset="0"/>
              </a:rPr>
              <a:t>Какой способ провести свободное время приносит наибольшую пользу?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Mistral" pitchFamily="66" charset="0"/>
            </a:endParaRPr>
          </a:p>
        </p:txBody>
      </p:sp>
      <p:sp>
        <p:nvSpPr>
          <p:cNvPr id="5" name="AutoShape 22"/>
          <p:cNvSpPr>
            <a:spLocks noChangeArrowheads="1"/>
          </p:cNvSpPr>
          <p:nvPr/>
        </p:nvSpPr>
        <p:spPr bwMode="gray">
          <a:xfrm>
            <a:off x="357158" y="285728"/>
            <a:ext cx="571504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10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6" name="AutoShape 22"/>
          <p:cNvSpPr>
            <a:spLocks noChangeArrowheads="1"/>
          </p:cNvSpPr>
          <p:nvPr/>
        </p:nvSpPr>
        <p:spPr bwMode="gray">
          <a:xfrm>
            <a:off x="2857488" y="2571744"/>
            <a:ext cx="1928826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Mistral" pitchFamily="66" charset="0"/>
              </a:rPr>
              <a:t>Прогулка на свежем </a:t>
            </a:r>
          </a:p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Mistral" pitchFamily="66" charset="0"/>
              </a:rPr>
              <a:t>воздухе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Mistral" pitchFamily="66" charset="0"/>
            </a:endParaRPr>
          </a:p>
        </p:txBody>
      </p:sp>
      <p:sp>
        <p:nvSpPr>
          <p:cNvPr id="7" name="AutoShape 22"/>
          <p:cNvSpPr>
            <a:spLocks noChangeArrowheads="1"/>
          </p:cNvSpPr>
          <p:nvPr/>
        </p:nvSpPr>
        <p:spPr bwMode="gray">
          <a:xfrm>
            <a:off x="4143372" y="6072206"/>
            <a:ext cx="1928826" cy="428628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Mistral" pitchFamily="66" charset="0"/>
              </a:rPr>
              <a:t>Прогулка на свежем </a:t>
            </a:r>
          </a:p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Mistral" pitchFamily="66" charset="0"/>
              </a:rPr>
              <a:t>воздухе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Mistral" pitchFamily="66" charset="0"/>
            </a:endParaRPr>
          </a:p>
        </p:txBody>
      </p:sp>
      <p:sp>
        <p:nvSpPr>
          <p:cNvPr id="8" name="AutoShape 22"/>
          <p:cNvSpPr>
            <a:spLocks noChangeArrowheads="1"/>
          </p:cNvSpPr>
          <p:nvPr/>
        </p:nvSpPr>
        <p:spPr bwMode="gray">
          <a:xfrm>
            <a:off x="2857488" y="3071810"/>
            <a:ext cx="1928826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Mistral" pitchFamily="66" charset="0"/>
              </a:rPr>
              <a:t>Просмотр телевизора 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Mistral" pitchFamily="66" charset="0"/>
            </a:endParaRPr>
          </a:p>
        </p:txBody>
      </p:sp>
      <p:sp>
        <p:nvSpPr>
          <p:cNvPr id="9" name="AutoShape 22"/>
          <p:cNvSpPr>
            <a:spLocks noChangeArrowheads="1"/>
          </p:cNvSpPr>
          <p:nvPr/>
        </p:nvSpPr>
        <p:spPr bwMode="gray">
          <a:xfrm>
            <a:off x="5572132" y="2571744"/>
            <a:ext cx="1928826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Mistral" pitchFamily="66" charset="0"/>
              </a:rPr>
              <a:t>Игра на планшете 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Mistral" pitchFamily="66" charset="0"/>
            </a:endParaRPr>
          </a:p>
        </p:txBody>
      </p:sp>
      <p:sp>
        <p:nvSpPr>
          <p:cNvPr id="10" name="AutoShape 22"/>
          <p:cNvSpPr>
            <a:spLocks noChangeArrowheads="1"/>
          </p:cNvSpPr>
          <p:nvPr/>
        </p:nvSpPr>
        <p:spPr bwMode="gray">
          <a:xfrm>
            <a:off x="5572132" y="3071810"/>
            <a:ext cx="1928826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Mistral" pitchFamily="66" charset="0"/>
              </a:rPr>
              <a:t>Лежание на диване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Mistral" pitchFamily="66" charset="0"/>
            </a:endParaRPr>
          </a:p>
        </p:txBody>
      </p:sp>
      <p:pic>
        <p:nvPicPr>
          <p:cNvPr id="11" name="Picture 13" descr="C:\Documents and Settings\Елена\Мои документы\Мои рисунки\анимированные\знаки\c6aad6abc112aee1d382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352213">
            <a:off x="2214967" y="2993497"/>
            <a:ext cx="428628" cy="46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3" descr="C:\Documents and Settings\Елена\Мои документы\Мои рисунки\анимированные\знаки\c6aad6abc112aee1d382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352213">
            <a:off x="7715693" y="278853"/>
            <a:ext cx="428628" cy="46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https://img-fotki.yandex.ru/get/370744/200418627.235/0_1bec10_c785b6ce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6567" y="5857892"/>
            <a:ext cx="987433" cy="8620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chitelnica-u-doski_0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AutoShape 22"/>
          <p:cNvSpPr>
            <a:spLocks noChangeArrowheads="1"/>
          </p:cNvSpPr>
          <p:nvPr/>
        </p:nvSpPr>
        <p:spPr bwMode="gray">
          <a:xfrm>
            <a:off x="8143900" y="285728"/>
            <a:ext cx="571504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20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28926" y="285728"/>
            <a:ext cx="26432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Активный отдых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1785918" y="785794"/>
            <a:ext cx="4357718" cy="1143008"/>
          </a:xfrm>
          <a:prstGeom prst="wedgeRound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Mistral" pitchFamily="66" charset="0"/>
              </a:rPr>
              <a:t>Сколько часов в сутки должен спать человек, чтобы чувствовать себя хорошо?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Mistral" pitchFamily="66" charset="0"/>
            </a:endParaRPr>
          </a:p>
        </p:txBody>
      </p:sp>
      <p:sp>
        <p:nvSpPr>
          <p:cNvPr id="6" name="AutoShape 22"/>
          <p:cNvSpPr>
            <a:spLocks noChangeArrowheads="1"/>
          </p:cNvSpPr>
          <p:nvPr/>
        </p:nvSpPr>
        <p:spPr bwMode="gray">
          <a:xfrm>
            <a:off x="1785918" y="2571744"/>
            <a:ext cx="1928826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Mistral" pitchFamily="66" charset="0"/>
              </a:rPr>
              <a:t>5 часов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Mistral" pitchFamily="66" charset="0"/>
            </a:endParaRPr>
          </a:p>
        </p:txBody>
      </p:sp>
      <p:sp>
        <p:nvSpPr>
          <p:cNvPr id="7" name="AutoShape 22"/>
          <p:cNvSpPr>
            <a:spLocks noChangeArrowheads="1"/>
          </p:cNvSpPr>
          <p:nvPr/>
        </p:nvSpPr>
        <p:spPr bwMode="gray">
          <a:xfrm>
            <a:off x="4429124" y="2571744"/>
            <a:ext cx="1928826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Mistral" pitchFamily="66" charset="0"/>
              </a:rPr>
              <a:t>10 часов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Mistral" pitchFamily="66" charset="0"/>
            </a:endParaRPr>
          </a:p>
        </p:txBody>
      </p:sp>
      <p:sp>
        <p:nvSpPr>
          <p:cNvPr id="8" name="AutoShape 22"/>
          <p:cNvSpPr>
            <a:spLocks noChangeArrowheads="1"/>
          </p:cNvSpPr>
          <p:nvPr/>
        </p:nvSpPr>
        <p:spPr bwMode="gray">
          <a:xfrm>
            <a:off x="1785918" y="3071810"/>
            <a:ext cx="1928826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Mistral" pitchFamily="66" charset="0"/>
              </a:rPr>
              <a:t>12 часов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Mistral" pitchFamily="66" charset="0"/>
            </a:endParaRPr>
          </a:p>
        </p:txBody>
      </p:sp>
      <p:sp>
        <p:nvSpPr>
          <p:cNvPr id="9" name="AutoShape 22"/>
          <p:cNvSpPr>
            <a:spLocks noChangeArrowheads="1"/>
          </p:cNvSpPr>
          <p:nvPr/>
        </p:nvSpPr>
        <p:spPr bwMode="gray">
          <a:xfrm>
            <a:off x="4429124" y="3071810"/>
            <a:ext cx="1928826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Mistral" pitchFamily="66" charset="0"/>
              </a:rPr>
              <a:t>6-8 часов 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Mistral" pitchFamily="66" charset="0"/>
            </a:endParaRPr>
          </a:p>
        </p:txBody>
      </p:sp>
      <p:sp>
        <p:nvSpPr>
          <p:cNvPr id="10" name="AutoShape 22"/>
          <p:cNvSpPr>
            <a:spLocks noChangeArrowheads="1"/>
          </p:cNvSpPr>
          <p:nvPr/>
        </p:nvSpPr>
        <p:spPr bwMode="gray">
          <a:xfrm>
            <a:off x="3071802" y="6072206"/>
            <a:ext cx="1928826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Mistral" pitchFamily="66" charset="0"/>
              </a:rPr>
              <a:t>6-8 часов 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Mistral" pitchFamily="66" charset="0"/>
            </a:endParaRPr>
          </a:p>
        </p:txBody>
      </p:sp>
      <p:pic>
        <p:nvPicPr>
          <p:cNvPr id="11" name="Picture 13" descr="C:\Documents and Settings\Елена\Мои документы\Мои рисунки\анимированные\знаки\c6aad6abc112aee1d382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352213">
            <a:off x="6501246" y="278854"/>
            <a:ext cx="428628" cy="46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3" descr="C:\Documents and Settings\Елена\Мои документы\Мои рисунки\анимированные\знаки\c6aad6abc112aee1d382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352213">
            <a:off x="1000522" y="2993497"/>
            <a:ext cx="428628" cy="46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https://img-fotki.yandex.ru/get/370744/200418627.235/0_1bec10_c785b6ce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6567" y="5857892"/>
            <a:ext cx="987433" cy="8620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Рисунок 53" descr="uchitelnica-u-doski_00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9715536" cy="6858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643306" y="142852"/>
            <a:ext cx="485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  <a:t>«Здоровый </a:t>
            </a:r>
            <a:r>
              <a:rPr lang="ru-RU" sz="3600" dirty="0" smtClean="0">
                <a:solidFill>
                  <a:srgbClr val="7030A0"/>
                </a:solidFill>
                <a:latin typeface="Monotype Corsiva" pitchFamily="66" charset="0"/>
              </a:rPr>
              <a:t>образ</a:t>
            </a: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600" dirty="0" smtClean="0">
                <a:solidFill>
                  <a:srgbClr val="00B050"/>
                </a:solidFill>
                <a:latin typeface="Monotype Corsiva" pitchFamily="66" charset="0"/>
              </a:rPr>
              <a:t>жизни»</a:t>
            </a:r>
            <a:endParaRPr lang="ru-RU" sz="3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18" name="AutoShape 22"/>
          <p:cNvSpPr>
            <a:spLocks noChangeArrowheads="1"/>
          </p:cNvSpPr>
          <p:nvPr/>
        </p:nvSpPr>
        <p:spPr bwMode="gray">
          <a:xfrm>
            <a:off x="3214678" y="857232"/>
            <a:ext cx="1928826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1750" b="1" dirty="0" smtClean="0">
                <a:solidFill>
                  <a:srgbClr val="00B050"/>
                </a:solidFill>
                <a:latin typeface="Monotype Corsiva" pitchFamily="66" charset="0"/>
              </a:rPr>
              <a:t>Правильное питание</a:t>
            </a:r>
            <a:endParaRPr lang="ru-RU" sz="1750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19" name="AutoShape 22"/>
          <p:cNvSpPr>
            <a:spLocks noChangeArrowheads="1"/>
          </p:cNvSpPr>
          <p:nvPr/>
        </p:nvSpPr>
        <p:spPr bwMode="gray">
          <a:xfrm>
            <a:off x="3214678" y="1357298"/>
            <a:ext cx="1928826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Личная гигиена</a:t>
            </a:r>
            <a:endParaRPr lang="ru-RU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20" name="AutoShape 22"/>
          <p:cNvSpPr>
            <a:spLocks noChangeArrowheads="1"/>
          </p:cNvSpPr>
          <p:nvPr/>
        </p:nvSpPr>
        <p:spPr bwMode="gray">
          <a:xfrm>
            <a:off x="3214678" y="1857364"/>
            <a:ext cx="1928826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b="1" dirty="0" smtClean="0">
                <a:solidFill>
                  <a:srgbClr val="00B0F0"/>
                </a:solidFill>
                <a:latin typeface="Monotype Corsiva" pitchFamily="66" charset="0"/>
              </a:rPr>
              <a:t>Вредные привычки</a:t>
            </a:r>
            <a:endParaRPr lang="ru-RU" b="1" dirty="0">
              <a:solidFill>
                <a:srgbClr val="00B0F0"/>
              </a:solidFill>
              <a:latin typeface="Monotype Corsiva" pitchFamily="66" charset="0"/>
            </a:endParaRPr>
          </a:p>
        </p:txBody>
      </p:sp>
      <p:sp>
        <p:nvSpPr>
          <p:cNvPr id="21" name="AutoShape 22"/>
          <p:cNvSpPr>
            <a:spLocks noChangeArrowheads="1"/>
          </p:cNvSpPr>
          <p:nvPr/>
        </p:nvSpPr>
        <p:spPr bwMode="gray">
          <a:xfrm>
            <a:off x="3214678" y="2357430"/>
            <a:ext cx="1928826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Активный отдых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22" name="AutoShape 22"/>
          <p:cNvSpPr>
            <a:spLocks noChangeArrowheads="1"/>
          </p:cNvSpPr>
          <p:nvPr/>
        </p:nvSpPr>
        <p:spPr bwMode="gray">
          <a:xfrm>
            <a:off x="3214678" y="2857496"/>
            <a:ext cx="1928826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Физическое развитие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25" name="AutoShape 22"/>
          <p:cNvSpPr>
            <a:spLocks noChangeArrowheads="1"/>
          </p:cNvSpPr>
          <p:nvPr/>
        </p:nvSpPr>
        <p:spPr bwMode="gray">
          <a:xfrm>
            <a:off x="5286380" y="857232"/>
            <a:ext cx="571504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2400" b="1" dirty="0" smtClean="0">
                <a:solidFill>
                  <a:srgbClr val="00B050"/>
                </a:solidFill>
                <a:latin typeface="Monotype Corsiva" pitchFamily="66" charset="0"/>
              </a:rPr>
              <a:t>10</a:t>
            </a:r>
            <a:endParaRPr lang="ru-RU" sz="2400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26" name="AutoShape 22"/>
          <p:cNvSpPr>
            <a:spLocks noChangeArrowheads="1"/>
          </p:cNvSpPr>
          <p:nvPr/>
        </p:nvSpPr>
        <p:spPr bwMode="gray">
          <a:xfrm>
            <a:off x="6000760" y="857232"/>
            <a:ext cx="571504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2400" b="1" dirty="0" smtClean="0">
                <a:solidFill>
                  <a:srgbClr val="00B050"/>
                </a:solidFill>
                <a:latin typeface="Monotype Corsiva" pitchFamily="66" charset="0"/>
              </a:rPr>
              <a:t>20</a:t>
            </a:r>
            <a:endParaRPr lang="ru-RU" sz="2400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27" name="AutoShape 22"/>
          <p:cNvSpPr>
            <a:spLocks noChangeArrowheads="1"/>
          </p:cNvSpPr>
          <p:nvPr/>
        </p:nvSpPr>
        <p:spPr bwMode="gray">
          <a:xfrm>
            <a:off x="6715140" y="857232"/>
            <a:ext cx="571504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2400" b="1" dirty="0" smtClean="0">
                <a:solidFill>
                  <a:srgbClr val="00B050"/>
                </a:solidFill>
                <a:latin typeface="Monotype Corsiva" pitchFamily="66" charset="0"/>
              </a:rPr>
              <a:t>30</a:t>
            </a:r>
            <a:endParaRPr lang="ru-RU" sz="2400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28" name="AutoShape 22"/>
          <p:cNvSpPr>
            <a:spLocks noChangeArrowheads="1"/>
          </p:cNvSpPr>
          <p:nvPr/>
        </p:nvSpPr>
        <p:spPr bwMode="gray">
          <a:xfrm>
            <a:off x="7429520" y="857232"/>
            <a:ext cx="571504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2400" b="1" dirty="0" smtClean="0">
                <a:solidFill>
                  <a:srgbClr val="00B050"/>
                </a:solidFill>
                <a:latin typeface="Monotype Corsiva" pitchFamily="66" charset="0"/>
              </a:rPr>
              <a:t>40</a:t>
            </a:r>
            <a:endParaRPr lang="ru-RU" sz="2400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29" name="AutoShape 22"/>
          <p:cNvSpPr>
            <a:spLocks noChangeArrowheads="1"/>
          </p:cNvSpPr>
          <p:nvPr/>
        </p:nvSpPr>
        <p:spPr bwMode="gray">
          <a:xfrm>
            <a:off x="8143900" y="857232"/>
            <a:ext cx="571504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2400" b="1" dirty="0" smtClean="0">
                <a:solidFill>
                  <a:srgbClr val="00B050"/>
                </a:solidFill>
                <a:latin typeface="Monotype Corsiva" pitchFamily="66" charset="0"/>
              </a:rPr>
              <a:t>50</a:t>
            </a:r>
            <a:endParaRPr lang="ru-RU" sz="2400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30" name="AutoShape 22"/>
          <p:cNvSpPr>
            <a:spLocks noChangeArrowheads="1"/>
          </p:cNvSpPr>
          <p:nvPr/>
        </p:nvSpPr>
        <p:spPr bwMode="gray">
          <a:xfrm>
            <a:off x="5286380" y="1357298"/>
            <a:ext cx="571504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10</a:t>
            </a:r>
            <a:endParaRPr lang="ru-RU" sz="24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31" name="AutoShape 22"/>
          <p:cNvSpPr>
            <a:spLocks noChangeArrowheads="1"/>
          </p:cNvSpPr>
          <p:nvPr/>
        </p:nvSpPr>
        <p:spPr bwMode="gray">
          <a:xfrm>
            <a:off x="6000760" y="1357298"/>
            <a:ext cx="571504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20</a:t>
            </a:r>
            <a:endParaRPr lang="ru-RU" sz="24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32" name="AutoShape 22"/>
          <p:cNvSpPr>
            <a:spLocks noChangeArrowheads="1"/>
          </p:cNvSpPr>
          <p:nvPr/>
        </p:nvSpPr>
        <p:spPr bwMode="gray">
          <a:xfrm>
            <a:off x="6715140" y="1357298"/>
            <a:ext cx="571504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30</a:t>
            </a:r>
            <a:endParaRPr lang="ru-RU" sz="24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33" name="AutoShape 22"/>
          <p:cNvSpPr>
            <a:spLocks noChangeArrowheads="1"/>
          </p:cNvSpPr>
          <p:nvPr/>
        </p:nvSpPr>
        <p:spPr bwMode="gray">
          <a:xfrm>
            <a:off x="7429520" y="1357298"/>
            <a:ext cx="571504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40</a:t>
            </a:r>
            <a:endParaRPr lang="ru-RU" sz="24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34" name="AutoShape 22"/>
          <p:cNvSpPr>
            <a:spLocks noChangeArrowheads="1"/>
          </p:cNvSpPr>
          <p:nvPr/>
        </p:nvSpPr>
        <p:spPr bwMode="gray">
          <a:xfrm>
            <a:off x="8143900" y="1357298"/>
            <a:ext cx="571504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50</a:t>
            </a:r>
            <a:endParaRPr lang="ru-RU" sz="24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35" name="AutoShape 22"/>
          <p:cNvSpPr>
            <a:spLocks noChangeArrowheads="1"/>
          </p:cNvSpPr>
          <p:nvPr/>
        </p:nvSpPr>
        <p:spPr bwMode="gray">
          <a:xfrm>
            <a:off x="5286380" y="1857364"/>
            <a:ext cx="571504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2400" b="1" dirty="0" smtClean="0">
                <a:solidFill>
                  <a:srgbClr val="00B0F0"/>
                </a:solidFill>
                <a:latin typeface="Monotype Corsiva" pitchFamily="66" charset="0"/>
              </a:rPr>
              <a:t>10</a:t>
            </a:r>
            <a:endParaRPr lang="ru-RU" sz="2400" b="1" dirty="0">
              <a:solidFill>
                <a:srgbClr val="00B0F0"/>
              </a:solidFill>
              <a:latin typeface="Monotype Corsiva" pitchFamily="66" charset="0"/>
            </a:endParaRPr>
          </a:p>
        </p:txBody>
      </p:sp>
      <p:sp>
        <p:nvSpPr>
          <p:cNvPr id="36" name="AutoShape 22"/>
          <p:cNvSpPr>
            <a:spLocks noChangeArrowheads="1"/>
          </p:cNvSpPr>
          <p:nvPr/>
        </p:nvSpPr>
        <p:spPr bwMode="gray">
          <a:xfrm>
            <a:off x="6000760" y="1857364"/>
            <a:ext cx="571504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2400" b="1" dirty="0" smtClean="0">
                <a:solidFill>
                  <a:srgbClr val="00B0F0"/>
                </a:solidFill>
                <a:latin typeface="Monotype Corsiva" pitchFamily="66" charset="0"/>
              </a:rPr>
              <a:t>20</a:t>
            </a:r>
            <a:endParaRPr lang="ru-RU" sz="2400" b="1" dirty="0">
              <a:solidFill>
                <a:srgbClr val="00B0F0"/>
              </a:solidFill>
              <a:latin typeface="Monotype Corsiva" pitchFamily="66" charset="0"/>
            </a:endParaRPr>
          </a:p>
        </p:txBody>
      </p:sp>
      <p:sp>
        <p:nvSpPr>
          <p:cNvPr id="37" name="AutoShape 22"/>
          <p:cNvSpPr>
            <a:spLocks noChangeArrowheads="1"/>
          </p:cNvSpPr>
          <p:nvPr/>
        </p:nvSpPr>
        <p:spPr bwMode="gray">
          <a:xfrm>
            <a:off x="6715140" y="1857364"/>
            <a:ext cx="571504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2400" b="1" dirty="0" smtClean="0">
                <a:solidFill>
                  <a:srgbClr val="00B0F0"/>
                </a:solidFill>
                <a:latin typeface="Monotype Corsiva" pitchFamily="66" charset="0"/>
              </a:rPr>
              <a:t>30</a:t>
            </a:r>
            <a:endParaRPr lang="ru-RU" sz="2400" b="1" dirty="0">
              <a:solidFill>
                <a:srgbClr val="00B0F0"/>
              </a:solidFill>
              <a:latin typeface="Monotype Corsiva" pitchFamily="66" charset="0"/>
            </a:endParaRPr>
          </a:p>
        </p:txBody>
      </p:sp>
      <p:sp>
        <p:nvSpPr>
          <p:cNvPr id="38" name="AutoShape 22"/>
          <p:cNvSpPr>
            <a:spLocks noChangeArrowheads="1"/>
          </p:cNvSpPr>
          <p:nvPr/>
        </p:nvSpPr>
        <p:spPr bwMode="gray">
          <a:xfrm>
            <a:off x="7429520" y="1857364"/>
            <a:ext cx="571504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2400" b="1" dirty="0" smtClean="0">
                <a:solidFill>
                  <a:srgbClr val="00B0F0"/>
                </a:solidFill>
                <a:latin typeface="Monotype Corsiva" pitchFamily="66" charset="0"/>
              </a:rPr>
              <a:t>40</a:t>
            </a:r>
            <a:endParaRPr lang="ru-RU" sz="2400" b="1" dirty="0">
              <a:solidFill>
                <a:srgbClr val="00B0F0"/>
              </a:solidFill>
              <a:latin typeface="Monotype Corsiva" pitchFamily="66" charset="0"/>
            </a:endParaRPr>
          </a:p>
        </p:txBody>
      </p:sp>
      <p:sp>
        <p:nvSpPr>
          <p:cNvPr id="39" name="AutoShape 22"/>
          <p:cNvSpPr>
            <a:spLocks noChangeArrowheads="1"/>
          </p:cNvSpPr>
          <p:nvPr/>
        </p:nvSpPr>
        <p:spPr bwMode="gray">
          <a:xfrm>
            <a:off x="8143900" y="1857364"/>
            <a:ext cx="571504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2400" b="1" dirty="0" smtClean="0">
                <a:solidFill>
                  <a:srgbClr val="00B0F0"/>
                </a:solidFill>
                <a:latin typeface="Monotype Corsiva" pitchFamily="66" charset="0"/>
              </a:rPr>
              <a:t>50</a:t>
            </a:r>
            <a:endParaRPr lang="ru-RU" sz="2400" b="1" dirty="0">
              <a:solidFill>
                <a:srgbClr val="00B0F0"/>
              </a:solidFill>
              <a:latin typeface="Monotype Corsiva" pitchFamily="66" charset="0"/>
            </a:endParaRPr>
          </a:p>
        </p:txBody>
      </p:sp>
      <p:sp>
        <p:nvSpPr>
          <p:cNvPr id="40" name="AutoShape 22"/>
          <p:cNvSpPr>
            <a:spLocks noChangeArrowheads="1"/>
          </p:cNvSpPr>
          <p:nvPr/>
        </p:nvSpPr>
        <p:spPr bwMode="gray">
          <a:xfrm>
            <a:off x="5286380" y="2357430"/>
            <a:ext cx="571504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10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41" name="AutoShape 22"/>
          <p:cNvSpPr>
            <a:spLocks noChangeArrowheads="1"/>
          </p:cNvSpPr>
          <p:nvPr/>
        </p:nvSpPr>
        <p:spPr bwMode="gray">
          <a:xfrm>
            <a:off x="6000760" y="2357430"/>
            <a:ext cx="571504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20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42" name="AutoShape 22"/>
          <p:cNvSpPr>
            <a:spLocks noChangeArrowheads="1"/>
          </p:cNvSpPr>
          <p:nvPr/>
        </p:nvSpPr>
        <p:spPr bwMode="gray">
          <a:xfrm>
            <a:off x="6715140" y="2357430"/>
            <a:ext cx="571504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30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43" name="AutoShape 22"/>
          <p:cNvSpPr>
            <a:spLocks noChangeArrowheads="1"/>
          </p:cNvSpPr>
          <p:nvPr/>
        </p:nvSpPr>
        <p:spPr bwMode="gray">
          <a:xfrm>
            <a:off x="7429520" y="2357430"/>
            <a:ext cx="571504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40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44" name="AutoShape 22"/>
          <p:cNvSpPr>
            <a:spLocks noChangeArrowheads="1"/>
          </p:cNvSpPr>
          <p:nvPr/>
        </p:nvSpPr>
        <p:spPr bwMode="gray">
          <a:xfrm>
            <a:off x="8143900" y="2357430"/>
            <a:ext cx="571504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50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45" name="AutoShape 22"/>
          <p:cNvSpPr>
            <a:spLocks noChangeArrowheads="1"/>
          </p:cNvSpPr>
          <p:nvPr/>
        </p:nvSpPr>
        <p:spPr bwMode="gray">
          <a:xfrm>
            <a:off x="5286380" y="2857496"/>
            <a:ext cx="571504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10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46" name="AutoShape 22"/>
          <p:cNvSpPr>
            <a:spLocks noChangeArrowheads="1"/>
          </p:cNvSpPr>
          <p:nvPr/>
        </p:nvSpPr>
        <p:spPr bwMode="gray">
          <a:xfrm>
            <a:off x="6000760" y="2857496"/>
            <a:ext cx="571504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20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47" name="AutoShape 22"/>
          <p:cNvSpPr>
            <a:spLocks noChangeArrowheads="1"/>
          </p:cNvSpPr>
          <p:nvPr/>
        </p:nvSpPr>
        <p:spPr bwMode="gray">
          <a:xfrm>
            <a:off x="6715140" y="2857496"/>
            <a:ext cx="571504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30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48" name="AutoShape 22"/>
          <p:cNvSpPr>
            <a:spLocks noChangeArrowheads="1"/>
          </p:cNvSpPr>
          <p:nvPr/>
        </p:nvSpPr>
        <p:spPr bwMode="gray">
          <a:xfrm>
            <a:off x="7429520" y="2857496"/>
            <a:ext cx="571504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40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49" name="AutoShape 22"/>
          <p:cNvSpPr>
            <a:spLocks noChangeArrowheads="1"/>
          </p:cNvSpPr>
          <p:nvPr/>
        </p:nvSpPr>
        <p:spPr bwMode="gray">
          <a:xfrm>
            <a:off x="8143900" y="2857496"/>
            <a:ext cx="571504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50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50" name="Скругленная прямоугольная выноска 49"/>
          <p:cNvSpPr/>
          <p:nvPr/>
        </p:nvSpPr>
        <p:spPr>
          <a:xfrm>
            <a:off x="3357554" y="3857628"/>
            <a:ext cx="4500594" cy="1571636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Всем известно и понятно,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Что здоровым быть приятно.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Только надо знать.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Как здоровым стать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.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3" name="Picture 2" descr="https://img-fotki.yandex.ru/get/370744/200418627.235/0_1bec10_c785b6ce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6567" y="5857892"/>
            <a:ext cx="987433" cy="8620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chitelnica-u-doski_0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AutoShape 22"/>
          <p:cNvSpPr>
            <a:spLocks noChangeArrowheads="1"/>
          </p:cNvSpPr>
          <p:nvPr/>
        </p:nvSpPr>
        <p:spPr bwMode="gray">
          <a:xfrm>
            <a:off x="428596" y="214290"/>
            <a:ext cx="571504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30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14810" y="285728"/>
            <a:ext cx="2247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Активный отдых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3000364" y="785794"/>
            <a:ext cx="4357718" cy="1143008"/>
          </a:xfrm>
          <a:prstGeom prst="wedgeRound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Mistral" pitchFamily="66" charset="0"/>
              </a:rPr>
              <a:t>Сколько времени, нужно уделять потехе, согласно известной поговорке?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Mistral" pitchFamily="66" charset="0"/>
            </a:endParaRPr>
          </a:p>
        </p:txBody>
      </p:sp>
      <p:sp>
        <p:nvSpPr>
          <p:cNvPr id="6" name="AutoShape 22"/>
          <p:cNvSpPr>
            <a:spLocks noChangeArrowheads="1"/>
          </p:cNvSpPr>
          <p:nvPr/>
        </p:nvSpPr>
        <p:spPr bwMode="gray">
          <a:xfrm>
            <a:off x="2857488" y="2571744"/>
            <a:ext cx="1928826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750" b="1" dirty="0" smtClean="0">
                <a:solidFill>
                  <a:schemeClr val="accent2">
                    <a:lumMod val="75000"/>
                  </a:schemeClr>
                </a:solidFill>
                <a:latin typeface="Mistral" pitchFamily="66" charset="0"/>
              </a:rPr>
              <a:t>Час</a:t>
            </a:r>
            <a:endParaRPr lang="ru-RU" sz="1750" b="1" dirty="0">
              <a:solidFill>
                <a:schemeClr val="accent2">
                  <a:lumMod val="75000"/>
                </a:schemeClr>
              </a:solidFill>
              <a:latin typeface="Mistral" pitchFamily="66" charset="0"/>
            </a:endParaRPr>
          </a:p>
        </p:txBody>
      </p:sp>
      <p:sp>
        <p:nvSpPr>
          <p:cNvPr id="7" name="AutoShape 22"/>
          <p:cNvSpPr>
            <a:spLocks noChangeArrowheads="1"/>
          </p:cNvSpPr>
          <p:nvPr/>
        </p:nvSpPr>
        <p:spPr bwMode="gray">
          <a:xfrm>
            <a:off x="5572132" y="2571744"/>
            <a:ext cx="1928826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750" b="1" dirty="0" smtClean="0">
                <a:solidFill>
                  <a:schemeClr val="accent2">
                    <a:lumMod val="75000"/>
                  </a:schemeClr>
                </a:solidFill>
                <a:latin typeface="Mistral" pitchFamily="66" charset="0"/>
              </a:rPr>
              <a:t>Два</a:t>
            </a:r>
            <a:endParaRPr lang="ru-RU" sz="1750" b="1" dirty="0">
              <a:solidFill>
                <a:schemeClr val="accent2">
                  <a:lumMod val="75000"/>
                </a:schemeClr>
              </a:solidFill>
              <a:latin typeface="Mistral" pitchFamily="66" charset="0"/>
            </a:endParaRPr>
          </a:p>
        </p:txBody>
      </p:sp>
      <p:sp>
        <p:nvSpPr>
          <p:cNvPr id="8" name="AutoShape 22"/>
          <p:cNvSpPr>
            <a:spLocks noChangeArrowheads="1"/>
          </p:cNvSpPr>
          <p:nvPr/>
        </p:nvSpPr>
        <p:spPr bwMode="gray">
          <a:xfrm>
            <a:off x="2857488" y="3071810"/>
            <a:ext cx="1928826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750" b="1" dirty="0" smtClean="0">
                <a:solidFill>
                  <a:schemeClr val="accent2">
                    <a:lumMod val="75000"/>
                  </a:schemeClr>
                </a:solidFill>
                <a:latin typeface="Mistral" pitchFamily="66" charset="0"/>
              </a:rPr>
              <a:t>Пол дня</a:t>
            </a:r>
            <a:endParaRPr lang="ru-RU" sz="1750" b="1" dirty="0">
              <a:solidFill>
                <a:schemeClr val="accent2">
                  <a:lumMod val="75000"/>
                </a:schemeClr>
              </a:solidFill>
              <a:latin typeface="Mistral" pitchFamily="66" charset="0"/>
            </a:endParaRPr>
          </a:p>
        </p:txBody>
      </p:sp>
      <p:sp>
        <p:nvSpPr>
          <p:cNvPr id="9" name="AutoShape 22"/>
          <p:cNvSpPr>
            <a:spLocks noChangeArrowheads="1"/>
          </p:cNvSpPr>
          <p:nvPr/>
        </p:nvSpPr>
        <p:spPr bwMode="gray">
          <a:xfrm>
            <a:off x="5572132" y="3071810"/>
            <a:ext cx="1928826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750" b="1" dirty="0" smtClean="0">
                <a:solidFill>
                  <a:schemeClr val="accent2">
                    <a:lumMod val="75000"/>
                  </a:schemeClr>
                </a:solidFill>
                <a:latin typeface="Mistral" pitchFamily="66" charset="0"/>
              </a:rPr>
              <a:t>Целый день</a:t>
            </a:r>
            <a:endParaRPr lang="ru-RU" sz="1750" b="1" dirty="0">
              <a:solidFill>
                <a:schemeClr val="accent2">
                  <a:lumMod val="75000"/>
                </a:schemeClr>
              </a:solidFill>
              <a:latin typeface="Mistral" pitchFamily="66" charset="0"/>
            </a:endParaRPr>
          </a:p>
        </p:txBody>
      </p:sp>
      <p:sp>
        <p:nvSpPr>
          <p:cNvPr id="10" name="AutoShape 22"/>
          <p:cNvSpPr>
            <a:spLocks noChangeArrowheads="1"/>
          </p:cNvSpPr>
          <p:nvPr/>
        </p:nvSpPr>
        <p:spPr bwMode="gray">
          <a:xfrm>
            <a:off x="4071934" y="6000768"/>
            <a:ext cx="1928826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750" b="1" dirty="0" smtClean="0">
                <a:solidFill>
                  <a:schemeClr val="accent2">
                    <a:lumMod val="75000"/>
                  </a:schemeClr>
                </a:solidFill>
                <a:latin typeface="Mistral" pitchFamily="66" charset="0"/>
              </a:rPr>
              <a:t>Час</a:t>
            </a:r>
            <a:endParaRPr lang="ru-RU" sz="1750" b="1" dirty="0">
              <a:solidFill>
                <a:schemeClr val="accent2">
                  <a:lumMod val="75000"/>
                </a:schemeClr>
              </a:solidFill>
              <a:latin typeface="Mistral" pitchFamily="66" charset="0"/>
            </a:endParaRPr>
          </a:p>
        </p:txBody>
      </p:sp>
      <p:pic>
        <p:nvPicPr>
          <p:cNvPr id="11" name="Picture 13" descr="C:\Documents and Settings\Елена\Мои документы\Мои рисунки\анимированные\знаки\c6aad6abc112aee1d382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352213">
            <a:off x="2143529" y="2993498"/>
            <a:ext cx="428628" cy="46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3" descr="C:\Documents and Settings\Елена\Мои документы\Мои рисунки\анимированные\знаки\c6aad6abc112aee1d382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352213">
            <a:off x="7715692" y="278853"/>
            <a:ext cx="428628" cy="46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https://img-fotki.yandex.ru/get/370744/200418627.235/0_1bec10_c785b6ce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6567" y="5857892"/>
            <a:ext cx="987433" cy="8620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chitelnica-u-doski_0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AutoShape 22"/>
          <p:cNvSpPr>
            <a:spLocks noChangeArrowheads="1"/>
          </p:cNvSpPr>
          <p:nvPr/>
        </p:nvSpPr>
        <p:spPr bwMode="gray">
          <a:xfrm>
            <a:off x="8215338" y="285728"/>
            <a:ext cx="571504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40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43240" y="285728"/>
            <a:ext cx="2247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Активный отдых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1785918" y="785794"/>
            <a:ext cx="4357718" cy="1143008"/>
          </a:xfrm>
          <a:prstGeom prst="wedgeRound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Mistral" pitchFamily="66" charset="0"/>
              </a:rPr>
              <a:t>Как называется вид отдыха, который должен присутствовать в режиме дня каждого человека, и в течение которого происходит полное восстановление всего организма?  </a:t>
            </a:r>
            <a:endParaRPr lang="ru-RU" b="1" i="1" dirty="0">
              <a:solidFill>
                <a:schemeClr val="accent2">
                  <a:lumMod val="75000"/>
                </a:schemeClr>
              </a:solidFill>
              <a:latin typeface="Mistral" pitchFamily="66" charset="0"/>
            </a:endParaRPr>
          </a:p>
        </p:txBody>
      </p:sp>
      <p:sp>
        <p:nvSpPr>
          <p:cNvPr id="6" name="AutoShape 22"/>
          <p:cNvSpPr>
            <a:spLocks noChangeArrowheads="1"/>
          </p:cNvSpPr>
          <p:nvPr/>
        </p:nvSpPr>
        <p:spPr bwMode="gray">
          <a:xfrm>
            <a:off x="1714480" y="2571744"/>
            <a:ext cx="1928826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750" b="1" dirty="0" smtClean="0">
                <a:solidFill>
                  <a:schemeClr val="accent2">
                    <a:lumMod val="75000"/>
                  </a:schemeClr>
                </a:solidFill>
                <a:latin typeface="Mistral" pitchFamily="66" charset="0"/>
              </a:rPr>
              <a:t>Лечебный отдых</a:t>
            </a:r>
            <a:endParaRPr lang="ru-RU" sz="1750" b="1" dirty="0">
              <a:solidFill>
                <a:schemeClr val="accent2">
                  <a:lumMod val="75000"/>
                </a:schemeClr>
              </a:solidFill>
              <a:latin typeface="Mistral" pitchFamily="66" charset="0"/>
            </a:endParaRPr>
          </a:p>
        </p:txBody>
      </p:sp>
      <p:sp>
        <p:nvSpPr>
          <p:cNvPr id="7" name="AutoShape 22"/>
          <p:cNvSpPr>
            <a:spLocks noChangeArrowheads="1"/>
          </p:cNvSpPr>
          <p:nvPr/>
        </p:nvSpPr>
        <p:spPr bwMode="gray">
          <a:xfrm>
            <a:off x="1714480" y="3071810"/>
            <a:ext cx="1928826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750" b="1" dirty="0" smtClean="0">
                <a:solidFill>
                  <a:schemeClr val="accent2">
                    <a:lumMod val="75000"/>
                  </a:schemeClr>
                </a:solidFill>
                <a:latin typeface="Mistral" pitchFamily="66" charset="0"/>
              </a:rPr>
              <a:t>Полноценный сон</a:t>
            </a:r>
            <a:endParaRPr lang="ru-RU" sz="1750" b="1" dirty="0">
              <a:solidFill>
                <a:schemeClr val="accent2">
                  <a:lumMod val="75000"/>
                </a:schemeClr>
              </a:solidFill>
              <a:latin typeface="Mistral" pitchFamily="66" charset="0"/>
            </a:endParaRPr>
          </a:p>
        </p:txBody>
      </p:sp>
      <p:sp>
        <p:nvSpPr>
          <p:cNvPr id="8" name="AutoShape 22"/>
          <p:cNvSpPr>
            <a:spLocks noChangeArrowheads="1"/>
          </p:cNvSpPr>
          <p:nvPr/>
        </p:nvSpPr>
        <p:spPr bwMode="gray">
          <a:xfrm>
            <a:off x="4429124" y="2571744"/>
            <a:ext cx="1928826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750" b="1" dirty="0" smtClean="0">
                <a:solidFill>
                  <a:schemeClr val="accent2">
                    <a:lumMod val="75000"/>
                  </a:schemeClr>
                </a:solidFill>
                <a:latin typeface="Mistral" pitchFamily="66" charset="0"/>
              </a:rPr>
              <a:t>Природный отдых</a:t>
            </a:r>
            <a:endParaRPr lang="ru-RU" sz="1750" b="1" dirty="0">
              <a:solidFill>
                <a:schemeClr val="accent2">
                  <a:lumMod val="75000"/>
                </a:schemeClr>
              </a:solidFill>
              <a:latin typeface="Mistral" pitchFamily="66" charset="0"/>
            </a:endParaRPr>
          </a:p>
        </p:txBody>
      </p:sp>
      <p:sp>
        <p:nvSpPr>
          <p:cNvPr id="9" name="AutoShape 22"/>
          <p:cNvSpPr>
            <a:spLocks noChangeArrowheads="1"/>
          </p:cNvSpPr>
          <p:nvPr/>
        </p:nvSpPr>
        <p:spPr bwMode="gray">
          <a:xfrm>
            <a:off x="4429124" y="3071810"/>
            <a:ext cx="1928826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750" b="1" dirty="0" smtClean="0">
                <a:solidFill>
                  <a:schemeClr val="accent2">
                    <a:lumMod val="75000"/>
                  </a:schemeClr>
                </a:solidFill>
                <a:latin typeface="Mistral" pitchFamily="66" charset="0"/>
              </a:rPr>
              <a:t>Игры на планшете</a:t>
            </a:r>
            <a:endParaRPr lang="ru-RU" sz="1750" b="1" dirty="0">
              <a:solidFill>
                <a:schemeClr val="accent2">
                  <a:lumMod val="75000"/>
                </a:schemeClr>
              </a:solidFill>
              <a:latin typeface="Mistral" pitchFamily="66" charset="0"/>
            </a:endParaRPr>
          </a:p>
        </p:txBody>
      </p:sp>
      <p:sp>
        <p:nvSpPr>
          <p:cNvPr id="10" name="AutoShape 22"/>
          <p:cNvSpPr>
            <a:spLocks noChangeArrowheads="1"/>
          </p:cNvSpPr>
          <p:nvPr/>
        </p:nvSpPr>
        <p:spPr bwMode="gray">
          <a:xfrm>
            <a:off x="3071802" y="6000768"/>
            <a:ext cx="1928826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750" b="1" dirty="0" smtClean="0">
                <a:solidFill>
                  <a:schemeClr val="accent2">
                    <a:lumMod val="75000"/>
                  </a:schemeClr>
                </a:solidFill>
                <a:latin typeface="Mistral" pitchFamily="66" charset="0"/>
              </a:rPr>
              <a:t>Полноценный сон</a:t>
            </a:r>
            <a:endParaRPr lang="ru-RU" sz="1750" b="1" dirty="0">
              <a:solidFill>
                <a:schemeClr val="accent2">
                  <a:lumMod val="75000"/>
                </a:schemeClr>
              </a:solidFill>
              <a:latin typeface="Mistral" pitchFamily="66" charset="0"/>
            </a:endParaRPr>
          </a:p>
        </p:txBody>
      </p:sp>
      <p:pic>
        <p:nvPicPr>
          <p:cNvPr id="11" name="Picture 13" descr="C:\Documents and Settings\Елена\Мои документы\Мои рисунки\анимированные\знаки\c6aad6abc112aee1d382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352213">
            <a:off x="929083" y="2993497"/>
            <a:ext cx="428628" cy="46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3" descr="C:\Documents and Settings\Елена\Мои документы\Мои рисунки\анимированные\знаки\c6aad6abc112aee1d382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352213">
            <a:off x="6501247" y="278854"/>
            <a:ext cx="428628" cy="46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https://img-fotki.yandex.ru/get/370744/200418627.235/0_1bec10_c785b6ce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6567" y="5857892"/>
            <a:ext cx="987433" cy="8620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chitelnica-u-doski_0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AutoShape 22"/>
          <p:cNvSpPr>
            <a:spLocks noChangeArrowheads="1"/>
          </p:cNvSpPr>
          <p:nvPr/>
        </p:nvSpPr>
        <p:spPr bwMode="gray">
          <a:xfrm>
            <a:off x="428596" y="285728"/>
            <a:ext cx="571504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50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29124" y="285728"/>
            <a:ext cx="2247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Активный отдых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2928926" y="857232"/>
            <a:ext cx="4357718" cy="1143008"/>
          </a:xfrm>
          <a:prstGeom prst="wedgeRound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Mistral" pitchFamily="66" charset="0"/>
              </a:rPr>
              <a:t>Во время приготовления домашних заданий, чтобы снизить утомляемость и немного отдохнуть необходимо?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Mistral" pitchFamily="66" charset="0"/>
            </a:endParaRPr>
          </a:p>
        </p:txBody>
      </p:sp>
      <p:sp>
        <p:nvSpPr>
          <p:cNvPr id="7" name="AutoShape 22"/>
          <p:cNvSpPr>
            <a:spLocks noChangeArrowheads="1"/>
          </p:cNvSpPr>
          <p:nvPr/>
        </p:nvSpPr>
        <p:spPr bwMode="gray">
          <a:xfrm>
            <a:off x="3000364" y="2571744"/>
            <a:ext cx="1928826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Mistral" pitchFamily="66" charset="0"/>
              </a:rPr>
              <a:t>Поспать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Mistral" pitchFamily="66" charset="0"/>
            </a:endParaRPr>
          </a:p>
        </p:txBody>
      </p:sp>
      <p:sp>
        <p:nvSpPr>
          <p:cNvPr id="8" name="AutoShape 22"/>
          <p:cNvSpPr>
            <a:spLocks noChangeArrowheads="1"/>
          </p:cNvSpPr>
          <p:nvPr/>
        </p:nvSpPr>
        <p:spPr bwMode="gray">
          <a:xfrm>
            <a:off x="3000364" y="3071810"/>
            <a:ext cx="1928826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Mistral" pitchFamily="66" charset="0"/>
              </a:rPr>
              <a:t>Погулять часок – другой</a:t>
            </a:r>
            <a:endParaRPr lang="ru-RU" sz="1750" b="1" dirty="0">
              <a:solidFill>
                <a:schemeClr val="accent2">
                  <a:lumMod val="75000"/>
                </a:schemeClr>
              </a:solidFill>
              <a:latin typeface="Mistral" pitchFamily="66" charset="0"/>
            </a:endParaRPr>
          </a:p>
        </p:txBody>
      </p:sp>
      <p:sp>
        <p:nvSpPr>
          <p:cNvPr id="9" name="AutoShape 22"/>
          <p:cNvSpPr>
            <a:spLocks noChangeArrowheads="1"/>
          </p:cNvSpPr>
          <p:nvPr/>
        </p:nvSpPr>
        <p:spPr bwMode="gray">
          <a:xfrm>
            <a:off x="5572132" y="2571744"/>
            <a:ext cx="1928826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Mistral" pitchFamily="66" charset="0"/>
              </a:rPr>
              <a:t>Сделать </a:t>
            </a:r>
            <a:r>
              <a:rPr lang="ru-RU" sz="1600" b="1" dirty="0" err="1" smtClean="0">
                <a:solidFill>
                  <a:schemeClr val="accent2">
                    <a:lumMod val="75000"/>
                  </a:schemeClr>
                </a:solidFill>
                <a:latin typeface="Mistral" pitchFamily="66" charset="0"/>
              </a:rPr>
              <a:t>физкульт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Mistral" pitchFamily="66" charset="0"/>
              </a:rPr>
              <a:t> паузу</a:t>
            </a:r>
            <a:endParaRPr lang="ru-RU" sz="1750" b="1" dirty="0">
              <a:solidFill>
                <a:schemeClr val="accent2">
                  <a:lumMod val="75000"/>
                </a:schemeClr>
              </a:solidFill>
              <a:latin typeface="Mistral" pitchFamily="66" charset="0"/>
            </a:endParaRPr>
          </a:p>
        </p:txBody>
      </p:sp>
      <p:sp>
        <p:nvSpPr>
          <p:cNvPr id="10" name="AutoShape 22"/>
          <p:cNvSpPr>
            <a:spLocks noChangeArrowheads="1"/>
          </p:cNvSpPr>
          <p:nvPr/>
        </p:nvSpPr>
        <p:spPr bwMode="gray">
          <a:xfrm>
            <a:off x="5286380" y="3071810"/>
            <a:ext cx="2500330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Mistral" pitchFamily="66" charset="0"/>
              </a:rPr>
              <a:t>Отложить выполнение уроков </a:t>
            </a:r>
          </a:p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Mistral" pitchFamily="66" charset="0"/>
              </a:rPr>
              <a:t>на следующий день</a:t>
            </a:r>
            <a:endParaRPr lang="ru-RU" sz="1750" b="1" dirty="0">
              <a:solidFill>
                <a:schemeClr val="accent2">
                  <a:lumMod val="75000"/>
                </a:schemeClr>
              </a:solidFill>
              <a:latin typeface="Mistral" pitchFamily="66" charset="0"/>
            </a:endParaRPr>
          </a:p>
        </p:txBody>
      </p:sp>
      <p:sp>
        <p:nvSpPr>
          <p:cNvPr id="11" name="AutoShape 22"/>
          <p:cNvSpPr>
            <a:spLocks noChangeArrowheads="1"/>
          </p:cNvSpPr>
          <p:nvPr/>
        </p:nvSpPr>
        <p:spPr bwMode="gray">
          <a:xfrm>
            <a:off x="4214810" y="6072206"/>
            <a:ext cx="1928826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Mistral" pitchFamily="66" charset="0"/>
              </a:rPr>
              <a:t>Сделать </a:t>
            </a:r>
            <a:r>
              <a:rPr lang="ru-RU" sz="1600" b="1" dirty="0" err="1" smtClean="0">
                <a:solidFill>
                  <a:schemeClr val="accent2">
                    <a:lumMod val="75000"/>
                  </a:schemeClr>
                </a:solidFill>
                <a:latin typeface="Mistral" pitchFamily="66" charset="0"/>
              </a:rPr>
              <a:t>физкульт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Mistral" pitchFamily="66" charset="0"/>
              </a:rPr>
              <a:t> паузу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Mistral" pitchFamily="66" charset="0"/>
            </a:endParaRPr>
          </a:p>
        </p:txBody>
      </p:sp>
      <p:pic>
        <p:nvPicPr>
          <p:cNvPr id="12" name="Picture 13" descr="C:\Documents and Settings\Елена\Мои документы\Мои рисунки\анимированные\знаки\c6aad6abc112aee1d382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352213">
            <a:off x="2143528" y="2993497"/>
            <a:ext cx="428628" cy="46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3" descr="C:\Documents and Settings\Елена\Мои документы\Мои рисунки\анимированные\знаки\c6aad6abc112aee1d382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352213">
            <a:off x="7715694" y="278853"/>
            <a:ext cx="428628" cy="46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https://img-fotki.yandex.ru/get/370744/200418627.235/0_1bec10_c785b6ce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6567" y="5857892"/>
            <a:ext cx="987433" cy="8620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uchitelnica-u-doski_00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857488" y="285728"/>
            <a:ext cx="26677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Физическое развитие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1643042" y="714356"/>
            <a:ext cx="4357718" cy="1143008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istral" pitchFamily="66" charset="0"/>
              </a:rPr>
              <a:t>Символ олимпиады из зверей – это…?</a:t>
            </a:r>
            <a:b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istral" pitchFamily="66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rgbClr val="00B050"/>
              </a:solidFill>
              <a:latin typeface="Mistral" pitchFamily="66" charset="0"/>
            </a:endParaRPr>
          </a:p>
        </p:txBody>
      </p:sp>
      <p:sp>
        <p:nvSpPr>
          <p:cNvPr id="9" name="AutoShape 22"/>
          <p:cNvSpPr>
            <a:spLocks noChangeArrowheads="1"/>
          </p:cNvSpPr>
          <p:nvPr/>
        </p:nvSpPr>
        <p:spPr bwMode="gray">
          <a:xfrm>
            <a:off x="1785918" y="2428868"/>
            <a:ext cx="1928826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750" b="1" dirty="0" smtClean="0">
                <a:solidFill>
                  <a:schemeClr val="accent6">
                    <a:lumMod val="75000"/>
                  </a:schemeClr>
                </a:solidFill>
                <a:latin typeface="Mistral" pitchFamily="66" charset="0"/>
              </a:rPr>
              <a:t>Заяц</a:t>
            </a:r>
            <a:endParaRPr lang="ru-RU" sz="1750" b="1" dirty="0">
              <a:solidFill>
                <a:schemeClr val="accent6">
                  <a:lumMod val="75000"/>
                </a:schemeClr>
              </a:solidFill>
              <a:latin typeface="Mistral" pitchFamily="66" charset="0"/>
            </a:endParaRPr>
          </a:p>
        </p:txBody>
      </p:sp>
      <p:sp>
        <p:nvSpPr>
          <p:cNvPr id="10" name="AutoShape 22"/>
          <p:cNvSpPr>
            <a:spLocks noChangeArrowheads="1"/>
          </p:cNvSpPr>
          <p:nvPr/>
        </p:nvSpPr>
        <p:spPr bwMode="gray">
          <a:xfrm>
            <a:off x="4714876" y="2428868"/>
            <a:ext cx="1928826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Mistral" pitchFamily="66" charset="0"/>
              </a:rPr>
              <a:t>Мишка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Mistral" pitchFamily="66" charset="0"/>
            </a:endParaRPr>
          </a:p>
        </p:txBody>
      </p:sp>
      <p:sp>
        <p:nvSpPr>
          <p:cNvPr id="11" name="AutoShape 22"/>
          <p:cNvSpPr>
            <a:spLocks noChangeArrowheads="1"/>
          </p:cNvSpPr>
          <p:nvPr/>
        </p:nvSpPr>
        <p:spPr bwMode="gray">
          <a:xfrm>
            <a:off x="1785918" y="2928934"/>
            <a:ext cx="1928826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750" b="1" dirty="0" smtClean="0">
                <a:solidFill>
                  <a:schemeClr val="accent6">
                    <a:lumMod val="75000"/>
                  </a:schemeClr>
                </a:solidFill>
                <a:latin typeface="Mistral" pitchFamily="66" charset="0"/>
              </a:rPr>
              <a:t>Лиса</a:t>
            </a:r>
            <a:endParaRPr lang="ru-RU" sz="1750" b="1" dirty="0">
              <a:solidFill>
                <a:schemeClr val="accent6">
                  <a:lumMod val="75000"/>
                </a:schemeClr>
              </a:solidFill>
              <a:latin typeface="Mistral" pitchFamily="66" charset="0"/>
            </a:endParaRPr>
          </a:p>
        </p:txBody>
      </p:sp>
      <p:sp>
        <p:nvSpPr>
          <p:cNvPr id="12" name="AutoShape 22"/>
          <p:cNvSpPr>
            <a:spLocks noChangeArrowheads="1"/>
          </p:cNvSpPr>
          <p:nvPr/>
        </p:nvSpPr>
        <p:spPr bwMode="gray">
          <a:xfrm>
            <a:off x="4714876" y="2928934"/>
            <a:ext cx="1928826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Mistral" pitchFamily="66" charset="0"/>
              </a:rPr>
              <a:t>Змея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Mistral" pitchFamily="66" charset="0"/>
            </a:endParaRPr>
          </a:p>
        </p:txBody>
      </p:sp>
      <p:sp>
        <p:nvSpPr>
          <p:cNvPr id="13" name="AutoShape 22"/>
          <p:cNvSpPr>
            <a:spLocks noChangeArrowheads="1"/>
          </p:cNvSpPr>
          <p:nvPr/>
        </p:nvSpPr>
        <p:spPr bwMode="gray">
          <a:xfrm>
            <a:off x="3071802" y="6000768"/>
            <a:ext cx="1928826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Mistral" pitchFamily="66" charset="0"/>
              </a:rPr>
              <a:t>Мишка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Mistral" pitchFamily="66" charset="0"/>
            </a:endParaRPr>
          </a:p>
        </p:txBody>
      </p:sp>
      <p:pic>
        <p:nvPicPr>
          <p:cNvPr id="14" name="Picture 13" descr="C:\Documents and Settings\Елена\Мои документы\Мои рисунки\анимированные\знаки\c6aad6abc112aee1d382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352213">
            <a:off x="786207" y="2922060"/>
            <a:ext cx="428628" cy="46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3" descr="C:\Documents and Settings\Елена\Мои документы\Мои рисунки\анимированные\знаки\c6aad6abc112aee1d382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352213">
            <a:off x="6644123" y="278853"/>
            <a:ext cx="428628" cy="46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AutoShape 22"/>
          <p:cNvSpPr>
            <a:spLocks noChangeArrowheads="1"/>
          </p:cNvSpPr>
          <p:nvPr/>
        </p:nvSpPr>
        <p:spPr bwMode="gray">
          <a:xfrm>
            <a:off x="8286776" y="214290"/>
            <a:ext cx="571504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10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7" name="Picture 2" descr="https://img-fotki.yandex.ru/get/370744/200418627.235/0_1bec10_c785b6ce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6567" y="5857892"/>
            <a:ext cx="987433" cy="8620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chitelnica-u-doski_00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14810" y="285728"/>
            <a:ext cx="26677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Физическое развитие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3143240" y="714356"/>
            <a:ext cx="4357718" cy="1143008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istral" pitchFamily="66" charset="0"/>
              </a:rPr>
              <a:t>Сколько олимпиадных колец?</a:t>
            </a:r>
            <a:b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istral" pitchFamily="66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rgbClr val="00B050"/>
              </a:solidFill>
              <a:latin typeface="Mistral" pitchFamily="66" charset="0"/>
            </a:endParaRPr>
          </a:p>
        </p:txBody>
      </p:sp>
      <p:sp>
        <p:nvSpPr>
          <p:cNvPr id="5" name="AutoShape 22"/>
          <p:cNvSpPr>
            <a:spLocks noChangeArrowheads="1"/>
          </p:cNvSpPr>
          <p:nvPr/>
        </p:nvSpPr>
        <p:spPr bwMode="gray">
          <a:xfrm>
            <a:off x="2786050" y="2428868"/>
            <a:ext cx="1928826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750" b="1" dirty="0" smtClean="0">
                <a:solidFill>
                  <a:schemeClr val="accent6">
                    <a:lumMod val="75000"/>
                  </a:schemeClr>
                </a:solidFill>
                <a:latin typeface="Mistral" pitchFamily="66" charset="0"/>
              </a:rPr>
              <a:t>8</a:t>
            </a:r>
            <a:endParaRPr lang="ru-RU" sz="1750" b="1" dirty="0">
              <a:solidFill>
                <a:schemeClr val="accent6">
                  <a:lumMod val="75000"/>
                </a:schemeClr>
              </a:solidFill>
              <a:latin typeface="Mistral" pitchFamily="66" charset="0"/>
            </a:endParaRPr>
          </a:p>
        </p:txBody>
      </p:sp>
      <p:sp>
        <p:nvSpPr>
          <p:cNvPr id="6" name="AutoShape 22"/>
          <p:cNvSpPr>
            <a:spLocks noChangeArrowheads="1"/>
          </p:cNvSpPr>
          <p:nvPr/>
        </p:nvSpPr>
        <p:spPr bwMode="gray">
          <a:xfrm>
            <a:off x="2786050" y="2928934"/>
            <a:ext cx="1928826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750" b="1" dirty="0" smtClean="0">
                <a:solidFill>
                  <a:schemeClr val="accent6">
                    <a:lumMod val="75000"/>
                  </a:schemeClr>
                </a:solidFill>
                <a:latin typeface="Mistral" pitchFamily="66" charset="0"/>
              </a:rPr>
              <a:t>6</a:t>
            </a:r>
            <a:endParaRPr lang="ru-RU" sz="1750" b="1" dirty="0">
              <a:solidFill>
                <a:schemeClr val="accent6">
                  <a:lumMod val="75000"/>
                </a:schemeClr>
              </a:solidFill>
              <a:latin typeface="Mistral" pitchFamily="66" charset="0"/>
            </a:endParaRPr>
          </a:p>
        </p:txBody>
      </p:sp>
      <p:sp>
        <p:nvSpPr>
          <p:cNvPr id="7" name="AutoShape 22"/>
          <p:cNvSpPr>
            <a:spLocks noChangeArrowheads="1"/>
          </p:cNvSpPr>
          <p:nvPr/>
        </p:nvSpPr>
        <p:spPr bwMode="gray">
          <a:xfrm>
            <a:off x="5786446" y="2428868"/>
            <a:ext cx="1928826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750" b="1" dirty="0" smtClean="0">
                <a:solidFill>
                  <a:schemeClr val="accent6">
                    <a:lumMod val="75000"/>
                  </a:schemeClr>
                </a:solidFill>
                <a:latin typeface="Mistral" pitchFamily="66" charset="0"/>
              </a:rPr>
              <a:t>9</a:t>
            </a:r>
            <a:endParaRPr lang="ru-RU" sz="1750" b="1" dirty="0">
              <a:solidFill>
                <a:schemeClr val="accent6">
                  <a:lumMod val="75000"/>
                </a:schemeClr>
              </a:solidFill>
              <a:latin typeface="Mistral" pitchFamily="66" charset="0"/>
            </a:endParaRPr>
          </a:p>
        </p:txBody>
      </p:sp>
      <p:sp>
        <p:nvSpPr>
          <p:cNvPr id="8" name="AutoShape 22"/>
          <p:cNvSpPr>
            <a:spLocks noChangeArrowheads="1"/>
          </p:cNvSpPr>
          <p:nvPr/>
        </p:nvSpPr>
        <p:spPr bwMode="gray">
          <a:xfrm>
            <a:off x="5786446" y="2928934"/>
            <a:ext cx="1928826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750" b="1" dirty="0" smtClean="0">
                <a:solidFill>
                  <a:schemeClr val="accent6">
                    <a:lumMod val="75000"/>
                  </a:schemeClr>
                </a:solidFill>
                <a:latin typeface="Mistral" pitchFamily="66" charset="0"/>
              </a:rPr>
              <a:t>5</a:t>
            </a:r>
            <a:endParaRPr lang="ru-RU" sz="1750" b="1" dirty="0">
              <a:solidFill>
                <a:schemeClr val="accent6">
                  <a:lumMod val="75000"/>
                </a:schemeClr>
              </a:solidFill>
              <a:latin typeface="Mistral" pitchFamily="66" charset="0"/>
            </a:endParaRPr>
          </a:p>
        </p:txBody>
      </p:sp>
      <p:sp>
        <p:nvSpPr>
          <p:cNvPr id="9" name="AutoShape 22"/>
          <p:cNvSpPr>
            <a:spLocks noChangeArrowheads="1"/>
          </p:cNvSpPr>
          <p:nvPr/>
        </p:nvSpPr>
        <p:spPr bwMode="gray">
          <a:xfrm>
            <a:off x="4143372" y="5929330"/>
            <a:ext cx="1928826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750" b="1" dirty="0" smtClean="0">
                <a:solidFill>
                  <a:schemeClr val="accent6">
                    <a:lumMod val="75000"/>
                  </a:schemeClr>
                </a:solidFill>
                <a:latin typeface="Mistral" pitchFamily="66" charset="0"/>
              </a:rPr>
              <a:t>5</a:t>
            </a:r>
            <a:endParaRPr lang="ru-RU" sz="1750" b="1" dirty="0">
              <a:solidFill>
                <a:schemeClr val="accent6">
                  <a:lumMod val="75000"/>
                </a:schemeClr>
              </a:solidFill>
              <a:latin typeface="Mistral" pitchFamily="66" charset="0"/>
            </a:endParaRPr>
          </a:p>
        </p:txBody>
      </p:sp>
      <p:pic>
        <p:nvPicPr>
          <p:cNvPr id="10" name="Picture 13" descr="C:\Documents and Settings\Елена\Мои документы\Мои рисунки\анимированные\знаки\c6aad6abc112aee1d382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31172">
            <a:off x="2000653" y="2922059"/>
            <a:ext cx="428628" cy="46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3" descr="C:\Documents and Settings\Елена\Мои документы\Мои рисунки\анимированные\знаки\c6aad6abc112aee1d382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352213">
            <a:off x="7858568" y="278853"/>
            <a:ext cx="428628" cy="46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22"/>
          <p:cNvSpPr>
            <a:spLocks noChangeArrowheads="1"/>
          </p:cNvSpPr>
          <p:nvPr/>
        </p:nvSpPr>
        <p:spPr bwMode="gray">
          <a:xfrm>
            <a:off x="285720" y="214290"/>
            <a:ext cx="571504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20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3" name="Picture 2" descr="https://img-fotki.yandex.ru/get/370744/200418627.235/0_1bec10_c785b6ce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6567" y="5857892"/>
            <a:ext cx="987433" cy="8620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chitelnica-u-doski_00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28926" y="285728"/>
            <a:ext cx="26677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Физическое развитие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1643042" y="714356"/>
            <a:ext cx="4357718" cy="1143008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istral" pitchFamily="66" charset="0"/>
              </a:rPr>
              <a:t>Как называется бег по пересечённой местности?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Mistral" pitchFamily="66" charset="0"/>
            </a:endParaRPr>
          </a:p>
        </p:txBody>
      </p:sp>
      <p:sp>
        <p:nvSpPr>
          <p:cNvPr id="5" name="AutoShape 22"/>
          <p:cNvSpPr>
            <a:spLocks noChangeArrowheads="1"/>
          </p:cNvSpPr>
          <p:nvPr/>
        </p:nvSpPr>
        <p:spPr bwMode="gray">
          <a:xfrm>
            <a:off x="1571604" y="2428868"/>
            <a:ext cx="1928826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Mistral" pitchFamily="66" charset="0"/>
              </a:rPr>
              <a:t>Марафон 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Mistral" pitchFamily="66" charset="0"/>
            </a:endParaRPr>
          </a:p>
        </p:txBody>
      </p:sp>
      <p:sp>
        <p:nvSpPr>
          <p:cNvPr id="6" name="AutoShape 22"/>
          <p:cNvSpPr>
            <a:spLocks noChangeArrowheads="1"/>
          </p:cNvSpPr>
          <p:nvPr/>
        </p:nvSpPr>
        <p:spPr bwMode="gray">
          <a:xfrm>
            <a:off x="1571604" y="2928934"/>
            <a:ext cx="1928826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Mistral" pitchFamily="66" charset="0"/>
              </a:rPr>
              <a:t>Ралли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7" name="AutoShape 22"/>
          <p:cNvSpPr>
            <a:spLocks noChangeArrowheads="1"/>
          </p:cNvSpPr>
          <p:nvPr/>
        </p:nvSpPr>
        <p:spPr bwMode="gray">
          <a:xfrm>
            <a:off x="4429124" y="2428868"/>
            <a:ext cx="1928826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Mistral" pitchFamily="66" charset="0"/>
              </a:rPr>
              <a:t>Эстафета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Mistral" pitchFamily="66" charset="0"/>
            </a:endParaRPr>
          </a:p>
        </p:txBody>
      </p:sp>
      <p:sp>
        <p:nvSpPr>
          <p:cNvPr id="8" name="AutoShape 22"/>
          <p:cNvSpPr>
            <a:spLocks noChangeArrowheads="1"/>
          </p:cNvSpPr>
          <p:nvPr/>
        </p:nvSpPr>
        <p:spPr bwMode="gray">
          <a:xfrm>
            <a:off x="4429124" y="2928934"/>
            <a:ext cx="1928826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Mistral" pitchFamily="66" charset="0"/>
              </a:rPr>
              <a:t>Кросс 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Mistral" pitchFamily="66" charset="0"/>
            </a:endParaRPr>
          </a:p>
        </p:txBody>
      </p:sp>
      <p:sp>
        <p:nvSpPr>
          <p:cNvPr id="9" name="AutoShape 22"/>
          <p:cNvSpPr>
            <a:spLocks noChangeArrowheads="1"/>
          </p:cNvSpPr>
          <p:nvPr/>
        </p:nvSpPr>
        <p:spPr bwMode="gray">
          <a:xfrm>
            <a:off x="3000364" y="6000768"/>
            <a:ext cx="1928826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750" b="1" dirty="0" smtClean="0">
                <a:solidFill>
                  <a:schemeClr val="accent6">
                    <a:lumMod val="75000"/>
                  </a:schemeClr>
                </a:solidFill>
                <a:latin typeface="Mistral" pitchFamily="66" charset="0"/>
              </a:rPr>
              <a:t>Кросс</a:t>
            </a:r>
            <a:endParaRPr lang="ru-RU" sz="1750" b="1" dirty="0">
              <a:solidFill>
                <a:schemeClr val="accent6">
                  <a:lumMod val="75000"/>
                </a:schemeClr>
              </a:solidFill>
              <a:latin typeface="Mistral" pitchFamily="66" charset="0"/>
            </a:endParaRPr>
          </a:p>
        </p:txBody>
      </p:sp>
      <p:pic>
        <p:nvPicPr>
          <p:cNvPr id="10" name="Picture 13" descr="C:\Documents and Settings\Елена\Мои документы\Мои рисунки\анимированные\знаки\c6aad6abc112aee1d382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352213">
            <a:off x="786207" y="2922060"/>
            <a:ext cx="428628" cy="46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3" descr="C:\Documents and Settings\Елена\Мои документы\Мои рисунки\анимированные\знаки\c6aad6abc112aee1d382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352213">
            <a:off x="6572685" y="278853"/>
            <a:ext cx="428628" cy="46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22"/>
          <p:cNvSpPr>
            <a:spLocks noChangeArrowheads="1"/>
          </p:cNvSpPr>
          <p:nvPr/>
        </p:nvSpPr>
        <p:spPr bwMode="gray">
          <a:xfrm>
            <a:off x="8358214" y="285728"/>
            <a:ext cx="571504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30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3" name="Picture 2" descr="https://img-fotki.yandex.ru/get/370744/200418627.235/0_1bec10_c785b6ce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6567" y="5857892"/>
            <a:ext cx="987433" cy="8620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chitelnica-u-doski_00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57620" y="285728"/>
            <a:ext cx="26677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Физическое развитие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3357554" y="714356"/>
            <a:ext cx="4357718" cy="1214446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istral" pitchFamily="66" charset="0"/>
              </a:rPr>
              <a:t>Как называется уличная гимнастика, во время которой упражнения выполняются на турниках, брусьях и других уличных конструкциях?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Mistral" pitchFamily="66" charset="0"/>
            </a:endParaRPr>
          </a:p>
        </p:txBody>
      </p:sp>
      <p:sp>
        <p:nvSpPr>
          <p:cNvPr id="5" name="AutoShape 22"/>
          <p:cNvSpPr>
            <a:spLocks noChangeArrowheads="1"/>
          </p:cNvSpPr>
          <p:nvPr/>
        </p:nvSpPr>
        <p:spPr bwMode="gray">
          <a:xfrm>
            <a:off x="4286248" y="6072206"/>
            <a:ext cx="1928826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750" b="1" dirty="0" err="1" smtClean="0">
                <a:solidFill>
                  <a:schemeClr val="accent6">
                    <a:lumMod val="75000"/>
                  </a:schemeClr>
                </a:solidFill>
                <a:latin typeface="Mistral" pitchFamily="66" charset="0"/>
              </a:rPr>
              <a:t>Воркраут</a:t>
            </a:r>
            <a:endParaRPr lang="ru-RU" sz="1750" b="1" dirty="0">
              <a:solidFill>
                <a:schemeClr val="accent6">
                  <a:lumMod val="75000"/>
                </a:schemeClr>
              </a:solidFill>
              <a:latin typeface="Mistral" pitchFamily="66" charset="0"/>
            </a:endParaRPr>
          </a:p>
        </p:txBody>
      </p:sp>
      <p:sp>
        <p:nvSpPr>
          <p:cNvPr id="6" name="AutoShape 22"/>
          <p:cNvSpPr>
            <a:spLocks noChangeArrowheads="1"/>
          </p:cNvSpPr>
          <p:nvPr/>
        </p:nvSpPr>
        <p:spPr bwMode="gray">
          <a:xfrm>
            <a:off x="2786050" y="2428868"/>
            <a:ext cx="1928826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750" b="1" dirty="0" err="1" smtClean="0">
                <a:solidFill>
                  <a:schemeClr val="accent6">
                    <a:lumMod val="75000"/>
                  </a:schemeClr>
                </a:solidFill>
                <a:latin typeface="Mistral" pitchFamily="66" charset="0"/>
              </a:rPr>
              <a:t>Кросфит</a:t>
            </a:r>
            <a:endParaRPr lang="ru-RU" sz="1750" b="1" dirty="0">
              <a:solidFill>
                <a:schemeClr val="accent6">
                  <a:lumMod val="75000"/>
                </a:schemeClr>
              </a:solidFill>
              <a:latin typeface="Mistral" pitchFamily="66" charset="0"/>
            </a:endParaRPr>
          </a:p>
        </p:txBody>
      </p:sp>
      <p:sp>
        <p:nvSpPr>
          <p:cNvPr id="7" name="AutoShape 22"/>
          <p:cNvSpPr>
            <a:spLocks noChangeArrowheads="1"/>
          </p:cNvSpPr>
          <p:nvPr/>
        </p:nvSpPr>
        <p:spPr bwMode="gray">
          <a:xfrm>
            <a:off x="2786050" y="2928934"/>
            <a:ext cx="1928826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750" b="1" dirty="0" smtClean="0">
                <a:solidFill>
                  <a:schemeClr val="accent6">
                    <a:lumMod val="75000"/>
                  </a:schemeClr>
                </a:solidFill>
                <a:latin typeface="Mistral" pitchFamily="66" charset="0"/>
              </a:rPr>
              <a:t>Марафон</a:t>
            </a:r>
            <a:endParaRPr lang="ru-RU" sz="1750" b="1" dirty="0">
              <a:solidFill>
                <a:schemeClr val="accent6">
                  <a:lumMod val="75000"/>
                </a:schemeClr>
              </a:solidFill>
              <a:latin typeface="Mistral" pitchFamily="66" charset="0"/>
            </a:endParaRPr>
          </a:p>
        </p:txBody>
      </p:sp>
      <p:sp>
        <p:nvSpPr>
          <p:cNvPr id="8" name="AutoShape 22"/>
          <p:cNvSpPr>
            <a:spLocks noChangeArrowheads="1"/>
          </p:cNvSpPr>
          <p:nvPr/>
        </p:nvSpPr>
        <p:spPr bwMode="gray">
          <a:xfrm>
            <a:off x="5715008" y="2428868"/>
            <a:ext cx="1928826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750" b="1" dirty="0" err="1" smtClean="0">
                <a:solidFill>
                  <a:schemeClr val="accent6">
                    <a:lumMod val="75000"/>
                  </a:schemeClr>
                </a:solidFill>
                <a:latin typeface="Mistral" pitchFamily="66" charset="0"/>
              </a:rPr>
              <a:t>Паркур</a:t>
            </a:r>
            <a:endParaRPr lang="ru-RU" sz="1750" b="1" dirty="0">
              <a:solidFill>
                <a:schemeClr val="accent6">
                  <a:lumMod val="75000"/>
                </a:schemeClr>
              </a:solidFill>
              <a:latin typeface="Mistral" pitchFamily="66" charset="0"/>
            </a:endParaRPr>
          </a:p>
        </p:txBody>
      </p:sp>
      <p:sp>
        <p:nvSpPr>
          <p:cNvPr id="9" name="AutoShape 22"/>
          <p:cNvSpPr>
            <a:spLocks noChangeArrowheads="1"/>
          </p:cNvSpPr>
          <p:nvPr/>
        </p:nvSpPr>
        <p:spPr bwMode="gray">
          <a:xfrm>
            <a:off x="5715008" y="2928934"/>
            <a:ext cx="1928826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750" b="1" dirty="0" err="1" smtClean="0">
                <a:solidFill>
                  <a:schemeClr val="accent6">
                    <a:lumMod val="75000"/>
                  </a:schemeClr>
                </a:solidFill>
                <a:latin typeface="Mistral" pitchFamily="66" charset="0"/>
              </a:rPr>
              <a:t>Воркраут</a:t>
            </a:r>
            <a:endParaRPr lang="ru-RU" sz="1750" b="1" dirty="0">
              <a:solidFill>
                <a:schemeClr val="accent6">
                  <a:lumMod val="75000"/>
                </a:schemeClr>
              </a:solidFill>
              <a:latin typeface="Mistral" pitchFamily="66" charset="0"/>
            </a:endParaRPr>
          </a:p>
        </p:txBody>
      </p:sp>
      <p:pic>
        <p:nvPicPr>
          <p:cNvPr id="10" name="Picture 13" descr="C:\Documents and Settings\Елена\Мои документы\Мои рисунки\анимированные\знаки\c6aad6abc112aee1d382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352213">
            <a:off x="2072092" y="2922059"/>
            <a:ext cx="428628" cy="46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3" descr="C:\Documents and Settings\Елена\Мои документы\Мои рисунки\анимированные\знаки\c6aad6abc112aee1d382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352213">
            <a:off x="7858569" y="278854"/>
            <a:ext cx="428628" cy="46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22"/>
          <p:cNvSpPr>
            <a:spLocks noChangeArrowheads="1"/>
          </p:cNvSpPr>
          <p:nvPr/>
        </p:nvSpPr>
        <p:spPr bwMode="gray">
          <a:xfrm>
            <a:off x="285720" y="214290"/>
            <a:ext cx="571504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40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3" name="Picture 2" descr="https://img-fotki.yandex.ru/get/370744/200418627.235/0_1bec10_c785b6ce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6567" y="5857892"/>
            <a:ext cx="987433" cy="8620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chitelnica-u-doski_00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14612" y="285728"/>
            <a:ext cx="26677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Физическое развитие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1643042" y="714356"/>
            <a:ext cx="4357718" cy="1143008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istral" pitchFamily="66" charset="0"/>
              </a:rPr>
              <a:t>Эта игра похожа на бейсбол. Какая?</a:t>
            </a:r>
            <a:b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istral" pitchFamily="66" charset="0"/>
              </a:rPr>
            </a:b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Mistral" pitchFamily="66" charset="0"/>
              </a:rPr>
              <a:t/>
            </a:r>
            <a:b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Mistral" pitchFamily="66" charset="0"/>
              </a:rPr>
            </a:br>
            <a:endParaRPr lang="ru-RU" sz="2000" b="1" dirty="0">
              <a:solidFill>
                <a:schemeClr val="accent6">
                  <a:lumMod val="75000"/>
                </a:schemeClr>
              </a:solidFill>
              <a:latin typeface="Mistral" pitchFamily="66" charset="0"/>
            </a:endParaRPr>
          </a:p>
        </p:txBody>
      </p:sp>
      <p:sp>
        <p:nvSpPr>
          <p:cNvPr id="5" name="AutoShape 22"/>
          <p:cNvSpPr>
            <a:spLocks noChangeArrowheads="1"/>
          </p:cNvSpPr>
          <p:nvPr/>
        </p:nvSpPr>
        <p:spPr bwMode="gray">
          <a:xfrm>
            <a:off x="1785918" y="2428868"/>
            <a:ext cx="1928826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750" b="1" dirty="0" smtClean="0">
                <a:solidFill>
                  <a:schemeClr val="accent6">
                    <a:lumMod val="75000"/>
                  </a:schemeClr>
                </a:solidFill>
                <a:latin typeface="Mistral" pitchFamily="66" charset="0"/>
              </a:rPr>
              <a:t>Латки</a:t>
            </a:r>
            <a:endParaRPr lang="ru-RU" sz="1750" b="1" dirty="0">
              <a:solidFill>
                <a:schemeClr val="accent6">
                  <a:lumMod val="75000"/>
                </a:schemeClr>
              </a:solidFill>
              <a:latin typeface="Mistral" pitchFamily="66" charset="0"/>
            </a:endParaRPr>
          </a:p>
        </p:txBody>
      </p:sp>
      <p:sp>
        <p:nvSpPr>
          <p:cNvPr id="6" name="AutoShape 22"/>
          <p:cNvSpPr>
            <a:spLocks noChangeArrowheads="1"/>
          </p:cNvSpPr>
          <p:nvPr/>
        </p:nvSpPr>
        <p:spPr bwMode="gray">
          <a:xfrm>
            <a:off x="1785918" y="2928934"/>
            <a:ext cx="1928826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750" b="1" dirty="0" smtClean="0">
                <a:solidFill>
                  <a:schemeClr val="accent6">
                    <a:lumMod val="75000"/>
                  </a:schemeClr>
                </a:solidFill>
                <a:latin typeface="Mistral" pitchFamily="66" charset="0"/>
              </a:rPr>
              <a:t>Осьминог</a:t>
            </a:r>
            <a:endParaRPr lang="ru-RU" sz="1750" b="1" dirty="0">
              <a:solidFill>
                <a:schemeClr val="accent6">
                  <a:lumMod val="75000"/>
                </a:schemeClr>
              </a:solidFill>
              <a:latin typeface="Mistral" pitchFamily="66" charset="0"/>
            </a:endParaRPr>
          </a:p>
        </p:txBody>
      </p:sp>
      <p:sp>
        <p:nvSpPr>
          <p:cNvPr id="7" name="AutoShape 22"/>
          <p:cNvSpPr>
            <a:spLocks noChangeArrowheads="1"/>
          </p:cNvSpPr>
          <p:nvPr/>
        </p:nvSpPr>
        <p:spPr bwMode="gray">
          <a:xfrm>
            <a:off x="4500562" y="2428868"/>
            <a:ext cx="1928826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750" b="1" dirty="0" smtClean="0">
                <a:solidFill>
                  <a:schemeClr val="accent6">
                    <a:lumMod val="75000"/>
                  </a:schemeClr>
                </a:solidFill>
                <a:latin typeface="Mistral" pitchFamily="66" charset="0"/>
              </a:rPr>
              <a:t>Лапта</a:t>
            </a:r>
            <a:endParaRPr lang="ru-RU" sz="1750" b="1" dirty="0">
              <a:solidFill>
                <a:schemeClr val="accent6">
                  <a:lumMod val="75000"/>
                </a:schemeClr>
              </a:solidFill>
              <a:latin typeface="Mistral" pitchFamily="66" charset="0"/>
            </a:endParaRPr>
          </a:p>
        </p:txBody>
      </p:sp>
      <p:sp>
        <p:nvSpPr>
          <p:cNvPr id="8" name="AutoShape 22"/>
          <p:cNvSpPr>
            <a:spLocks noChangeArrowheads="1"/>
          </p:cNvSpPr>
          <p:nvPr/>
        </p:nvSpPr>
        <p:spPr bwMode="gray">
          <a:xfrm>
            <a:off x="4500562" y="2928934"/>
            <a:ext cx="1928826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750" b="1" dirty="0" smtClean="0">
                <a:solidFill>
                  <a:schemeClr val="accent6">
                    <a:lumMod val="75000"/>
                  </a:schemeClr>
                </a:solidFill>
                <a:latin typeface="Mistral" pitchFamily="66" charset="0"/>
              </a:rPr>
              <a:t>Вышибалы</a:t>
            </a:r>
            <a:endParaRPr lang="ru-RU" sz="1750" b="1" dirty="0">
              <a:solidFill>
                <a:schemeClr val="accent6">
                  <a:lumMod val="75000"/>
                </a:schemeClr>
              </a:solidFill>
              <a:latin typeface="Mistral" pitchFamily="66" charset="0"/>
            </a:endParaRPr>
          </a:p>
        </p:txBody>
      </p:sp>
      <p:sp>
        <p:nvSpPr>
          <p:cNvPr id="9" name="AutoShape 22"/>
          <p:cNvSpPr>
            <a:spLocks noChangeArrowheads="1"/>
          </p:cNvSpPr>
          <p:nvPr/>
        </p:nvSpPr>
        <p:spPr bwMode="gray">
          <a:xfrm>
            <a:off x="3214678" y="6072206"/>
            <a:ext cx="1928826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750" b="1" dirty="0" smtClean="0">
                <a:solidFill>
                  <a:schemeClr val="accent6">
                    <a:lumMod val="75000"/>
                  </a:schemeClr>
                </a:solidFill>
                <a:latin typeface="Mistral" pitchFamily="66" charset="0"/>
              </a:rPr>
              <a:t>Лапта</a:t>
            </a:r>
            <a:endParaRPr lang="ru-RU" sz="1750" b="1" dirty="0">
              <a:solidFill>
                <a:schemeClr val="accent6">
                  <a:lumMod val="75000"/>
                </a:schemeClr>
              </a:solidFill>
              <a:latin typeface="Mistral" pitchFamily="66" charset="0"/>
            </a:endParaRPr>
          </a:p>
        </p:txBody>
      </p:sp>
      <p:pic>
        <p:nvPicPr>
          <p:cNvPr id="10" name="Picture 13" descr="C:\Documents and Settings\Елена\Мои документы\Мои рисунки\анимированные\знаки\c6aad6abc112aee1d382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352213">
            <a:off x="786207" y="2850622"/>
            <a:ext cx="428628" cy="46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3" descr="C:\Documents and Settings\Елена\Мои документы\Мои рисунки\анимированные\знаки\c6aad6abc112aee1d382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352213">
            <a:off x="6644123" y="278853"/>
            <a:ext cx="428628" cy="46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22"/>
          <p:cNvSpPr>
            <a:spLocks noChangeArrowheads="1"/>
          </p:cNvSpPr>
          <p:nvPr/>
        </p:nvSpPr>
        <p:spPr bwMode="gray">
          <a:xfrm>
            <a:off x="8429652" y="214290"/>
            <a:ext cx="571504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50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3" name="Picture 2" descr="https://img-fotki.yandex.ru/get/370744/200418627.235/0_1bec10_c785b6ce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6567" y="5857892"/>
            <a:ext cx="987433" cy="8620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uchitelnica-u-doski_0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28992" y="1071546"/>
            <a:ext cx="4286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Спасибо</a:t>
            </a:r>
            <a:r>
              <a:rPr lang="ru-RU" sz="4000" b="1" dirty="0" smtClean="0">
                <a:latin typeface="Monotype Corsiva" pitchFamily="66" charset="0"/>
              </a:rPr>
              <a:t> 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за</a:t>
            </a:r>
            <a:r>
              <a:rPr lang="ru-RU" sz="4000" b="1" dirty="0" smtClean="0">
                <a:latin typeface="Monotype Corsiva" pitchFamily="66" charset="0"/>
              </a:rPr>
              <a:t> </a:t>
            </a:r>
            <a:r>
              <a:rPr lang="ru-RU" sz="4000" b="1" dirty="0" smtClean="0">
                <a:solidFill>
                  <a:srgbClr val="00B050"/>
                </a:solidFill>
                <a:latin typeface="Monotype Corsiva" pitchFamily="66" charset="0"/>
              </a:rPr>
              <a:t>игру!</a:t>
            </a:r>
            <a:endParaRPr lang="ru-RU" sz="4000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pic>
        <p:nvPicPr>
          <p:cNvPr id="5" name="Picture 2" descr="https://img-fotki.yandex.ru/get/370744/200418627.235/0_1bec10_c785b6ce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6567" y="5857892"/>
            <a:ext cx="987433" cy="8620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chitelnica-u-doski_00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71604" y="285728"/>
            <a:ext cx="4286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Monotype Corsiva" pitchFamily="66" charset="0"/>
              </a:rPr>
              <a:t>Правильное питание</a:t>
            </a:r>
            <a:endParaRPr lang="ru-RU" sz="2400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pic>
        <p:nvPicPr>
          <p:cNvPr id="4" name="Picture 13" descr="C:\Documents and Settings\Елена\Мои документы\Мои рисунки\анимированные\знаки\c6aad6abc112aee1d382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07007">
            <a:off x="6362027" y="216505"/>
            <a:ext cx="428628" cy="498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 descr="C:\Documents and Settings\Елена\Мои документы\Мои рисунки\анимированные\знаки\c6aad6abc112aee1d382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91508">
            <a:off x="770970" y="2837508"/>
            <a:ext cx="428628" cy="46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22"/>
          <p:cNvSpPr>
            <a:spLocks noChangeArrowheads="1"/>
          </p:cNvSpPr>
          <p:nvPr/>
        </p:nvSpPr>
        <p:spPr bwMode="gray">
          <a:xfrm>
            <a:off x="8286776" y="214290"/>
            <a:ext cx="571504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2400" b="1" dirty="0" smtClean="0">
                <a:solidFill>
                  <a:srgbClr val="00B050"/>
                </a:solidFill>
                <a:latin typeface="Monotype Corsiva" pitchFamily="66" charset="0"/>
              </a:rPr>
              <a:t>10</a:t>
            </a:r>
            <a:endParaRPr lang="ru-RU" sz="2400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1428728" y="714356"/>
            <a:ext cx="4214842" cy="1143008"/>
          </a:xfrm>
          <a:prstGeom prst="wedgeRound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  <a:latin typeface="Mistral" pitchFamily="66" charset="0"/>
              </a:rPr>
              <a:t>Эту крупу российские солдаты прозвали «шрапнелью». За изысканный цвет она названа «жемчужной». Как называется каша из этой крупы?</a:t>
            </a:r>
            <a:endParaRPr lang="ru-RU" sz="2000" b="1" dirty="0">
              <a:solidFill>
                <a:srgbClr val="00B050"/>
              </a:solidFill>
              <a:latin typeface="Mistral" pitchFamily="66" charset="0"/>
            </a:endParaRPr>
          </a:p>
        </p:txBody>
      </p:sp>
      <p:sp>
        <p:nvSpPr>
          <p:cNvPr id="10" name="AutoShape 22"/>
          <p:cNvSpPr>
            <a:spLocks noChangeArrowheads="1"/>
          </p:cNvSpPr>
          <p:nvPr/>
        </p:nvSpPr>
        <p:spPr bwMode="gray">
          <a:xfrm>
            <a:off x="1428728" y="2214554"/>
            <a:ext cx="1928826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750" b="1" dirty="0" smtClean="0">
                <a:solidFill>
                  <a:srgbClr val="00B050"/>
                </a:solidFill>
                <a:latin typeface="Mistral" pitchFamily="66" charset="0"/>
              </a:rPr>
              <a:t>Гречневая</a:t>
            </a:r>
            <a:endParaRPr lang="ru-RU" sz="1750" b="1" dirty="0">
              <a:solidFill>
                <a:srgbClr val="00B050"/>
              </a:solidFill>
              <a:latin typeface="Mistral" pitchFamily="66" charset="0"/>
            </a:endParaRPr>
          </a:p>
        </p:txBody>
      </p:sp>
      <p:sp>
        <p:nvSpPr>
          <p:cNvPr id="11" name="AutoShape 22"/>
          <p:cNvSpPr>
            <a:spLocks noChangeArrowheads="1"/>
          </p:cNvSpPr>
          <p:nvPr/>
        </p:nvSpPr>
        <p:spPr bwMode="gray">
          <a:xfrm>
            <a:off x="1428728" y="2786058"/>
            <a:ext cx="1928826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750" b="1" dirty="0" smtClean="0">
                <a:solidFill>
                  <a:srgbClr val="00B050"/>
                </a:solidFill>
                <a:latin typeface="Mistral" pitchFamily="66" charset="0"/>
              </a:rPr>
              <a:t>Рисовая</a:t>
            </a:r>
            <a:endParaRPr lang="ru-RU" sz="1750" b="1" dirty="0">
              <a:solidFill>
                <a:srgbClr val="00B050"/>
              </a:solidFill>
              <a:latin typeface="Mistral" pitchFamily="66" charset="0"/>
            </a:endParaRPr>
          </a:p>
        </p:txBody>
      </p:sp>
      <p:sp>
        <p:nvSpPr>
          <p:cNvPr id="12" name="AutoShape 22"/>
          <p:cNvSpPr>
            <a:spLocks noChangeArrowheads="1"/>
          </p:cNvSpPr>
          <p:nvPr/>
        </p:nvSpPr>
        <p:spPr bwMode="gray">
          <a:xfrm>
            <a:off x="4429124" y="2214554"/>
            <a:ext cx="1928826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750" b="1" dirty="0" smtClean="0">
                <a:solidFill>
                  <a:srgbClr val="00B050"/>
                </a:solidFill>
                <a:latin typeface="Mistral" pitchFamily="66" charset="0"/>
              </a:rPr>
              <a:t>Перловая</a:t>
            </a:r>
            <a:endParaRPr lang="ru-RU" sz="1750" b="1" dirty="0">
              <a:solidFill>
                <a:srgbClr val="00B050"/>
              </a:solidFill>
              <a:latin typeface="Mistral" pitchFamily="66" charset="0"/>
            </a:endParaRPr>
          </a:p>
        </p:txBody>
      </p:sp>
      <p:sp>
        <p:nvSpPr>
          <p:cNvPr id="14" name="AutoShape 22"/>
          <p:cNvSpPr>
            <a:spLocks noChangeArrowheads="1"/>
          </p:cNvSpPr>
          <p:nvPr/>
        </p:nvSpPr>
        <p:spPr bwMode="gray">
          <a:xfrm>
            <a:off x="4429124" y="2857496"/>
            <a:ext cx="1928826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750" b="1" dirty="0" smtClean="0">
                <a:solidFill>
                  <a:srgbClr val="00B050"/>
                </a:solidFill>
                <a:latin typeface="Mistral" pitchFamily="66" charset="0"/>
              </a:rPr>
              <a:t>Ячневая</a:t>
            </a:r>
            <a:endParaRPr lang="ru-RU" sz="1750" b="1" dirty="0">
              <a:solidFill>
                <a:srgbClr val="00B050"/>
              </a:solidFill>
              <a:latin typeface="Mistral" pitchFamily="66" charset="0"/>
            </a:endParaRPr>
          </a:p>
        </p:txBody>
      </p:sp>
      <p:sp>
        <p:nvSpPr>
          <p:cNvPr id="15" name="AutoShape 22"/>
          <p:cNvSpPr>
            <a:spLocks noChangeArrowheads="1"/>
          </p:cNvSpPr>
          <p:nvPr/>
        </p:nvSpPr>
        <p:spPr bwMode="gray">
          <a:xfrm>
            <a:off x="3000364" y="5857892"/>
            <a:ext cx="1928826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Mistral" pitchFamily="66" charset="0"/>
              </a:rPr>
              <a:t>Перловая</a:t>
            </a:r>
            <a:endParaRPr lang="ru-RU" b="1" dirty="0">
              <a:solidFill>
                <a:srgbClr val="00B050"/>
              </a:solidFill>
              <a:latin typeface="Mistral" pitchFamily="66" charset="0"/>
            </a:endParaRPr>
          </a:p>
        </p:txBody>
      </p:sp>
      <p:pic>
        <p:nvPicPr>
          <p:cNvPr id="16" name="Picture 2" descr="https://img-fotki.yandex.ru/get/370744/200418627.235/0_1bec10_c785b6ce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6567" y="5857892"/>
            <a:ext cx="987433" cy="8620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uchitelnica-u-doski_00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9143999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214810" y="214290"/>
            <a:ext cx="2571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Monotype Corsiva" pitchFamily="66" charset="0"/>
              </a:rPr>
              <a:t>Правильное питание</a:t>
            </a:r>
            <a:endParaRPr lang="ru-RU" sz="2400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3000364" y="642918"/>
            <a:ext cx="5143536" cy="2643206"/>
          </a:xfrm>
          <a:prstGeom prst="wedgeRoundRectCallout">
            <a:avLst>
              <a:gd name="adj1" fmla="val -19905"/>
              <a:gd name="adj2" fmla="val 56965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rgbClr val="00B050"/>
                </a:solidFill>
                <a:latin typeface="Mistral" pitchFamily="66" charset="0"/>
              </a:rPr>
              <a:t>Во все времена и у разных народов она считалась исключительно целебным продуктом. Еще "отец медицины" Гиппократ признал ее полезной для лечения больных и включал в состав десятков лекарственных прописей.</a:t>
            </a:r>
          </a:p>
          <a:p>
            <a:r>
              <a:rPr lang="ru-RU" sz="1600" b="1" dirty="0" smtClean="0">
                <a:solidFill>
                  <a:srgbClr val="00B050"/>
                </a:solidFill>
                <a:latin typeface="Mistral" pitchFamily="66" charset="0"/>
              </a:rPr>
              <a:t>Примерно за 500 лет до н. э., когда в Европе в пищу употреблялись только «вершки», в Азии уже отдавали предпочтение ее «корешкам», которые оказались и сытнее и вкуснее. Вскоре и европейцы стали рассматривать её главным образом как корнеплод.</a:t>
            </a:r>
          </a:p>
          <a:p>
            <a:r>
              <a:rPr lang="ru-RU" sz="1600" b="1" dirty="0" smtClean="0">
                <a:solidFill>
                  <a:srgbClr val="00B050"/>
                </a:solidFill>
                <a:latin typeface="Mistral" pitchFamily="66" charset="0"/>
              </a:rPr>
              <a:t>Из этого овоща готовят икру, котле</a:t>
            </a:r>
            <a:r>
              <a:rPr lang="ru-RU" b="1" dirty="0" smtClean="0">
                <a:solidFill>
                  <a:srgbClr val="00B050"/>
                </a:solidFill>
                <a:latin typeface="Mistral" pitchFamily="66" charset="0"/>
              </a:rPr>
              <a:t>ты, борщ</a:t>
            </a:r>
            <a:endParaRPr lang="ru-RU" b="1" dirty="0">
              <a:solidFill>
                <a:srgbClr val="00B050"/>
              </a:solidFill>
              <a:latin typeface="Mistral" pitchFamily="66" charset="0"/>
            </a:endParaRPr>
          </a:p>
        </p:txBody>
      </p:sp>
      <p:sp>
        <p:nvSpPr>
          <p:cNvPr id="11" name="AutoShape 22"/>
          <p:cNvSpPr>
            <a:spLocks noChangeArrowheads="1"/>
          </p:cNvSpPr>
          <p:nvPr/>
        </p:nvSpPr>
        <p:spPr bwMode="gray">
          <a:xfrm>
            <a:off x="142844" y="214290"/>
            <a:ext cx="571504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2400" b="1" dirty="0" smtClean="0">
                <a:solidFill>
                  <a:srgbClr val="00B050"/>
                </a:solidFill>
                <a:latin typeface="Monotype Corsiva" pitchFamily="66" charset="0"/>
              </a:rPr>
              <a:t>20</a:t>
            </a:r>
            <a:endParaRPr lang="ru-RU" sz="2400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12" name="AutoShape 22"/>
          <p:cNvSpPr>
            <a:spLocks noChangeArrowheads="1"/>
          </p:cNvSpPr>
          <p:nvPr/>
        </p:nvSpPr>
        <p:spPr bwMode="gray">
          <a:xfrm>
            <a:off x="3143240" y="3857628"/>
            <a:ext cx="1928826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750" b="1" dirty="0" smtClean="0">
                <a:solidFill>
                  <a:srgbClr val="00B050"/>
                </a:solidFill>
                <a:latin typeface="Mistral" pitchFamily="66" charset="0"/>
              </a:rPr>
              <a:t>Картофель</a:t>
            </a:r>
            <a:endParaRPr lang="ru-RU" sz="1750" b="1" dirty="0">
              <a:solidFill>
                <a:srgbClr val="00B050"/>
              </a:solidFill>
              <a:latin typeface="Mistral" pitchFamily="66" charset="0"/>
            </a:endParaRPr>
          </a:p>
        </p:txBody>
      </p:sp>
      <p:sp>
        <p:nvSpPr>
          <p:cNvPr id="13" name="AutoShape 22"/>
          <p:cNvSpPr>
            <a:spLocks noChangeArrowheads="1"/>
          </p:cNvSpPr>
          <p:nvPr/>
        </p:nvSpPr>
        <p:spPr bwMode="gray">
          <a:xfrm>
            <a:off x="3143240" y="4429132"/>
            <a:ext cx="1928826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750" b="1" dirty="0" smtClean="0">
                <a:solidFill>
                  <a:srgbClr val="00B050"/>
                </a:solidFill>
                <a:latin typeface="Mistral" pitchFamily="66" charset="0"/>
              </a:rPr>
              <a:t>Свекла</a:t>
            </a:r>
            <a:endParaRPr lang="ru-RU" sz="1750" b="1" dirty="0">
              <a:solidFill>
                <a:srgbClr val="00B050"/>
              </a:solidFill>
              <a:latin typeface="Mistral" pitchFamily="66" charset="0"/>
            </a:endParaRPr>
          </a:p>
        </p:txBody>
      </p:sp>
      <p:sp>
        <p:nvSpPr>
          <p:cNvPr id="14" name="AutoShape 22"/>
          <p:cNvSpPr>
            <a:spLocks noChangeArrowheads="1"/>
          </p:cNvSpPr>
          <p:nvPr/>
        </p:nvSpPr>
        <p:spPr bwMode="gray">
          <a:xfrm>
            <a:off x="5286380" y="3857628"/>
            <a:ext cx="1928826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750" b="1" dirty="0" smtClean="0">
                <a:solidFill>
                  <a:srgbClr val="00B050"/>
                </a:solidFill>
                <a:latin typeface="Mistral" pitchFamily="66" charset="0"/>
              </a:rPr>
              <a:t>Морковь</a:t>
            </a:r>
            <a:endParaRPr lang="ru-RU" sz="1750" b="1" dirty="0">
              <a:solidFill>
                <a:srgbClr val="00B050"/>
              </a:solidFill>
              <a:latin typeface="Mistral" pitchFamily="66" charset="0"/>
            </a:endParaRPr>
          </a:p>
        </p:txBody>
      </p:sp>
      <p:sp>
        <p:nvSpPr>
          <p:cNvPr id="15" name="AutoShape 22"/>
          <p:cNvSpPr>
            <a:spLocks noChangeArrowheads="1"/>
          </p:cNvSpPr>
          <p:nvPr/>
        </p:nvSpPr>
        <p:spPr bwMode="gray">
          <a:xfrm>
            <a:off x="5286380" y="4429132"/>
            <a:ext cx="1928826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750" b="1" dirty="0" smtClean="0">
                <a:solidFill>
                  <a:srgbClr val="00B050"/>
                </a:solidFill>
                <a:latin typeface="Mistral" pitchFamily="66" charset="0"/>
              </a:rPr>
              <a:t>Пастернак</a:t>
            </a:r>
            <a:endParaRPr lang="ru-RU" sz="1750" b="1" dirty="0">
              <a:solidFill>
                <a:srgbClr val="00B050"/>
              </a:solidFill>
              <a:latin typeface="Mistral" pitchFamily="66" charset="0"/>
            </a:endParaRPr>
          </a:p>
        </p:txBody>
      </p:sp>
      <p:sp>
        <p:nvSpPr>
          <p:cNvPr id="16" name="AutoShape 22"/>
          <p:cNvSpPr>
            <a:spLocks noChangeArrowheads="1"/>
          </p:cNvSpPr>
          <p:nvPr/>
        </p:nvSpPr>
        <p:spPr bwMode="gray">
          <a:xfrm>
            <a:off x="4214810" y="5929330"/>
            <a:ext cx="1928826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750" b="1" dirty="0" smtClean="0">
                <a:solidFill>
                  <a:srgbClr val="00B050"/>
                </a:solidFill>
                <a:latin typeface="Mistral" pitchFamily="66" charset="0"/>
              </a:rPr>
              <a:t>Свекла</a:t>
            </a:r>
            <a:endParaRPr lang="ru-RU" sz="1750" b="1" dirty="0">
              <a:solidFill>
                <a:srgbClr val="00B050"/>
              </a:solidFill>
              <a:latin typeface="Mistral" pitchFamily="66" charset="0"/>
            </a:endParaRPr>
          </a:p>
        </p:txBody>
      </p:sp>
      <p:pic>
        <p:nvPicPr>
          <p:cNvPr id="18" name="Picture 13" descr="C:\Documents and Settings\Елена\Мои документы\Мои рисунки\анимированные\знаки\c6aad6abc112aee1d382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91508">
            <a:off x="2056853" y="2837509"/>
            <a:ext cx="428628" cy="46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3" descr="C:\Documents and Settings\Елена\Мои документы\Мои рисунки\анимированные\знаки\c6aad6abc112aee1d382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91508">
            <a:off x="7914769" y="265741"/>
            <a:ext cx="428628" cy="46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https://img-fotki.yandex.ru/get/370744/200418627.235/0_1bec10_c785b6ce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6567" y="5857892"/>
            <a:ext cx="987433" cy="8620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chitelnica-u-doski_00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AutoShape 22"/>
          <p:cNvSpPr>
            <a:spLocks noChangeArrowheads="1"/>
          </p:cNvSpPr>
          <p:nvPr/>
        </p:nvSpPr>
        <p:spPr bwMode="gray">
          <a:xfrm>
            <a:off x="8358214" y="142852"/>
            <a:ext cx="571504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2400" b="1" dirty="0" smtClean="0">
                <a:solidFill>
                  <a:srgbClr val="00B050"/>
                </a:solidFill>
                <a:latin typeface="Monotype Corsiva" pitchFamily="66" charset="0"/>
              </a:rPr>
              <a:t>30</a:t>
            </a:r>
            <a:endParaRPr lang="ru-RU" sz="2400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pic>
        <p:nvPicPr>
          <p:cNvPr id="4" name="Picture 13" descr="C:\Documents and Settings\Елена\Мои документы\Мои рисунки\анимированные\знаки\c6aad6abc112aee1d382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91508">
            <a:off x="6628886" y="265741"/>
            <a:ext cx="428628" cy="46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C:\Documents and Settings\Елена\Мои документы\Мои рисунки\анимированные\знаки\c6aad6abc112aee1d382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91508">
            <a:off x="842407" y="2837509"/>
            <a:ext cx="428628" cy="46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857488" y="285728"/>
            <a:ext cx="25955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Monotype Corsiva" pitchFamily="66" charset="0"/>
              </a:rPr>
              <a:t>Правильное питание</a:t>
            </a:r>
            <a:endParaRPr lang="ru-RU" sz="2400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1428728" y="714356"/>
            <a:ext cx="4214842" cy="1143008"/>
          </a:xfrm>
          <a:prstGeom prst="wedgeRound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  <a:latin typeface="Mistral" pitchFamily="66" charset="0"/>
              </a:rPr>
              <a:t>Какая еда полезна для зубов и помогает нашему скелету</a:t>
            </a:r>
            <a:r>
              <a:rPr lang="ru-RU" sz="2000" b="1" dirty="0" smtClean="0">
                <a:latin typeface="Mistral" pitchFamily="66" charset="0"/>
              </a:rPr>
              <a:t> </a:t>
            </a:r>
            <a:r>
              <a:rPr lang="ru-RU" sz="2000" b="1" dirty="0" smtClean="0">
                <a:solidFill>
                  <a:srgbClr val="00B050"/>
                </a:solidFill>
                <a:latin typeface="Mistral" pitchFamily="66" charset="0"/>
              </a:rPr>
              <a:t>?</a:t>
            </a:r>
            <a:endParaRPr lang="ru-RU" sz="2000" b="1" dirty="0">
              <a:solidFill>
                <a:srgbClr val="00B050"/>
              </a:solidFill>
              <a:latin typeface="Mistral" pitchFamily="66" charset="0"/>
            </a:endParaRPr>
          </a:p>
        </p:txBody>
      </p:sp>
      <p:sp>
        <p:nvSpPr>
          <p:cNvPr id="8" name="AutoShape 22"/>
          <p:cNvSpPr>
            <a:spLocks noChangeArrowheads="1"/>
          </p:cNvSpPr>
          <p:nvPr/>
        </p:nvSpPr>
        <p:spPr bwMode="gray">
          <a:xfrm>
            <a:off x="1428728" y="2214554"/>
            <a:ext cx="1928826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750" b="1" dirty="0" smtClean="0">
                <a:solidFill>
                  <a:srgbClr val="00B050"/>
                </a:solidFill>
                <a:latin typeface="Mistral" pitchFamily="66" charset="0"/>
              </a:rPr>
              <a:t>Шоколад</a:t>
            </a:r>
            <a:endParaRPr lang="ru-RU" sz="1750" b="1" dirty="0">
              <a:solidFill>
                <a:srgbClr val="00B050"/>
              </a:solidFill>
              <a:latin typeface="Mistral" pitchFamily="66" charset="0"/>
            </a:endParaRPr>
          </a:p>
        </p:txBody>
      </p:sp>
      <p:sp>
        <p:nvSpPr>
          <p:cNvPr id="9" name="AutoShape 22"/>
          <p:cNvSpPr>
            <a:spLocks noChangeArrowheads="1"/>
          </p:cNvSpPr>
          <p:nvPr/>
        </p:nvSpPr>
        <p:spPr bwMode="gray">
          <a:xfrm>
            <a:off x="1428728" y="2786058"/>
            <a:ext cx="1928826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750" b="1" dirty="0" smtClean="0">
                <a:solidFill>
                  <a:srgbClr val="00B050"/>
                </a:solidFill>
                <a:latin typeface="Mistral" pitchFamily="66" charset="0"/>
              </a:rPr>
              <a:t>Леденцы</a:t>
            </a:r>
            <a:endParaRPr lang="ru-RU" sz="1750" b="1" dirty="0">
              <a:solidFill>
                <a:srgbClr val="00B050"/>
              </a:solidFill>
              <a:latin typeface="Mistral" pitchFamily="66" charset="0"/>
            </a:endParaRPr>
          </a:p>
        </p:txBody>
      </p:sp>
      <p:sp>
        <p:nvSpPr>
          <p:cNvPr id="10" name="AutoShape 22"/>
          <p:cNvSpPr>
            <a:spLocks noChangeArrowheads="1"/>
          </p:cNvSpPr>
          <p:nvPr/>
        </p:nvSpPr>
        <p:spPr bwMode="gray">
          <a:xfrm>
            <a:off x="4500562" y="2214554"/>
            <a:ext cx="1928826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750" b="1" dirty="0" smtClean="0">
                <a:solidFill>
                  <a:srgbClr val="00B050"/>
                </a:solidFill>
                <a:latin typeface="Mistral" pitchFamily="66" charset="0"/>
              </a:rPr>
              <a:t>Творог</a:t>
            </a:r>
            <a:endParaRPr lang="ru-RU" sz="1750" b="1" dirty="0">
              <a:solidFill>
                <a:srgbClr val="00B050"/>
              </a:solidFill>
              <a:latin typeface="Mistral" pitchFamily="66" charset="0"/>
            </a:endParaRPr>
          </a:p>
        </p:txBody>
      </p:sp>
      <p:sp>
        <p:nvSpPr>
          <p:cNvPr id="11" name="AutoShape 22"/>
          <p:cNvSpPr>
            <a:spLocks noChangeArrowheads="1"/>
          </p:cNvSpPr>
          <p:nvPr/>
        </p:nvSpPr>
        <p:spPr bwMode="gray">
          <a:xfrm>
            <a:off x="4500562" y="2786058"/>
            <a:ext cx="1928826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Mistral" pitchFamily="66" charset="0"/>
              </a:rPr>
              <a:t>Напитки</a:t>
            </a:r>
            <a:endParaRPr lang="ru-RU" b="1" dirty="0">
              <a:solidFill>
                <a:srgbClr val="00B050"/>
              </a:solidFill>
              <a:latin typeface="Mistral" pitchFamily="66" charset="0"/>
            </a:endParaRPr>
          </a:p>
        </p:txBody>
      </p:sp>
      <p:sp>
        <p:nvSpPr>
          <p:cNvPr id="12" name="AutoShape 22"/>
          <p:cNvSpPr>
            <a:spLocks noChangeArrowheads="1"/>
          </p:cNvSpPr>
          <p:nvPr/>
        </p:nvSpPr>
        <p:spPr bwMode="gray">
          <a:xfrm>
            <a:off x="3071802" y="6000768"/>
            <a:ext cx="1928826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Mistral" pitchFamily="66" charset="0"/>
              </a:rPr>
              <a:t>Творог</a:t>
            </a:r>
            <a:endParaRPr lang="ru-RU" b="1" dirty="0">
              <a:solidFill>
                <a:srgbClr val="00B050"/>
              </a:solidFill>
              <a:latin typeface="Mistral" pitchFamily="66" charset="0"/>
            </a:endParaRPr>
          </a:p>
        </p:txBody>
      </p:sp>
      <p:pic>
        <p:nvPicPr>
          <p:cNvPr id="13" name="Picture 2" descr="https://img-fotki.yandex.ru/get/370744/200418627.235/0_1bec10_c785b6ce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6567" y="5857892"/>
            <a:ext cx="987433" cy="8620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chitelnica-u-doski_00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AutoShape 22"/>
          <p:cNvSpPr>
            <a:spLocks noChangeArrowheads="1"/>
          </p:cNvSpPr>
          <p:nvPr/>
        </p:nvSpPr>
        <p:spPr bwMode="gray">
          <a:xfrm>
            <a:off x="214282" y="214290"/>
            <a:ext cx="571504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2400" b="1" dirty="0" smtClean="0">
                <a:solidFill>
                  <a:srgbClr val="00B050"/>
                </a:solidFill>
                <a:latin typeface="Monotype Corsiva" pitchFamily="66" charset="0"/>
              </a:rPr>
              <a:t>40</a:t>
            </a:r>
            <a:endParaRPr lang="ru-RU" sz="2400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pic>
        <p:nvPicPr>
          <p:cNvPr id="4" name="Picture 13" descr="C:\Documents and Settings\Елена\Мои документы\Мои рисунки\анимированные\знаки\c6aad6abc112aee1d382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91508">
            <a:off x="7914769" y="265741"/>
            <a:ext cx="428628" cy="46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C:\Documents and Settings\Елена\Мои документы\Мои рисунки\анимированные\знаки\c6aad6abc112aee1d382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91508">
            <a:off x="2056853" y="2837509"/>
            <a:ext cx="428628" cy="46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929058" y="214290"/>
            <a:ext cx="25955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Monotype Corsiva" pitchFamily="66" charset="0"/>
              </a:rPr>
              <a:t>Правильное питание</a:t>
            </a:r>
            <a:endParaRPr lang="ru-RU" sz="2400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3143240" y="642918"/>
            <a:ext cx="4214842" cy="1143008"/>
          </a:xfrm>
          <a:prstGeom prst="wedgeRound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  <a:latin typeface="Mistral" pitchFamily="66" charset="0"/>
              </a:rPr>
              <a:t>Строительный материал для нашего организма</a:t>
            </a:r>
            <a:r>
              <a:rPr lang="ru-RU" dirty="0" smtClean="0">
                <a:solidFill>
                  <a:srgbClr val="00B050"/>
                </a:solidFill>
                <a:latin typeface="Mistral" pitchFamily="66" charset="0"/>
              </a:rPr>
              <a:t>?</a:t>
            </a:r>
            <a:endParaRPr lang="ru-RU" dirty="0">
              <a:solidFill>
                <a:srgbClr val="00B050"/>
              </a:solidFill>
              <a:latin typeface="Mistral" pitchFamily="66" charset="0"/>
            </a:endParaRPr>
          </a:p>
        </p:txBody>
      </p:sp>
      <p:sp>
        <p:nvSpPr>
          <p:cNvPr id="11" name="AutoShape 22"/>
          <p:cNvSpPr>
            <a:spLocks noChangeArrowheads="1"/>
          </p:cNvSpPr>
          <p:nvPr/>
        </p:nvSpPr>
        <p:spPr bwMode="gray">
          <a:xfrm>
            <a:off x="2643174" y="2357430"/>
            <a:ext cx="1928826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700" b="1" dirty="0" smtClean="0">
                <a:solidFill>
                  <a:srgbClr val="00B050"/>
                </a:solidFill>
                <a:latin typeface="Mistral" pitchFamily="66" charset="0"/>
              </a:rPr>
              <a:t>Каменные, вяжущие</a:t>
            </a:r>
          </a:p>
        </p:txBody>
      </p:sp>
      <p:sp>
        <p:nvSpPr>
          <p:cNvPr id="12" name="AutoShape 22"/>
          <p:cNvSpPr>
            <a:spLocks noChangeArrowheads="1"/>
          </p:cNvSpPr>
          <p:nvPr/>
        </p:nvSpPr>
        <p:spPr bwMode="gray">
          <a:xfrm>
            <a:off x="2643174" y="2857496"/>
            <a:ext cx="1928826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750" b="1" dirty="0" smtClean="0">
                <a:solidFill>
                  <a:srgbClr val="00B050"/>
                </a:solidFill>
                <a:latin typeface="Mistral" pitchFamily="66" charset="0"/>
              </a:rPr>
              <a:t>Белки ,жиры, углеводы</a:t>
            </a:r>
            <a:endParaRPr lang="ru-RU" sz="1750" b="1" dirty="0">
              <a:solidFill>
                <a:srgbClr val="00B050"/>
              </a:solidFill>
              <a:latin typeface="Mistral" pitchFamily="66" charset="0"/>
            </a:endParaRPr>
          </a:p>
        </p:txBody>
      </p:sp>
      <p:sp>
        <p:nvSpPr>
          <p:cNvPr id="13" name="AutoShape 22"/>
          <p:cNvSpPr>
            <a:spLocks noChangeArrowheads="1"/>
          </p:cNvSpPr>
          <p:nvPr/>
        </p:nvSpPr>
        <p:spPr bwMode="gray">
          <a:xfrm>
            <a:off x="5857884" y="2857496"/>
            <a:ext cx="1928826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Mistral" pitchFamily="66" charset="0"/>
              </a:rPr>
              <a:t>Лесные ,полимерные</a:t>
            </a:r>
            <a:endParaRPr lang="ru-RU" b="1" dirty="0">
              <a:solidFill>
                <a:srgbClr val="00B050"/>
              </a:solidFill>
              <a:latin typeface="Mistral" pitchFamily="66" charset="0"/>
            </a:endParaRPr>
          </a:p>
        </p:txBody>
      </p:sp>
      <p:sp>
        <p:nvSpPr>
          <p:cNvPr id="14" name="AutoShape 22"/>
          <p:cNvSpPr>
            <a:spLocks noChangeArrowheads="1"/>
          </p:cNvSpPr>
          <p:nvPr/>
        </p:nvSpPr>
        <p:spPr bwMode="gray">
          <a:xfrm>
            <a:off x="5857884" y="2357430"/>
            <a:ext cx="1928826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750" b="1" dirty="0" smtClean="0">
                <a:solidFill>
                  <a:srgbClr val="00B050"/>
                </a:solidFill>
                <a:latin typeface="Mistral" pitchFamily="66" charset="0"/>
              </a:rPr>
              <a:t>Шлаковые, керамические</a:t>
            </a:r>
          </a:p>
        </p:txBody>
      </p:sp>
      <p:sp>
        <p:nvSpPr>
          <p:cNvPr id="16" name="AutoShape 22"/>
          <p:cNvSpPr>
            <a:spLocks noChangeArrowheads="1"/>
          </p:cNvSpPr>
          <p:nvPr/>
        </p:nvSpPr>
        <p:spPr bwMode="gray">
          <a:xfrm>
            <a:off x="4286248" y="6143644"/>
            <a:ext cx="1928826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Mistral" pitchFamily="66" charset="0"/>
              </a:rPr>
              <a:t>Белки ,жиры, углеводы</a:t>
            </a:r>
            <a:endParaRPr lang="ru-RU" b="1" dirty="0">
              <a:solidFill>
                <a:srgbClr val="00B050"/>
              </a:solidFill>
              <a:latin typeface="Mistral" pitchFamily="66" charset="0"/>
            </a:endParaRPr>
          </a:p>
        </p:txBody>
      </p:sp>
      <p:pic>
        <p:nvPicPr>
          <p:cNvPr id="15" name="Picture 2" descr="https://img-fotki.yandex.ru/get/370744/200418627.235/0_1bec10_c785b6ce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6567" y="5857892"/>
            <a:ext cx="987433" cy="8620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chitelnica-u-doski_00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AutoShape 22"/>
          <p:cNvSpPr>
            <a:spLocks noChangeArrowheads="1"/>
          </p:cNvSpPr>
          <p:nvPr/>
        </p:nvSpPr>
        <p:spPr bwMode="gray">
          <a:xfrm>
            <a:off x="8358214" y="214290"/>
            <a:ext cx="571504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2400" b="1" dirty="0" smtClean="0">
                <a:solidFill>
                  <a:srgbClr val="00B050"/>
                </a:solidFill>
                <a:latin typeface="Monotype Corsiva" pitchFamily="66" charset="0"/>
              </a:rPr>
              <a:t>50</a:t>
            </a:r>
            <a:endParaRPr lang="ru-RU" sz="2400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pic>
        <p:nvPicPr>
          <p:cNvPr id="4" name="Picture 13" descr="C:\Documents and Settings\Елена\Мои документы\Мои рисунки\анимированные\знаки\c6aad6abc112aee1d382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91508">
            <a:off x="6628886" y="265741"/>
            <a:ext cx="428628" cy="46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C:\Documents and Settings\Елена\Мои документы\Мои рисунки\анимированные\знаки\c6aad6abc112aee1d382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352213">
            <a:off x="770968" y="2837508"/>
            <a:ext cx="428628" cy="46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000364" y="285728"/>
            <a:ext cx="25955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Monotype Corsiva" pitchFamily="66" charset="0"/>
              </a:rPr>
              <a:t>Правильное питание</a:t>
            </a:r>
            <a:endParaRPr lang="ru-RU" sz="2400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1857356" y="714356"/>
            <a:ext cx="4214842" cy="1143008"/>
          </a:xfrm>
          <a:prstGeom prst="wedgeRound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 </a:t>
            </a:r>
            <a:r>
              <a:rPr lang="ru-RU" sz="2000" b="1" dirty="0" smtClean="0">
                <a:solidFill>
                  <a:srgbClr val="00B050"/>
                </a:solidFill>
                <a:latin typeface="Mistral" pitchFamily="66" charset="0"/>
              </a:rPr>
              <a:t>В каком из этих овощей много фермента роста- каротина? </a:t>
            </a:r>
            <a:endParaRPr lang="ru-RU" sz="2000" b="1" dirty="0">
              <a:solidFill>
                <a:srgbClr val="00B050"/>
              </a:solidFill>
              <a:latin typeface="Mistral" pitchFamily="66" charset="0"/>
            </a:endParaRPr>
          </a:p>
        </p:txBody>
      </p:sp>
      <p:sp>
        <p:nvSpPr>
          <p:cNvPr id="8" name="AutoShape 22"/>
          <p:cNvSpPr>
            <a:spLocks noChangeArrowheads="1"/>
          </p:cNvSpPr>
          <p:nvPr/>
        </p:nvSpPr>
        <p:spPr bwMode="gray">
          <a:xfrm>
            <a:off x="1571604" y="2428868"/>
            <a:ext cx="1928826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750" b="1" dirty="0" smtClean="0">
                <a:solidFill>
                  <a:srgbClr val="00B050"/>
                </a:solidFill>
                <a:latin typeface="Mistral" pitchFamily="66" charset="0"/>
              </a:rPr>
              <a:t>Лук</a:t>
            </a:r>
            <a:endParaRPr lang="ru-RU" sz="1750" b="1" dirty="0">
              <a:solidFill>
                <a:srgbClr val="00B050"/>
              </a:solidFill>
              <a:latin typeface="Mistral" pitchFamily="66" charset="0"/>
            </a:endParaRPr>
          </a:p>
        </p:txBody>
      </p:sp>
      <p:sp>
        <p:nvSpPr>
          <p:cNvPr id="9" name="AutoShape 22"/>
          <p:cNvSpPr>
            <a:spLocks noChangeArrowheads="1"/>
          </p:cNvSpPr>
          <p:nvPr/>
        </p:nvSpPr>
        <p:spPr bwMode="gray">
          <a:xfrm>
            <a:off x="1571604" y="2928934"/>
            <a:ext cx="1928826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750" b="1" dirty="0" smtClean="0">
                <a:solidFill>
                  <a:srgbClr val="00B050"/>
                </a:solidFill>
                <a:latin typeface="Mistral" pitchFamily="66" charset="0"/>
              </a:rPr>
              <a:t>Картофель</a:t>
            </a:r>
            <a:endParaRPr lang="ru-RU" sz="1750" b="1" dirty="0">
              <a:solidFill>
                <a:srgbClr val="00B050"/>
              </a:solidFill>
              <a:latin typeface="Mistral" pitchFamily="66" charset="0"/>
            </a:endParaRPr>
          </a:p>
        </p:txBody>
      </p:sp>
      <p:sp>
        <p:nvSpPr>
          <p:cNvPr id="10" name="AutoShape 22"/>
          <p:cNvSpPr>
            <a:spLocks noChangeArrowheads="1"/>
          </p:cNvSpPr>
          <p:nvPr/>
        </p:nvSpPr>
        <p:spPr bwMode="gray">
          <a:xfrm>
            <a:off x="4714876" y="2928934"/>
            <a:ext cx="1928826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750" b="1" dirty="0" smtClean="0">
                <a:solidFill>
                  <a:srgbClr val="00B050"/>
                </a:solidFill>
                <a:latin typeface="Mistral" pitchFamily="66" charset="0"/>
              </a:rPr>
              <a:t>Морковь </a:t>
            </a:r>
            <a:endParaRPr lang="ru-RU" sz="1750" b="1" dirty="0">
              <a:solidFill>
                <a:srgbClr val="00B050"/>
              </a:solidFill>
              <a:latin typeface="Mistral" pitchFamily="66" charset="0"/>
            </a:endParaRPr>
          </a:p>
        </p:txBody>
      </p:sp>
      <p:sp>
        <p:nvSpPr>
          <p:cNvPr id="11" name="AutoShape 22"/>
          <p:cNvSpPr>
            <a:spLocks noChangeArrowheads="1"/>
          </p:cNvSpPr>
          <p:nvPr/>
        </p:nvSpPr>
        <p:spPr bwMode="gray">
          <a:xfrm>
            <a:off x="4714876" y="2428868"/>
            <a:ext cx="1928826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750" b="1" dirty="0" smtClean="0">
                <a:solidFill>
                  <a:srgbClr val="00B050"/>
                </a:solidFill>
                <a:latin typeface="Mistral" pitchFamily="66" charset="0"/>
              </a:rPr>
              <a:t>Огурец</a:t>
            </a:r>
            <a:endParaRPr lang="ru-RU" sz="1750" b="1" dirty="0">
              <a:solidFill>
                <a:srgbClr val="00B050"/>
              </a:solidFill>
              <a:latin typeface="Mistral" pitchFamily="66" charset="0"/>
            </a:endParaRPr>
          </a:p>
        </p:txBody>
      </p:sp>
      <p:sp>
        <p:nvSpPr>
          <p:cNvPr id="12" name="AutoShape 22"/>
          <p:cNvSpPr>
            <a:spLocks noChangeArrowheads="1"/>
          </p:cNvSpPr>
          <p:nvPr/>
        </p:nvSpPr>
        <p:spPr bwMode="gray">
          <a:xfrm>
            <a:off x="3357554" y="6143644"/>
            <a:ext cx="1928826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750" b="1" dirty="0" smtClean="0">
                <a:solidFill>
                  <a:srgbClr val="00B050"/>
                </a:solidFill>
                <a:latin typeface="Mistral" pitchFamily="66" charset="0"/>
              </a:rPr>
              <a:t>Морковь </a:t>
            </a:r>
            <a:endParaRPr lang="ru-RU" sz="1750" b="1" dirty="0">
              <a:solidFill>
                <a:srgbClr val="00B050"/>
              </a:solidFill>
              <a:latin typeface="Mistral" pitchFamily="66" charset="0"/>
            </a:endParaRPr>
          </a:p>
        </p:txBody>
      </p:sp>
      <p:pic>
        <p:nvPicPr>
          <p:cNvPr id="13" name="Picture 2" descr="https://img-fotki.yandex.ru/get/370744/200418627.235/0_1bec10_c785b6ce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6567" y="5857892"/>
            <a:ext cx="987433" cy="8620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uchitelnica-u-doski_00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143372" y="285728"/>
            <a:ext cx="20681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Личная  гигиена</a:t>
            </a:r>
            <a:endParaRPr lang="ru-RU" sz="24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3143240" y="714356"/>
            <a:ext cx="4357718" cy="1143008"/>
          </a:xfrm>
          <a:prstGeom prst="wedgeRoundRect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Mistral" pitchFamily="66" charset="0"/>
              </a:rPr>
              <a:t>Как вы считаете, на сколько человек рассчитана одна расчёска?</a:t>
            </a:r>
            <a:endParaRPr lang="ru-RU" b="1" dirty="0">
              <a:solidFill>
                <a:srgbClr val="7030A0"/>
              </a:solidFill>
              <a:latin typeface="Mistral" pitchFamily="66" charset="0"/>
            </a:endParaRPr>
          </a:p>
        </p:txBody>
      </p:sp>
      <p:sp>
        <p:nvSpPr>
          <p:cNvPr id="14" name="AutoShape 22"/>
          <p:cNvSpPr>
            <a:spLocks noChangeArrowheads="1"/>
          </p:cNvSpPr>
          <p:nvPr/>
        </p:nvSpPr>
        <p:spPr bwMode="gray">
          <a:xfrm>
            <a:off x="2786050" y="2500306"/>
            <a:ext cx="1928826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Mistral" pitchFamily="66" charset="0"/>
              </a:rPr>
              <a:t>На трёх человек</a:t>
            </a:r>
            <a:endParaRPr lang="ru-RU" sz="1750" b="1" dirty="0">
              <a:solidFill>
                <a:srgbClr val="7030A0"/>
              </a:solidFill>
              <a:latin typeface="Mistral" pitchFamily="66" charset="0"/>
            </a:endParaRPr>
          </a:p>
        </p:txBody>
      </p:sp>
      <p:sp>
        <p:nvSpPr>
          <p:cNvPr id="15" name="AutoShape 22"/>
          <p:cNvSpPr>
            <a:spLocks noChangeArrowheads="1"/>
          </p:cNvSpPr>
          <p:nvPr/>
        </p:nvSpPr>
        <p:spPr bwMode="gray">
          <a:xfrm>
            <a:off x="2786050" y="3000372"/>
            <a:ext cx="1928826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750" b="1" dirty="0" smtClean="0">
                <a:solidFill>
                  <a:srgbClr val="7030A0"/>
                </a:solidFill>
                <a:latin typeface="Mistral" pitchFamily="66" charset="0"/>
              </a:rPr>
              <a:t>На всю семью</a:t>
            </a:r>
            <a:endParaRPr lang="ru-RU" sz="1750" b="1" dirty="0">
              <a:solidFill>
                <a:srgbClr val="7030A0"/>
              </a:solidFill>
              <a:latin typeface="Mistral" pitchFamily="66" charset="0"/>
            </a:endParaRPr>
          </a:p>
        </p:txBody>
      </p:sp>
      <p:sp>
        <p:nvSpPr>
          <p:cNvPr id="16" name="AutoShape 22"/>
          <p:cNvSpPr>
            <a:spLocks noChangeArrowheads="1"/>
          </p:cNvSpPr>
          <p:nvPr/>
        </p:nvSpPr>
        <p:spPr bwMode="gray">
          <a:xfrm>
            <a:off x="5786446" y="3000372"/>
            <a:ext cx="1928826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Mistral" pitchFamily="66" charset="0"/>
              </a:rPr>
              <a:t>На одного человека</a:t>
            </a:r>
            <a:r>
              <a:rPr lang="ru-RU" sz="1600" b="1" dirty="0" smtClean="0"/>
              <a:t> </a:t>
            </a:r>
            <a:endParaRPr lang="ru-RU" sz="1750" b="1" dirty="0">
              <a:solidFill>
                <a:srgbClr val="00B050"/>
              </a:solidFill>
              <a:latin typeface="Mistral" pitchFamily="66" charset="0"/>
            </a:endParaRPr>
          </a:p>
        </p:txBody>
      </p:sp>
      <p:sp>
        <p:nvSpPr>
          <p:cNvPr id="17" name="AutoShape 22"/>
          <p:cNvSpPr>
            <a:spLocks noChangeArrowheads="1"/>
          </p:cNvSpPr>
          <p:nvPr/>
        </p:nvSpPr>
        <p:spPr bwMode="gray">
          <a:xfrm>
            <a:off x="5786446" y="2500306"/>
            <a:ext cx="1928826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Mistral" pitchFamily="66" charset="0"/>
              </a:rPr>
              <a:t>На двух человек</a:t>
            </a:r>
            <a:endParaRPr lang="ru-RU" sz="1750" b="1" dirty="0">
              <a:solidFill>
                <a:srgbClr val="7030A0"/>
              </a:solidFill>
              <a:latin typeface="Mistral" pitchFamily="66" charset="0"/>
            </a:endParaRPr>
          </a:p>
        </p:txBody>
      </p:sp>
      <p:sp>
        <p:nvSpPr>
          <p:cNvPr id="18" name="AutoShape 22"/>
          <p:cNvSpPr>
            <a:spLocks noChangeArrowheads="1"/>
          </p:cNvSpPr>
          <p:nvPr/>
        </p:nvSpPr>
        <p:spPr bwMode="gray">
          <a:xfrm>
            <a:off x="4214810" y="6072206"/>
            <a:ext cx="1928826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Mistral" pitchFamily="66" charset="0"/>
              </a:rPr>
              <a:t>На одного человека</a:t>
            </a:r>
            <a:r>
              <a:rPr lang="ru-RU" sz="1600" dirty="0" smtClean="0"/>
              <a:t> </a:t>
            </a:r>
            <a:endParaRPr lang="ru-RU" sz="2000" b="1" dirty="0">
              <a:solidFill>
                <a:srgbClr val="00B050"/>
              </a:solidFill>
              <a:latin typeface="Mistral" pitchFamily="66" charset="0"/>
            </a:endParaRPr>
          </a:p>
        </p:txBody>
      </p:sp>
      <p:sp>
        <p:nvSpPr>
          <p:cNvPr id="19" name="AutoShape 22"/>
          <p:cNvSpPr>
            <a:spLocks noChangeArrowheads="1"/>
          </p:cNvSpPr>
          <p:nvPr/>
        </p:nvSpPr>
        <p:spPr bwMode="gray">
          <a:xfrm>
            <a:off x="285720" y="214290"/>
            <a:ext cx="571504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10</a:t>
            </a:r>
            <a:endParaRPr lang="ru-RU" sz="24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20" name="Picture 13" descr="C:\Documents and Settings\Елена\Мои документы\Мои рисунки\анимированные\знаки\c6aad6abc112aee1d382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352213">
            <a:off x="2072090" y="2993498"/>
            <a:ext cx="428628" cy="46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3" descr="C:\Documents and Settings\Елена\Мои документы\Мои рисунки\анимированные\знаки\c6aad6abc112aee1d382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352213">
            <a:off x="7930007" y="278853"/>
            <a:ext cx="428628" cy="46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https://img-fotki.yandex.ru/get/370744/200418627.235/0_1bec10_c785b6ce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6567" y="5857892"/>
            <a:ext cx="987433" cy="8620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C:\Users\Lenovo intel\Desktop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C:\Users\Lenovo intel\Desktop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C:\Users\Lenovo intel\Desktop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C:\Users\Lenovo intel\Desktop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 descr="uchitelnica-u-doski_00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571736" y="285729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Личная гигиена</a:t>
            </a:r>
            <a:endParaRPr lang="ru-RU" sz="24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1571604" y="785794"/>
            <a:ext cx="4357718" cy="1143008"/>
          </a:xfrm>
          <a:prstGeom prst="wedgeRoundRect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Mistral" pitchFamily="66" charset="0"/>
              </a:rPr>
              <a:t>Кто такой гигиенист?</a:t>
            </a:r>
            <a:endParaRPr lang="ru-RU" sz="2000" b="1" dirty="0">
              <a:solidFill>
                <a:srgbClr val="7030A0"/>
              </a:solidFill>
              <a:latin typeface="Mistral" pitchFamily="66" charset="0"/>
            </a:endParaRPr>
          </a:p>
        </p:txBody>
      </p:sp>
      <p:sp>
        <p:nvSpPr>
          <p:cNvPr id="16" name="AutoShape 22"/>
          <p:cNvSpPr>
            <a:spLocks noChangeArrowheads="1"/>
          </p:cNvSpPr>
          <p:nvPr/>
        </p:nvSpPr>
        <p:spPr bwMode="gray">
          <a:xfrm>
            <a:off x="3428992" y="2285992"/>
            <a:ext cx="3000396" cy="642942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Mistral" pitchFamily="66" charset="0"/>
              </a:rPr>
              <a:t>Человек</a:t>
            </a:r>
            <a:r>
              <a:rPr lang="ru-RU" sz="1400" b="1" dirty="0" smtClean="0">
                <a:solidFill>
                  <a:srgbClr val="7030A0"/>
                </a:solidFill>
                <a:latin typeface="Mistral" pitchFamily="66" charset="0"/>
              </a:rPr>
              <a:t>, считающий, </a:t>
            </a:r>
          </a:p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Mistral" pitchFamily="66" charset="0"/>
              </a:rPr>
              <a:t>что гигиена – это пустая трата времени</a:t>
            </a:r>
            <a:endParaRPr lang="ru-RU" sz="1400" b="1" dirty="0">
              <a:solidFill>
                <a:srgbClr val="7030A0"/>
              </a:solidFill>
              <a:latin typeface="Mistral" pitchFamily="66" charset="0"/>
            </a:endParaRPr>
          </a:p>
        </p:txBody>
      </p:sp>
      <p:sp>
        <p:nvSpPr>
          <p:cNvPr id="17" name="AutoShape 22"/>
          <p:cNvSpPr>
            <a:spLocks noChangeArrowheads="1"/>
          </p:cNvSpPr>
          <p:nvPr/>
        </p:nvSpPr>
        <p:spPr bwMode="gray">
          <a:xfrm>
            <a:off x="4500562" y="3071810"/>
            <a:ext cx="1928826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750" b="1" dirty="0" err="1" smtClean="0">
                <a:solidFill>
                  <a:srgbClr val="7030A0"/>
                </a:solidFill>
                <a:latin typeface="Mistral" pitchFamily="66" charset="0"/>
              </a:rPr>
              <a:t>Блогер</a:t>
            </a:r>
            <a:endParaRPr lang="ru-RU" sz="1750" b="1" dirty="0">
              <a:solidFill>
                <a:srgbClr val="7030A0"/>
              </a:solidFill>
              <a:latin typeface="Mistral" pitchFamily="66" charset="0"/>
            </a:endParaRPr>
          </a:p>
        </p:txBody>
      </p:sp>
      <p:sp>
        <p:nvSpPr>
          <p:cNvPr id="18" name="AutoShape 22"/>
          <p:cNvSpPr>
            <a:spLocks noChangeArrowheads="1"/>
          </p:cNvSpPr>
          <p:nvPr/>
        </p:nvSpPr>
        <p:spPr bwMode="gray">
          <a:xfrm>
            <a:off x="1285852" y="3071810"/>
            <a:ext cx="1928826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Mistral" pitchFamily="66" charset="0"/>
              </a:rPr>
              <a:t>Врач, специалист по</a:t>
            </a:r>
          </a:p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Mistral" pitchFamily="66" charset="0"/>
              </a:rPr>
              <a:t> гигиене</a:t>
            </a:r>
            <a:r>
              <a:rPr lang="ru-RU" sz="1600" b="1" dirty="0" smtClean="0">
                <a:solidFill>
                  <a:srgbClr val="7030A0"/>
                </a:solidFill>
                <a:latin typeface="Mistral" pitchFamily="66" charset="0"/>
              </a:rPr>
              <a:t> </a:t>
            </a:r>
            <a:endParaRPr lang="ru-RU" sz="1750" b="1" dirty="0">
              <a:solidFill>
                <a:srgbClr val="7030A0"/>
              </a:solidFill>
              <a:latin typeface="Mistral" pitchFamily="66" charset="0"/>
            </a:endParaRPr>
          </a:p>
        </p:txBody>
      </p:sp>
      <p:sp>
        <p:nvSpPr>
          <p:cNvPr id="19" name="AutoShape 22"/>
          <p:cNvSpPr>
            <a:spLocks noChangeArrowheads="1"/>
          </p:cNvSpPr>
          <p:nvPr/>
        </p:nvSpPr>
        <p:spPr bwMode="gray">
          <a:xfrm>
            <a:off x="1285852" y="2571744"/>
            <a:ext cx="1928826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Mistral" pitchFamily="66" charset="0"/>
              </a:rPr>
              <a:t>Человек, соблюдающий </a:t>
            </a:r>
          </a:p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Mistral" pitchFamily="66" charset="0"/>
              </a:rPr>
              <a:t>гигиену</a:t>
            </a:r>
            <a:endParaRPr lang="ru-RU" sz="1400" b="1" dirty="0">
              <a:solidFill>
                <a:srgbClr val="7030A0"/>
              </a:solidFill>
              <a:latin typeface="Mistral" pitchFamily="66" charset="0"/>
            </a:endParaRPr>
          </a:p>
        </p:txBody>
      </p:sp>
      <p:sp>
        <p:nvSpPr>
          <p:cNvPr id="20" name="AutoShape 22"/>
          <p:cNvSpPr>
            <a:spLocks noChangeArrowheads="1"/>
          </p:cNvSpPr>
          <p:nvPr/>
        </p:nvSpPr>
        <p:spPr bwMode="gray">
          <a:xfrm>
            <a:off x="3143240" y="5929330"/>
            <a:ext cx="1928826" cy="428628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Mistral" pitchFamily="66" charset="0"/>
              </a:rPr>
              <a:t>Врач, специалист по</a:t>
            </a:r>
          </a:p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Mistral" pitchFamily="66" charset="0"/>
              </a:rPr>
              <a:t> гигиене</a:t>
            </a:r>
            <a:r>
              <a:rPr lang="ru-RU" sz="2000" b="1" dirty="0" smtClean="0">
                <a:solidFill>
                  <a:srgbClr val="7030A0"/>
                </a:solidFill>
                <a:latin typeface="Mistral" pitchFamily="66" charset="0"/>
              </a:rPr>
              <a:t> </a:t>
            </a:r>
            <a:endParaRPr lang="ru-RU" sz="2400" b="1" dirty="0">
              <a:solidFill>
                <a:srgbClr val="7030A0"/>
              </a:solidFill>
              <a:latin typeface="Mistral" pitchFamily="66" charset="0"/>
            </a:endParaRPr>
          </a:p>
        </p:txBody>
      </p:sp>
      <p:sp>
        <p:nvSpPr>
          <p:cNvPr id="21" name="AutoShape 22"/>
          <p:cNvSpPr>
            <a:spLocks noChangeArrowheads="1"/>
          </p:cNvSpPr>
          <p:nvPr/>
        </p:nvSpPr>
        <p:spPr bwMode="gray">
          <a:xfrm>
            <a:off x="8215338" y="214290"/>
            <a:ext cx="571504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20</a:t>
            </a:r>
            <a:endParaRPr lang="ru-RU" sz="24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22" name="Picture 13" descr="C:\Documents and Settings\Елена\Мои документы\Мои рисунки\анимированные\знаки\c6aad6abc112aee1d382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352213">
            <a:off x="786207" y="2993497"/>
            <a:ext cx="428628" cy="46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3" descr="C:\Documents and Settings\Елена\Мои документы\Мои рисунки\анимированные\знаки\c6aad6abc112aee1d382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352213">
            <a:off x="6644123" y="278852"/>
            <a:ext cx="428628" cy="46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 descr="https://img-fotki.yandex.ru/get/370744/200418627.235/0_1bec10_c785b6ce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6567" y="5857892"/>
            <a:ext cx="987433" cy="8620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</TotalTime>
  <Words>698</Words>
  <PresentationFormat>Экран (4:3)</PresentationFormat>
  <Paragraphs>251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 intel</dc:creator>
  <cp:lastModifiedBy>Lenovo intel</cp:lastModifiedBy>
  <cp:revision>75</cp:revision>
  <dcterms:created xsi:type="dcterms:W3CDTF">2023-04-08T16:50:49Z</dcterms:created>
  <dcterms:modified xsi:type="dcterms:W3CDTF">2023-04-12T16:23:24Z</dcterms:modified>
</cp:coreProperties>
</file>