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69" r:id="rId3"/>
    <p:sldId id="271" r:id="rId4"/>
    <p:sldId id="272" r:id="rId5"/>
    <p:sldId id="258" r:id="rId6"/>
    <p:sldId id="256" r:id="rId7"/>
    <p:sldId id="273" r:id="rId8"/>
    <p:sldId id="265" r:id="rId9"/>
    <p:sldId id="274" r:id="rId10"/>
    <p:sldId id="266" r:id="rId11"/>
    <p:sldId id="275" r:id="rId12"/>
    <p:sldId id="268" r:id="rId13"/>
    <p:sldId id="267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750" autoAdjust="0"/>
  </p:normalViewPr>
  <p:slideViewPr>
    <p:cSldViewPr>
      <p:cViewPr varScale="1">
        <p:scale>
          <a:sx n="86" d="100"/>
          <a:sy n="86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24.03.2021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84887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  <a:t>Использование дидактических </a:t>
            </a:r>
            <a:r>
              <a:rPr lang="ru-RU" sz="3600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  <a:t>игр</a:t>
            </a:r>
            <a:br>
              <a:rPr lang="ru-RU" sz="3600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</a:br>
            <a:r>
              <a:rPr lang="ru-RU" sz="3600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  <a:t> в процессе формирования </a:t>
            </a:r>
            <a:r>
              <a:rPr lang="ru-RU" sz="36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  <a:t>восприятия</a:t>
            </a:r>
            <a:r>
              <a:rPr lang="ru-RU" sz="3600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  <a:t/>
            </a:r>
            <a:br>
              <a:rPr lang="ru-RU" sz="3600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</a:br>
            <a:r>
              <a:rPr lang="ru-RU" sz="3600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  <a:t>на примере </a:t>
            </a:r>
            <a:r>
              <a:rPr lang="ru-RU" sz="36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  <a:t>темы </a:t>
            </a:r>
            <a:r>
              <a:rPr lang="ru-RU" sz="3600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  <a:t/>
            </a:r>
            <a:br>
              <a:rPr lang="ru-RU" sz="3600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</a:br>
            <a:r>
              <a:rPr lang="ru-RU" sz="3600" i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  <a:t>«Игрушки»</a:t>
            </a:r>
            <a:r>
              <a:rPr lang="ru-RU" sz="3600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  <a:t/>
            </a:r>
            <a:br>
              <a:rPr lang="ru-RU" sz="3600" i="1" dirty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Granite" pitchFamily="2" charset="0"/>
                <a:cs typeface="Gisha" pitchFamily="34" charset="-79"/>
              </a:rPr>
            </a:br>
            <a:endParaRPr lang="ru-RU" sz="3600" dirty="0"/>
          </a:p>
        </p:txBody>
      </p:sp>
    </p:spTree>
    <p:extLst>
      <p:ext uri="{BB962C8B-B14F-4D97-AF65-F5344CB8AC3E}">
        <p14:creationId xmlns="" xmlns:p14="http://schemas.microsoft.com/office/powerpoint/2010/main" val="1373763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s://ds04.infourok.ru/uploads/ex/0a28/00189b37-548255ba/img5.jpg"/>
          <p:cNvPicPr>
            <a:picLocks noChangeAspect="1" noChangeArrowheads="1"/>
          </p:cNvPicPr>
          <p:nvPr/>
        </p:nvPicPr>
        <p:blipFill rotWithShape="1">
          <a:blip r:embed="rId2"/>
          <a:srcRect l="22329" t="12451" r="22142" b="13953"/>
          <a:stretch/>
        </p:blipFill>
        <p:spPr bwMode="auto">
          <a:xfrm>
            <a:off x="611560" y="260647"/>
            <a:ext cx="5976664" cy="4455719"/>
          </a:xfrm>
          <a:prstGeom prst="rect">
            <a:avLst/>
          </a:prstGeom>
          <a:noFill/>
        </p:spPr>
      </p:pic>
      <p:pic>
        <p:nvPicPr>
          <p:cNvPr id="3" name="лошадь" descr="https://ds04.infourok.ru/uploads/ex/0a28/00189b37-548255ba/img5.jpg"/>
          <p:cNvPicPr>
            <a:picLocks noChangeAspect="1" noChangeArrowheads="1"/>
          </p:cNvPicPr>
          <p:nvPr/>
        </p:nvPicPr>
        <p:blipFill rotWithShape="1">
          <a:blip r:embed="rId2"/>
          <a:srcRect l="64566" t="15780" r="23118" b="65179"/>
          <a:stretch/>
        </p:blipFill>
        <p:spPr bwMode="auto">
          <a:xfrm>
            <a:off x="7287325" y="1677031"/>
            <a:ext cx="1476467" cy="1283884"/>
          </a:xfrm>
          <a:prstGeom prst="rect">
            <a:avLst/>
          </a:prstGeom>
          <a:noFill/>
        </p:spPr>
      </p:pic>
      <p:pic>
        <p:nvPicPr>
          <p:cNvPr id="4" name="самолет" descr="https://ds04.infourok.ru/uploads/ex/0a28/00189b37-548255ba/img5.jpg"/>
          <p:cNvPicPr>
            <a:picLocks noChangeAspect="1" noChangeArrowheads="1"/>
          </p:cNvPicPr>
          <p:nvPr/>
        </p:nvPicPr>
        <p:blipFill rotWithShape="1">
          <a:blip r:embed="rId2"/>
          <a:srcRect l="50196" t="14953" r="36734" b="64595"/>
          <a:stretch/>
        </p:blipFill>
        <p:spPr bwMode="auto">
          <a:xfrm>
            <a:off x="1071538" y="5072074"/>
            <a:ext cx="1388151" cy="1221769"/>
          </a:xfrm>
          <a:prstGeom prst="rect">
            <a:avLst/>
          </a:prstGeom>
          <a:noFill/>
        </p:spPr>
      </p:pic>
      <p:pic>
        <p:nvPicPr>
          <p:cNvPr id="5" name="заяц" descr="https://ds04.infourok.ru/uploads/ex/0a28/00189b37-548255ba/img5.jpg"/>
          <p:cNvPicPr>
            <a:picLocks noChangeAspect="1" noChangeArrowheads="1"/>
          </p:cNvPicPr>
          <p:nvPr/>
        </p:nvPicPr>
        <p:blipFill rotWithShape="1">
          <a:blip r:embed="rId2"/>
          <a:srcRect l="36738" t="15450" r="51724" b="64864"/>
          <a:stretch/>
        </p:blipFill>
        <p:spPr bwMode="auto">
          <a:xfrm>
            <a:off x="4143372" y="5143512"/>
            <a:ext cx="1284515" cy="1232603"/>
          </a:xfrm>
          <a:prstGeom prst="rect">
            <a:avLst/>
          </a:prstGeom>
          <a:noFill/>
        </p:spPr>
      </p:pic>
      <p:pic>
        <p:nvPicPr>
          <p:cNvPr id="6" name="погремушка" descr="https://ds04.infourok.ru/uploads/ex/0a28/00189b37-548255ba/img5.jpg"/>
          <p:cNvPicPr>
            <a:picLocks noChangeAspect="1" noChangeArrowheads="1"/>
          </p:cNvPicPr>
          <p:nvPr/>
        </p:nvPicPr>
        <p:blipFill rotWithShape="1">
          <a:blip r:embed="rId2"/>
          <a:srcRect l="23285" t="15268" r="64868" b="64349"/>
          <a:stretch/>
        </p:blipFill>
        <p:spPr bwMode="auto">
          <a:xfrm>
            <a:off x="7215206" y="4714884"/>
            <a:ext cx="1273628" cy="1232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4.61254E-6 L -0.22483 -0.2142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2" y="-1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0"/>
            <a:ext cx="7143800" cy="642941"/>
          </a:xfrm>
        </p:spPr>
        <p:txBody>
          <a:bodyPr/>
          <a:lstStyle/>
          <a:p>
            <a:pPr>
              <a:buNone/>
            </a:pPr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Какие игрушки спрятались?</a:t>
            </a:r>
            <a:endParaRPr lang="ru-RU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57158" y="1000108"/>
            <a:ext cx="8429684" cy="1643074"/>
          </a:xfrm>
        </p:spPr>
        <p:txBody>
          <a:bodyPr>
            <a:noAutofit/>
          </a:bodyPr>
          <a:lstStyle/>
          <a:p>
            <a:pPr algn="just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целостность зрительного восприятия предметов через упражнение в умении узнавать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предметы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контуру; *развивать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логическое мышление, память, внимание.</a:t>
            </a:r>
          </a:p>
          <a:p>
            <a:pPr algn="just"/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 игры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разглядывают путаницу, и по контуру определяют какая игрушка там спряталась, нажимают на картинку игрушки и говорят: «Спрятался мишка» и т.д.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http://900igr.net/up/datas/257406/028.jpg"/>
          <p:cNvPicPr>
            <a:picLocks noChangeAspect="1" noChangeArrowheads="1"/>
          </p:cNvPicPr>
          <p:nvPr/>
        </p:nvPicPr>
        <p:blipFill>
          <a:blip r:embed="rId2"/>
          <a:srcRect l="27369" t="21053" r="19999" b="14385"/>
          <a:stretch>
            <a:fillRect/>
          </a:stretch>
        </p:blipFill>
        <p:spPr bwMode="auto">
          <a:xfrm>
            <a:off x="357157" y="214290"/>
            <a:ext cx="5124899" cy="4357718"/>
          </a:xfrm>
          <a:prstGeom prst="rect">
            <a:avLst/>
          </a:prstGeom>
          <a:noFill/>
        </p:spPr>
      </p:pic>
      <p:pic>
        <p:nvPicPr>
          <p:cNvPr id="3" name="юла" descr="http://5.lipetskddo.ru/files/images/albums/foto_37962.jpg"/>
          <p:cNvPicPr>
            <a:picLocks noChangeAspect="1" noChangeArrowheads="1"/>
          </p:cNvPicPr>
          <p:nvPr/>
        </p:nvPicPr>
        <p:blipFill>
          <a:blip r:embed="rId3"/>
          <a:srcRect l="36206" t="29684" r="35346" b="48516"/>
          <a:stretch>
            <a:fillRect/>
          </a:stretch>
        </p:blipFill>
        <p:spPr bwMode="auto">
          <a:xfrm>
            <a:off x="571472" y="4714883"/>
            <a:ext cx="1785950" cy="1873373"/>
          </a:xfrm>
          <a:prstGeom prst="rect">
            <a:avLst/>
          </a:prstGeom>
          <a:noFill/>
        </p:spPr>
      </p:pic>
      <p:pic>
        <p:nvPicPr>
          <p:cNvPr id="4" name="неволяшка" descr="http://5.lipetskddo.ru/files/images/albums/foto_37962.jpg"/>
          <p:cNvPicPr>
            <a:picLocks noChangeAspect="1" noChangeArrowheads="1"/>
          </p:cNvPicPr>
          <p:nvPr/>
        </p:nvPicPr>
        <p:blipFill>
          <a:blip r:embed="rId3"/>
          <a:srcRect l="67241" t="76045" r="4311" b="3172"/>
          <a:stretch>
            <a:fillRect/>
          </a:stretch>
        </p:blipFill>
        <p:spPr bwMode="auto">
          <a:xfrm>
            <a:off x="2928926" y="4714884"/>
            <a:ext cx="1785950" cy="1785950"/>
          </a:xfrm>
          <a:prstGeom prst="rect">
            <a:avLst/>
          </a:prstGeom>
          <a:noFill/>
        </p:spPr>
      </p:pic>
      <p:pic>
        <p:nvPicPr>
          <p:cNvPr id="5" name="пирамидка" descr="https://metodist.site/wp-content/uploads/2019/06/razvivashki-otgadashki-matematika_page-0018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293" t="36682" r="78154" b="35591"/>
          <a:stretch/>
        </p:blipFill>
        <p:spPr bwMode="auto">
          <a:xfrm>
            <a:off x="5143504" y="2928934"/>
            <a:ext cx="1285884" cy="205336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мишка" descr="https://2.bp.blogspot.com/-5jXeB_vsTRk/XHvB_hOrFrI/AAAAAAAAMic/Hnz-YMDuVowVnyT7FwSG49Vmq_YAmVqPwCLcBGAs/s1600/b9ed15781892f0c070bd7a5b25df832c.jpg"/>
          <p:cNvPicPr>
            <a:picLocks noChangeAspect="1" noChangeArrowheads="1"/>
          </p:cNvPicPr>
          <p:nvPr/>
        </p:nvPicPr>
        <p:blipFill rotWithShape="1">
          <a:blip r:embed="rId5"/>
          <a:srcRect l="4988" t="11052" r="74765" b="61417"/>
          <a:stretch/>
        </p:blipFill>
        <p:spPr bwMode="auto">
          <a:xfrm>
            <a:off x="6929454" y="4234236"/>
            <a:ext cx="1928826" cy="1853929"/>
          </a:xfrm>
          <a:prstGeom prst="rect">
            <a:avLst/>
          </a:prstGeom>
          <a:noFill/>
        </p:spPr>
      </p:pic>
      <p:pic>
        <p:nvPicPr>
          <p:cNvPr id="7" name="мяч" descr="https://metodist.site/wp-content/uploads/2019/06/razvivashki-otgadashki-matematika_page-0018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83" t="67815" r="75794" b="7865"/>
          <a:stretch/>
        </p:blipFill>
        <p:spPr bwMode="auto">
          <a:xfrm>
            <a:off x="7215206" y="2357430"/>
            <a:ext cx="1643042" cy="1514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барабан" descr="http://5.lipetskddo.ru/files/images/albums/foto_37962.jpg"/>
          <p:cNvPicPr>
            <a:picLocks noChangeAspect="1" noChangeArrowheads="1"/>
          </p:cNvPicPr>
          <p:nvPr/>
        </p:nvPicPr>
        <p:blipFill>
          <a:blip r:embed="rId3"/>
          <a:srcRect l="5174" t="54527" r="66378" b="25844"/>
          <a:stretch>
            <a:fillRect/>
          </a:stretch>
        </p:blipFill>
        <p:spPr bwMode="auto">
          <a:xfrm>
            <a:off x="6858016" y="428604"/>
            <a:ext cx="2000264" cy="18891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4" name="юла" descr="http://5.lipetskddo.ru/files/images/albums/foto_37962.jpg"/>
          <p:cNvPicPr>
            <a:picLocks noChangeAspect="1" noChangeArrowheads="1"/>
          </p:cNvPicPr>
          <p:nvPr/>
        </p:nvPicPr>
        <p:blipFill>
          <a:blip r:embed="rId2"/>
          <a:srcRect l="36206" t="29684" r="35346" b="48516"/>
          <a:stretch>
            <a:fillRect/>
          </a:stretch>
        </p:blipFill>
        <p:spPr bwMode="auto">
          <a:xfrm>
            <a:off x="214282" y="4929198"/>
            <a:ext cx="1430189" cy="1500198"/>
          </a:xfrm>
          <a:prstGeom prst="rect">
            <a:avLst/>
          </a:prstGeom>
          <a:noFill/>
        </p:spPr>
      </p:pic>
      <p:pic>
        <p:nvPicPr>
          <p:cNvPr id="25608" name="Picture 8" descr="https://ds05.infourok.ru/uploads/ex/02d3/0002d57a-5de3b190/hello_html_10d6953a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7000924" cy="4643470"/>
          </a:xfrm>
          <a:prstGeom prst="rect">
            <a:avLst/>
          </a:prstGeom>
          <a:noFill/>
        </p:spPr>
      </p:pic>
      <p:pic>
        <p:nvPicPr>
          <p:cNvPr id="6" name="пирамидка" descr="https://metodist.site/wp-content/uploads/2019/06/razvivashki-otgadashki-matematika_page-0018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293" t="36682" r="78154" b="35591"/>
          <a:stretch/>
        </p:blipFill>
        <p:spPr bwMode="auto">
          <a:xfrm>
            <a:off x="4000496" y="4929198"/>
            <a:ext cx="1006457" cy="169617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мяч" descr="https://metodist.site/wp-content/uploads/2019/06/razvivashki-otgadashki-matematika_page-0018.jp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83" t="67815" r="75794" b="7865"/>
          <a:stretch/>
        </p:blipFill>
        <p:spPr bwMode="auto">
          <a:xfrm>
            <a:off x="7572396" y="2714620"/>
            <a:ext cx="1285852" cy="1157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мишка" descr="https://2.bp.blogspot.com/-5jXeB_vsTRk/XHvB_hOrFrI/AAAAAAAAMic/Hnz-YMDuVowVnyT7FwSG49Vmq_YAmVqPwCLcBGAs/s1600/b9ed15781892f0c070bd7a5b25df832c.jpg"/>
          <p:cNvPicPr>
            <a:picLocks noChangeAspect="1" noChangeArrowheads="1"/>
          </p:cNvPicPr>
          <p:nvPr/>
        </p:nvPicPr>
        <p:blipFill rotWithShape="1">
          <a:blip r:embed="rId5"/>
          <a:srcRect l="4988" t="11052" r="74765" b="61417"/>
          <a:stretch/>
        </p:blipFill>
        <p:spPr bwMode="auto">
          <a:xfrm>
            <a:off x="5929322" y="5286388"/>
            <a:ext cx="1428760" cy="1373281"/>
          </a:xfrm>
          <a:prstGeom prst="rect">
            <a:avLst/>
          </a:prstGeom>
          <a:noFill/>
        </p:spPr>
      </p:pic>
      <p:pic>
        <p:nvPicPr>
          <p:cNvPr id="9" name="машина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6"/>
          <a:srcRect l="46359" t="53372" r="16439" b="28004"/>
          <a:stretch/>
        </p:blipFill>
        <p:spPr bwMode="auto">
          <a:xfrm>
            <a:off x="6929454" y="4071942"/>
            <a:ext cx="2000264" cy="1171460"/>
          </a:xfrm>
          <a:prstGeom prst="rect">
            <a:avLst/>
          </a:prstGeom>
          <a:noFill/>
        </p:spPr>
      </p:pic>
      <p:pic>
        <p:nvPicPr>
          <p:cNvPr id="10" name="неволяшка" descr="http://5.lipetskddo.ru/files/images/albums/foto_37962.jpg"/>
          <p:cNvPicPr>
            <a:picLocks noChangeAspect="1" noChangeArrowheads="1"/>
          </p:cNvPicPr>
          <p:nvPr/>
        </p:nvPicPr>
        <p:blipFill>
          <a:blip r:embed="rId2"/>
          <a:srcRect l="67241" t="76045" r="4311" b="3172"/>
          <a:stretch>
            <a:fillRect/>
          </a:stretch>
        </p:blipFill>
        <p:spPr bwMode="auto">
          <a:xfrm>
            <a:off x="1928794" y="5072074"/>
            <a:ext cx="1428760" cy="1428760"/>
          </a:xfrm>
          <a:prstGeom prst="rect">
            <a:avLst/>
          </a:prstGeom>
          <a:noFill/>
        </p:spPr>
      </p:pic>
      <p:pic>
        <p:nvPicPr>
          <p:cNvPr id="11" name="барабан" descr="http://5.lipetskddo.ru/files/images/albums/foto_37962.jpg"/>
          <p:cNvPicPr>
            <a:picLocks noChangeAspect="1" noChangeArrowheads="1"/>
          </p:cNvPicPr>
          <p:nvPr/>
        </p:nvPicPr>
        <p:blipFill>
          <a:blip r:embed="rId2"/>
          <a:srcRect l="5174" t="54527" r="66378" b="25844"/>
          <a:stretch>
            <a:fillRect/>
          </a:stretch>
        </p:blipFill>
        <p:spPr bwMode="auto">
          <a:xfrm>
            <a:off x="7286644" y="428604"/>
            <a:ext cx="1571636" cy="1484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560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" dur="20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604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3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0" fill="hold">
                      <p:stCondLst>
                        <p:cond delay="0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785926"/>
            <a:ext cx="9001156" cy="1928826"/>
          </a:xfrm>
        </p:spPr>
        <p:txBody>
          <a:bodyPr>
            <a:noAutofit/>
          </a:bodyPr>
          <a:lstStyle/>
          <a:p>
            <a:pPr algn="l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Игры создала учитель-дефектолог Казаринова Галина Владимировна, МБДОУ г.Иркутска детского сада № 168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501122" cy="571504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Подбери по </a:t>
            </a:r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форме</a:t>
            </a:r>
            <a:endParaRPr lang="ru-RU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00042"/>
            <a:ext cx="9144000" cy="3500462"/>
          </a:xfrm>
        </p:spPr>
        <p:txBody>
          <a:bodyPr>
            <a:noAutofit/>
          </a:bodyPr>
          <a:lstStyle/>
          <a:p>
            <a:pPr algn="just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формировать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устанавливать соответствие между 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изображениями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(н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какие геометрические фигуры похожи эти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предметы);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*развивать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целостность зрительного восприятия 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предметов;</a:t>
            </a:r>
          </a:p>
          <a:p>
            <a:pPr algn="just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*упражнять в словообразовании.</a:t>
            </a:r>
          </a:p>
          <a:p>
            <a:pPr algn="just"/>
            <a:r>
              <a:rPr lang="ru-RU" sz="28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дети говорят «Пирамидка похожа на треугольник»- нажимают на треугольник-«Значит она треугольной формы» и т.д.</a:t>
            </a:r>
            <a:endParaRPr lang="ru-RU" sz="2800" b="1" u="sng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s://metodist.site/wp-content/uploads/2019/06/razvivashki-otgadashki-matematika_page-001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293" t="36682" r="78154" b="35591"/>
          <a:stretch/>
        </p:blipFill>
        <p:spPr bwMode="auto">
          <a:xfrm>
            <a:off x="544626" y="584684"/>
            <a:ext cx="1435085" cy="21962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metodist.site/wp-content/uploads/2019/06/razvivashki-otgadashki-matematika_page-001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9235" t="37003" r="5930" b="38154"/>
          <a:stretch/>
        </p:blipFill>
        <p:spPr bwMode="auto">
          <a:xfrm>
            <a:off x="2699792" y="4982526"/>
            <a:ext cx="707010" cy="666196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metodist.site/wp-content/uploads/2019/06/razvivashki-otgadashki-matematika_page-001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129" t="37003" r="24815" b="37958"/>
          <a:stretch/>
        </p:blipFill>
        <p:spPr bwMode="auto">
          <a:xfrm>
            <a:off x="539552" y="4797153"/>
            <a:ext cx="789627" cy="80744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 descr="https://metodist.site/wp-content/uploads/2019/06/razvivashki-otgadashki-matematika_page-001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62680" t="64917" r="24274" b="11405"/>
          <a:stretch/>
        </p:blipFill>
        <p:spPr bwMode="auto">
          <a:xfrm>
            <a:off x="5292080" y="4959686"/>
            <a:ext cx="621693" cy="63494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s://metodist.site/wp-content/uploads/2019/06/razvivashki-otgadashki-matematika_page-001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76270" t="64729" r="4055" b="12088"/>
          <a:stretch/>
        </p:blipFill>
        <p:spPr bwMode="auto">
          <a:xfrm>
            <a:off x="7236296" y="5004783"/>
            <a:ext cx="937630" cy="62168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s://metodist.site/wp-content/uploads/2019/06/razvivashki-otgadashki-matematika_page-001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6113" t="64409" r="56235" b="7865"/>
          <a:stretch/>
        </p:blipFill>
        <p:spPr bwMode="auto">
          <a:xfrm>
            <a:off x="6444208" y="2060848"/>
            <a:ext cx="2192054" cy="204987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s://metodist.site/wp-content/uploads/2019/06/razvivashki-otgadashki-matematika_page-001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7511" t="36682" r="56596" b="35591"/>
          <a:stretch/>
        </p:blipFill>
        <p:spPr bwMode="auto">
          <a:xfrm>
            <a:off x="2411761" y="1682806"/>
            <a:ext cx="1675004" cy="232225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Рисунок 10" descr="https://metodist.site/wp-content/uploads/2019/06/razvivashki-otgadashki-matematika_page-001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9083" t="67815" r="75794" b="7865"/>
          <a:stretch/>
        </p:blipFill>
        <p:spPr bwMode="auto">
          <a:xfrm>
            <a:off x="4572000" y="260648"/>
            <a:ext cx="2201960" cy="180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Рисунок 11" descr="https://metodist.site/wp-content/uploads/2019/06/razvivashki-otgadashki-matematika_page-0018.jpg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1293" t="36682" r="78154" b="35591"/>
          <a:stretch/>
        </p:blipFill>
        <p:spPr bwMode="auto">
          <a:xfrm>
            <a:off x="571472" y="571480"/>
            <a:ext cx="1435085" cy="21962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="" xmlns:p14="http://schemas.microsoft.com/office/powerpoint/2010/main" val="188200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58 -0.00833 L 0.47674 -0.4053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649" y="-198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0 L -0.20399 -0.3064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208" y="-153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44444E-6 L 0.28108 -0.132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045" y="-66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0 L -0.32673 -0.2331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6337" y="-11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7643866" cy="785794"/>
          </a:xfrm>
        </p:spPr>
        <p:txBody>
          <a:bodyPr/>
          <a:lstStyle/>
          <a:p>
            <a:pPr algn="ctr">
              <a:buNone/>
            </a:pPr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Чья тень? </a:t>
            </a:r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айди. </a:t>
            </a:r>
            <a:endParaRPr lang="ru-RU" sz="36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857232"/>
            <a:ext cx="8715436" cy="347472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*формировать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устанавливать соответствие между  изображениями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чья тень?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</a:t>
            </a:r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целостность зрительного восприятия предметов через упражнение в умении узнавать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предметы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силуэту. </a:t>
            </a:r>
          </a:p>
          <a:p>
            <a:pPr algn="just"/>
            <a:endParaRPr lang="ru-RU" sz="2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 </a:t>
            </a:r>
            <a:r>
              <a:rPr lang="ru-RU" sz="24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детям предлагаются силуэты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игрушек.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называют игрушку :«Это мишка»- и нажимают на силуэт.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https://2.bp.blogspot.com/-5jXeB_vsTRk/XHvB_hOrFrI/AAAAAAAAMic/Hnz-YMDuVowVnyT7FwSG49Vmq_YAmVqPwCLcBGAs/s1600/b9ed15781892f0c070bd7a5b25df832c.jpg"/>
          <p:cNvPicPr>
            <a:picLocks noChangeAspect="1" noChangeArrowheads="1"/>
          </p:cNvPicPr>
          <p:nvPr/>
        </p:nvPicPr>
        <p:blipFill rotWithShape="1">
          <a:blip r:embed="rId2"/>
          <a:srcRect l="30544" t="57409" r="46341" b="8922"/>
          <a:stretch/>
        </p:blipFill>
        <p:spPr bwMode="auto">
          <a:xfrm>
            <a:off x="467544" y="3416221"/>
            <a:ext cx="1268729" cy="1306286"/>
          </a:xfrm>
          <a:prstGeom prst="rect">
            <a:avLst/>
          </a:prstGeom>
          <a:noFill/>
        </p:spPr>
      </p:pic>
      <p:pic>
        <p:nvPicPr>
          <p:cNvPr id="7" name="Picture 4" descr="https://2.bp.blogspot.com/-5jXeB_vsTRk/XHvB_hOrFrI/AAAAAAAAMic/Hnz-YMDuVowVnyT7FwSG49Vmq_YAmVqPwCLcBGAs/s1600/b9ed15781892f0c070bd7a5b25df832c.jpg"/>
          <p:cNvPicPr>
            <a:picLocks noChangeAspect="1" noChangeArrowheads="1"/>
          </p:cNvPicPr>
          <p:nvPr/>
        </p:nvPicPr>
        <p:blipFill rotWithShape="1">
          <a:blip r:embed="rId2"/>
          <a:srcRect l="4672" t="59654" r="69546" b="10354"/>
          <a:stretch/>
        </p:blipFill>
        <p:spPr bwMode="auto">
          <a:xfrm>
            <a:off x="2595699" y="4798031"/>
            <a:ext cx="1415143" cy="1163623"/>
          </a:xfrm>
          <a:prstGeom prst="rect">
            <a:avLst/>
          </a:prstGeom>
          <a:noFill/>
        </p:spPr>
      </p:pic>
      <p:pic>
        <p:nvPicPr>
          <p:cNvPr id="8" name="Picture 4" descr="https://2.bp.blogspot.com/-5jXeB_vsTRk/XHvB_hOrFrI/AAAAAAAAMic/Hnz-YMDuVowVnyT7FwSG49Vmq_YAmVqPwCLcBGAs/s1600/b9ed15781892f0c070bd7a5b25df832c.jpg"/>
          <p:cNvPicPr>
            <a:picLocks noChangeAspect="1" noChangeArrowheads="1"/>
          </p:cNvPicPr>
          <p:nvPr/>
        </p:nvPicPr>
        <p:blipFill rotWithShape="1">
          <a:blip r:embed="rId2"/>
          <a:srcRect l="53822" t="57409" r="23539" b="8922"/>
          <a:stretch/>
        </p:blipFill>
        <p:spPr bwMode="auto">
          <a:xfrm>
            <a:off x="5031599" y="3416221"/>
            <a:ext cx="1242592" cy="1306286"/>
          </a:xfrm>
          <a:prstGeom prst="rect">
            <a:avLst/>
          </a:prstGeom>
          <a:noFill/>
        </p:spPr>
      </p:pic>
      <p:pic>
        <p:nvPicPr>
          <p:cNvPr id="9" name="Picture 4" descr="https://2.bp.blogspot.com/-5jXeB_vsTRk/XHvB_hOrFrI/AAAAAAAAMic/Hnz-YMDuVowVnyT7FwSG49Vmq_YAmVqPwCLcBGAs/s1600/b9ed15781892f0c070bd7a5b25df832c.jpg"/>
          <p:cNvPicPr>
            <a:picLocks noChangeAspect="1" noChangeArrowheads="1"/>
          </p:cNvPicPr>
          <p:nvPr/>
        </p:nvPicPr>
        <p:blipFill rotWithShape="1">
          <a:blip r:embed="rId2"/>
          <a:srcRect l="77891" t="61337" r="3972" b="8922"/>
          <a:stretch/>
        </p:blipFill>
        <p:spPr bwMode="auto">
          <a:xfrm>
            <a:off x="7236296" y="4640289"/>
            <a:ext cx="995500" cy="1153886"/>
          </a:xfrm>
          <a:prstGeom prst="rect">
            <a:avLst/>
          </a:prstGeom>
          <a:noFill/>
        </p:spPr>
      </p:pic>
      <p:pic>
        <p:nvPicPr>
          <p:cNvPr id="15364" name="Picture 4" descr="https://2.bp.blogspot.com/-5jXeB_vsTRk/XHvB_hOrFrI/AAAAAAAAMic/Hnz-YMDuVowVnyT7FwSG49Vmq_YAmVqPwCLcBGAs/s1600/b9ed15781892f0c070bd7a5b25df832c.jpg"/>
          <p:cNvPicPr>
            <a:picLocks noChangeAspect="1" noChangeArrowheads="1"/>
          </p:cNvPicPr>
          <p:nvPr/>
        </p:nvPicPr>
        <p:blipFill rotWithShape="1">
          <a:blip r:embed="rId2"/>
          <a:srcRect l="3976" t="8805" r="74765" b="61417"/>
          <a:stretch/>
        </p:blipFill>
        <p:spPr bwMode="auto">
          <a:xfrm>
            <a:off x="179512" y="188640"/>
            <a:ext cx="2036346" cy="2016223"/>
          </a:xfrm>
          <a:prstGeom prst="rect">
            <a:avLst/>
          </a:prstGeom>
          <a:noFill/>
        </p:spPr>
      </p:pic>
      <p:pic>
        <p:nvPicPr>
          <p:cNvPr id="3" name="Picture 4" descr="https://2.bp.blogspot.com/-5jXeB_vsTRk/XHvB_hOrFrI/AAAAAAAAMic/Hnz-YMDuVowVnyT7FwSG49Vmq_YAmVqPwCLcBGAs/s1600/b9ed15781892f0c070bd7a5b25df832c.jpg"/>
          <p:cNvPicPr>
            <a:picLocks noChangeAspect="1" noChangeArrowheads="1"/>
          </p:cNvPicPr>
          <p:nvPr/>
        </p:nvPicPr>
        <p:blipFill rotWithShape="1">
          <a:blip r:embed="rId2"/>
          <a:srcRect l="25956" t="8804" r="55329" b="58930"/>
          <a:stretch/>
        </p:blipFill>
        <p:spPr bwMode="auto">
          <a:xfrm>
            <a:off x="2492692" y="1834002"/>
            <a:ext cx="1621159" cy="1975629"/>
          </a:xfrm>
          <a:prstGeom prst="rect">
            <a:avLst/>
          </a:prstGeom>
          <a:noFill/>
        </p:spPr>
      </p:pic>
      <p:pic>
        <p:nvPicPr>
          <p:cNvPr id="4" name="Picture 4" descr="https://2.bp.blogspot.com/-5jXeB_vsTRk/XHvB_hOrFrI/AAAAAAAAMic/Hnz-YMDuVowVnyT7FwSG49Vmq_YAmVqPwCLcBGAs/s1600/b9ed15781892f0c070bd7a5b25df832c.jpg"/>
          <p:cNvPicPr>
            <a:picLocks noChangeAspect="1" noChangeArrowheads="1"/>
          </p:cNvPicPr>
          <p:nvPr/>
        </p:nvPicPr>
        <p:blipFill rotWithShape="1">
          <a:blip r:embed="rId2"/>
          <a:srcRect l="47140" t="8804" r="27563" b="58930"/>
          <a:stretch/>
        </p:blipFill>
        <p:spPr bwMode="auto">
          <a:xfrm>
            <a:off x="4464763" y="411017"/>
            <a:ext cx="2376264" cy="2142459"/>
          </a:xfrm>
          <a:prstGeom prst="rect">
            <a:avLst/>
          </a:prstGeom>
          <a:noFill/>
        </p:spPr>
      </p:pic>
      <p:pic>
        <p:nvPicPr>
          <p:cNvPr id="5" name="Picture 4" descr="https://2.bp.blogspot.com/-5jXeB_vsTRk/XHvB_hOrFrI/AAAAAAAAMic/Hnz-YMDuVowVnyT7FwSG49Vmq_YAmVqPwCLcBGAs/s1600/b9ed15781892f0c070bd7a5b25df832c.jpg"/>
          <p:cNvPicPr>
            <a:picLocks noChangeAspect="1" noChangeArrowheads="1"/>
          </p:cNvPicPr>
          <p:nvPr/>
        </p:nvPicPr>
        <p:blipFill rotWithShape="1">
          <a:blip r:embed="rId2"/>
          <a:srcRect l="73032" t="8804" r="3972" b="58930"/>
          <a:stretch/>
        </p:blipFill>
        <p:spPr bwMode="auto">
          <a:xfrm>
            <a:off x="7069796" y="1831401"/>
            <a:ext cx="1865863" cy="18505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2.96296E-6 L 0.73385 -0.1877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84" y="-93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7.40741E-7 L 0.24115 -0.55718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049" y="-2787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2.96296E-6 L -0.48837 -0.3872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427" y="-19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1.85185E-6 L -0.48733 -0.3342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4375" y="-1671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вертолет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t="52330" r="73415" b="28731"/>
          <a:stretch/>
        </p:blipFill>
        <p:spPr bwMode="auto">
          <a:xfrm>
            <a:off x="574303" y="465068"/>
            <a:ext cx="1508299" cy="1091723"/>
          </a:xfrm>
          <a:prstGeom prst="rect">
            <a:avLst/>
          </a:prstGeom>
          <a:noFill/>
        </p:spPr>
      </p:pic>
      <p:pic>
        <p:nvPicPr>
          <p:cNvPr id="4" name="кораблик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l="75860" t="74669"/>
          <a:stretch/>
        </p:blipFill>
        <p:spPr bwMode="auto">
          <a:xfrm>
            <a:off x="1426751" y="2087617"/>
            <a:ext cx="1236415" cy="1318144"/>
          </a:xfrm>
          <a:prstGeom prst="rect">
            <a:avLst/>
          </a:prstGeom>
          <a:noFill/>
        </p:spPr>
      </p:pic>
      <p:pic>
        <p:nvPicPr>
          <p:cNvPr id="1026" name="мишка2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t="25510" r="75981" b="49932"/>
          <a:stretch/>
        </p:blipFill>
        <p:spPr bwMode="auto">
          <a:xfrm>
            <a:off x="4000496" y="2214554"/>
            <a:ext cx="1194079" cy="1240367"/>
          </a:xfrm>
          <a:prstGeom prst="rect">
            <a:avLst/>
          </a:prstGeom>
          <a:noFill/>
        </p:spPr>
      </p:pic>
      <p:pic>
        <p:nvPicPr>
          <p:cNvPr id="5" name="машина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l="46359" t="53372" r="16439" b="28004"/>
          <a:stretch/>
        </p:blipFill>
        <p:spPr bwMode="auto">
          <a:xfrm>
            <a:off x="6948264" y="661970"/>
            <a:ext cx="1635073" cy="831632"/>
          </a:xfrm>
          <a:prstGeom prst="rect">
            <a:avLst/>
          </a:prstGeom>
          <a:noFill/>
        </p:spPr>
      </p:pic>
      <p:pic>
        <p:nvPicPr>
          <p:cNvPr id="7" name="собака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l="50000" t="75000" r="25000"/>
          <a:stretch/>
        </p:blipFill>
        <p:spPr bwMode="auto">
          <a:xfrm>
            <a:off x="6121223" y="1716086"/>
            <a:ext cx="1260724" cy="1280866"/>
          </a:xfrm>
          <a:prstGeom prst="rect">
            <a:avLst/>
          </a:prstGeom>
          <a:noFill/>
        </p:spPr>
      </p:pic>
      <p:pic>
        <p:nvPicPr>
          <p:cNvPr id="8" name="робот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l="21807" t="71634" r="49330"/>
          <a:stretch/>
        </p:blipFill>
        <p:spPr bwMode="auto">
          <a:xfrm>
            <a:off x="4605862" y="422798"/>
            <a:ext cx="1295266" cy="1293288"/>
          </a:xfrm>
          <a:prstGeom prst="rect">
            <a:avLst/>
          </a:prstGeom>
          <a:noFill/>
        </p:spPr>
      </p:pic>
      <p:pic>
        <p:nvPicPr>
          <p:cNvPr id="9" name="шар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l="26289" t="48825" r="55136" b="25922"/>
          <a:stretch/>
        </p:blipFill>
        <p:spPr bwMode="auto">
          <a:xfrm>
            <a:off x="3131840" y="815711"/>
            <a:ext cx="920828" cy="1271906"/>
          </a:xfrm>
          <a:prstGeom prst="rect">
            <a:avLst/>
          </a:prstGeom>
          <a:noFill/>
        </p:spPr>
      </p:pic>
      <p:pic>
        <p:nvPicPr>
          <p:cNvPr id="10" name="кораблик2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l="76615" t="24748" b="49932"/>
          <a:stretch/>
        </p:blipFill>
        <p:spPr bwMode="auto">
          <a:xfrm>
            <a:off x="1357290" y="2071678"/>
            <a:ext cx="1295004" cy="1267346"/>
          </a:xfrm>
          <a:prstGeom prst="rect">
            <a:avLst/>
          </a:prstGeom>
          <a:noFill/>
        </p:spPr>
      </p:pic>
      <p:pic>
        <p:nvPicPr>
          <p:cNvPr id="11" name="робот 2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l="23906" t="25989" r="48603" b="49933"/>
          <a:stretch/>
        </p:blipFill>
        <p:spPr bwMode="auto">
          <a:xfrm>
            <a:off x="4643438" y="428604"/>
            <a:ext cx="1445071" cy="1285884"/>
          </a:xfrm>
          <a:prstGeom prst="rect">
            <a:avLst/>
          </a:prstGeom>
          <a:noFill/>
        </p:spPr>
      </p:pic>
      <p:pic>
        <p:nvPicPr>
          <p:cNvPr id="12" name="машина 2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l="46964" t="3877" r="16910" b="79671"/>
          <a:stretch/>
        </p:blipFill>
        <p:spPr bwMode="auto">
          <a:xfrm>
            <a:off x="6858016" y="642918"/>
            <a:ext cx="1743603" cy="806745"/>
          </a:xfrm>
          <a:prstGeom prst="rect">
            <a:avLst/>
          </a:prstGeom>
          <a:noFill/>
        </p:spPr>
      </p:pic>
      <p:pic>
        <p:nvPicPr>
          <p:cNvPr id="13" name="шар 2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l="27310" t="-298" r="51524" b="75000"/>
          <a:stretch/>
        </p:blipFill>
        <p:spPr bwMode="auto">
          <a:xfrm>
            <a:off x="3071802" y="714356"/>
            <a:ext cx="1107693" cy="1343170"/>
          </a:xfrm>
          <a:prstGeom prst="rect">
            <a:avLst/>
          </a:prstGeom>
          <a:noFill/>
        </p:spPr>
      </p:pic>
      <p:pic>
        <p:nvPicPr>
          <p:cNvPr id="14" name="вертолет 2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l="147" t="-457" r="71284" b="75491"/>
          <a:stretch/>
        </p:blipFill>
        <p:spPr bwMode="auto">
          <a:xfrm>
            <a:off x="500034" y="428604"/>
            <a:ext cx="1571636" cy="1395348"/>
          </a:xfrm>
          <a:prstGeom prst="rect">
            <a:avLst/>
          </a:prstGeom>
          <a:noFill/>
        </p:spPr>
      </p:pic>
      <p:pic>
        <p:nvPicPr>
          <p:cNvPr id="15" name="собака 2" descr="https://image.freepik.com/free-vector/cute-toys-and-silhouette-on-white-background_1308-10100.jpg"/>
          <p:cNvPicPr>
            <a:picLocks noChangeAspect="1" noChangeArrowheads="1"/>
          </p:cNvPicPr>
          <p:nvPr/>
        </p:nvPicPr>
        <p:blipFill rotWithShape="1">
          <a:blip r:embed="rId2"/>
          <a:srcRect l="50000" t="25102" r="25000" b="49932"/>
          <a:stretch/>
        </p:blipFill>
        <p:spPr bwMode="auto">
          <a:xfrm>
            <a:off x="6143636" y="1714488"/>
            <a:ext cx="1236401" cy="12544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7.14781E-7 L 0.09167 0.210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0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3.09507E-6 L 0.05625 0.62295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56836E-6 L -0.00018 0.45894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1  E" pathEditMode="relative" ptsTypes="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702 0.00093 L 0.04184 0.6733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" y="3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4.64724E-6 L -0.05521 0.58755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8" y="2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0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3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26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pPr algn="l">
              <a:buNone/>
            </a:pPr>
            <a:r>
              <a:rPr lang="ru-RU" sz="36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Поставь на место части. Что получилось?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>
          <a:xfrm>
            <a:off x="214282" y="1071546"/>
            <a:ext cx="8929718" cy="3474720"/>
          </a:xfrm>
        </p:spPr>
        <p:txBody>
          <a:bodyPr/>
          <a:lstStyle/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развивать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целостность зрительного восприятия предметов через упражнение в умении узнавать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предметы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отдельным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их частям;</a:t>
            </a:r>
            <a:r>
              <a:rPr lang="ru-RU" sz="2400" dirty="0" smtClean="0"/>
              <a:t> </a:t>
            </a:r>
            <a:endParaRPr lang="ru-RU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 игры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называют  часть предмета и говорят откуда этот фрагмент, нажимают на него и он встает на свое место.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https://feminissimo.ru/core/fileman/Uploads/%D0%A0%D0%B0%D0%B7%D0%B2%D0%B8%D1%82%D0%B8%D0%B5%20%D0%B2%D0%BD%D0%B8%D0%BC%D0%B0%D0%BD%D0%B8%D1%8F/rasvitie_vnimanija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556" name="AutoShape 4" descr="https://feminissimo.ru/core/fileman/Uploads/%D0%A0%D0%B0%D0%B7%D0%B2%D0%B8%D1%82%D0%B8%D0%B5%20%D0%B2%D0%BD%D0%B8%D0%BC%D0%B0%D0%BD%D0%B8%D1%8F/rasvitie_vnimanija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" name="ваза" descr="https://feminissimo.ru/core/fileman/Uploads/%D0%A0%D0%B0%D0%B7%D0%B2%D0%B8%D1%82%D0%B8%D0%B5%20%D0%B2%D0%BD%D0%B8%D0%BC%D0%B0%D0%BD%D0%B8%D1%8F/rasvitie_vnimanija_2.jpg"/>
          <p:cNvPicPr>
            <a:picLocks noChangeAspect="1" noChangeArrowheads="1"/>
          </p:cNvPicPr>
          <p:nvPr/>
        </p:nvPicPr>
        <p:blipFill rotWithShape="1">
          <a:blip r:embed="rId2"/>
          <a:srcRect l="35953" t="76259" r="36683" b="5902"/>
          <a:stretch/>
        </p:blipFill>
        <p:spPr bwMode="auto">
          <a:xfrm>
            <a:off x="3616612" y="5040627"/>
            <a:ext cx="1534735" cy="1383432"/>
          </a:xfrm>
          <a:prstGeom prst="rect">
            <a:avLst/>
          </a:prstGeom>
          <a:noFill/>
        </p:spPr>
      </p:pic>
      <p:pic>
        <p:nvPicPr>
          <p:cNvPr id="7" name="домик" descr="https://feminissimo.ru/core/fileman/Uploads/%D0%A0%D0%B0%D0%B7%D0%B2%D0%B8%D1%82%D0%B8%D0%B5%20%D0%B2%D0%BD%D0%B8%D0%BC%D0%B0%D0%BD%D0%B8%D1%8F/rasvitie_vnimanija_2.jpg"/>
          <p:cNvPicPr>
            <a:picLocks noChangeAspect="1" noChangeArrowheads="1"/>
          </p:cNvPicPr>
          <p:nvPr/>
        </p:nvPicPr>
        <p:blipFill rotWithShape="1">
          <a:blip r:embed="rId2"/>
          <a:srcRect l="7944" t="76235" r="65804" b="6570"/>
          <a:stretch/>
        </p:blipFill>
        <p:spPr bwMode="auto">
          <a:xfrm>
            <a:off x="826569" y="5148067"/>
            <a:ext cx="1526434" cy="1382331"/>
          </a:xfrm>
          <a:prstGeom prst="rect">
            <a:avLst/>
          </a:prstGeom>
          <a:noFill/>
        </p:spPr>
      </p:pic>
      <p:pic>
        <p:nvPicPr>
          <p:cNvPr id="8" name="Pсамолет" descr="https://feminissimo.ru/core/fileman/Uploads/%D0%A0%D0%B0%D0%B7%D0%B2%D0%B8%D1%82%D0%B8%D0%B5%20%D0%B2%D0%BD%D0%B8%D0%BC%D0%B0%D0%BD%D0%B8%D1%8F/rasvitie_vnimanija_2.jpg"/>
          <p:cNvPicPr>
            <a:picLocks noChangeAspect="1" noChangeArrowheads="1"/>
          </p:cNvPicPr>
          <p:nvPr/>
        </p:nvPicPr>
        <p:blipFill rotWithShape="1">
          <a:blip r:embed="rId2"/>
          <a:srcRect l="64848" t="77105" r="7527" b="6078"/>
          <a:stretch/>
        </p:blipFill>
        <p:spPr bwMode="auto">
          <a:xfrm>
            <a:off x="6300192" y="5146526"/>
            <a:ext cx="1610409" cy="1355542"/>
          </a:xfrm>
          <a:prstGeom prst="rect">
            <a:avLst/>
          </a:prstGeom>
          <a:noFill/>
        </p:spPr>
      </p:pic>
      <p:pic>
        <p:nvPicPr>
          <p:cNvPr id="9" name="Picture 6" descr="https://feminissimo.ru/core/fileman/Uploads/%D0%A0%D0%B0%D0%B7%D0%B2%D0%B8%D1%82%D0%B8%D0%B5%20%D0%B2%D0%BD%D0%B8%D0%BC%D0%B0%D0%BD%D0%B8%D1%8F/rasvitie_vnimanija_2.jpg"/>
          <p:cNvPicPr>
            <a:picLocks noChangeAspect="1" noChangeArrowheads="1"/>
          </p:cNvPicPr>
          <p:nvPr/>
        </p:nvPicPr>
        <p:blipFill rotWithShape="1">
          <a:blip r:embed="rId2"/>
          <a:srcRect l="62600" t="20179" r="11745" b="61521"/>
          <a:stretch/>
        </p:blipFill>
        <p:spPr bwMode="auto">
          <a:xfrm>
            <a:off x="5093936" y="592419"/>
            <a:ext cx="1568152" cy="1546453"/>
          </a:xfrm>
          <a:prstGeom prst="rect">
            <a:avLst/>
          </a:prstGeom>
          <a:noFill/>
        </p:spPr>
      </p:pic>
      <p:pic>
        <p:nvPicPr>
          <p:cNvPr id="10" name="Picture 6" descr="https://feminissimo.ru/core/fileman/Uploads/%D0%A0%D0%B0%D0%B7%D0%B2%D0%B8%D1%82%D0%B8%D0%B5%20%D0%B2%D0%BD%D0%B8%D0%BC%D0%B0%D0%BD%D0%B8%D1%8F/rasvitie_vnimanija_2.jpg"/>
          <p:cNvPicPr>
            <a:picLocks noChangeAspect="1" noChangeArrowheads="1"/>
          </p:cNvPicPr>
          <p:nvPr/>
        </p:nvPicPr>
        <p:blipFill rotWithShape="1">
          <a:blip r:embed="rId2"/>
          <a:srcRect l="11026" t="19858" r="63567" b="61867"/>
          <a:stretch/>
        </p:blipFill>
        <p:spPr bwMode="auto">
          <a:xfrm>
            <a:off x="1883230" y="592419"/>
            <a:ext cx="1548836" cy="1540436"/>
          </a:xfrm>
          <a:prstGeom prst="rect">
            <a:avLst/>
          </a:prstGeom>
          <a:noFill/>
        </p:spPr>
      </p:pic>
      <p:pic>
        <p:nvPicPr>
          <p:cNvPr id="11" name="Picture 6" descr="https://feminissimo.ru/core/fileman/Uploads/%D0%A0%D0%B0%D0%B7%D0%B2%D0%B8%D1%82%D0%B8%D0%B5%20%D0%B2%D0%BD%D0%B8%D0%BC%D0%B0%D0%BD%D0%B8%D1%8F/rasvitie_vnimanija_2.jpg"/>
          <p:cNvPicPr>
            <a:picLocks noChangeAspect="1" noChangeArrowheads="1"/>
          </p:cNvPicPr>
          <p:nvPr/>
        </p:nvPicPr>
        <p:blipFill rotWithShape="1">
          <a:blip r:embed="rId2"/>
          <a:srcRect l="36339" t="19637" r="37378" b="46638"/>
          <a:stretch/>
        </p:blipFill>
        <p:spPr bwMode="auto">
          <a:xfrm>
            <a:off x="3470987" y="573826"/>
            <a:ext cx="1609287" cy="2855173"/>
          </a:xfrm>
          <a:prstGeom prst="rect">
            <a:avLst/>
          </a:prstGeom>
          <a:noFill/>
        </p:spPr>
      </p:pic>
      <p:pic>
        <p:nvPicPr>
          <p:cNvPr id="12" name="Picture 6" descr="https://feminissimo.ru/core/fileman/Uploads/%D0%A0%D0%B0%D0%B7%D0%B2%D0%B8%D1%82%D0%B8%D0%B5%20%D0%B2%D0%BD%D0%B8%D0%BC%D0%B0%D0%BD%D0%B8%D1%8F/rasvitie_vnimanija_2.jpg"/>
          <p:cNvPicPr>
            <a:picLocks noChangeAspect="1" noChangeArrowheads="1"/>
          </p:cNvPicPr>
          <p:nvPr/>
        </p:nvPicPr>
        <p:blipFill rotWithShape="1">
          <a:blip r:embed="rId2"/>
          <a:srcRect l="11840" t="53519" r="63013" b="30189"/>
          <a:stretch/>
        </p:blipFill>
        <p:spPr bwMode="auto">
          <a:xfrm>
            <a:off x="1979712" y="3437248"/>
            <a:ext cx="1491275" cy="1335832"/>
          </a:xfrm>
          <a:prstGeom prst="rect">
            <a:avLst/>
          </a:prstGeom>
          <a:noFill/>
        </p:spPr>
      </p:pic>
      <p:pic>
        <p:nvPicPr>
          <p:cNvPr id="13" name="Picture 6" descr="https://feminissimo.ru/core/fileman/Uploads/%D0%A0%D0%B0%D0%B7%D0%B2%D0%B8%D1%82%D0%B8%D0%B5%20%D0%B2%D0%BD%D0%B8%D0%BC%D0%B0%D0%BD%D0%B8%D1%8F/rasvitie_vnimanija_2.jpg"/>
          <p:cNvPicPr>
            <a:picLocks noChangeAspect="1" noChangeArrowheads="1"/>
          </p:cNvPicPr>
          <p:nvPr/>
        </p:nvPicPr>
        <p:blipFill rotWithShape="1">
          <a:blip r:embed="rId2"/>
          <a:srcRect l="62600" t="52673" r="11745" b="30985"/>
          <a:stretch/>
        </p:blipFill>
        <p:spPr bwMode="auto">
          <a:xfrm>
            <a:off x="5151347" y="3493096"/>
            <a:ext cx="1453331" cy="12799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3 -0.01042 L 0.46337 -0.4458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003" y="-217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7 L -0.18403 -0.43032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01" y="-2152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4.44444E-6 L -0.3085 -0.2548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434" y="-12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42844" y="857232"/>
            <a:ext cx="8643998" cy="300039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sz="2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Цель: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*развивать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зрительную память, внимательность;</a:t>
            </a:r>
          </a:p>
          <a:p>
            <a:pPr algn="just"/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*формировать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умение соотносить число и количество.</a:t>
            </a:r>
          </a:p>
          <a:p>
            <a:pPr algn="just"/>
            <a:endParaRPr lang="ru-RU" sz="2600" b="1" u="sng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600" b="1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Ход игры: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Взрослый</a:t>
            </a:r>
            <a:r>
              <a:rPr lang="ru-RU" sz="2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предлагает детям посмотреть на наборное полотно, назвать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все игрушки, посчитать, сказать сколько их(«Три зайчика» и т.д.),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дети должны угадать какой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игрушки 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хватает и нажать на нее внизу.</a:t>
            </a:r>
            <a:endParaRPr lang="ru-RU" sz="2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1928794" y="0"/>
            <a:ext cx="4857752" cy="571504"/>
          </a:xfrm>
        </p:spPr>
        <p:txBody>
          <a:bodyPr/>
          <a:lstStyle/>
          <a:p>
            <a:pPr algn="ctr">
              <a:buNone/>
            </a:pPr>
            <a:r>
              <a:rPr lang="ru-RU" sz="32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Какая игрушка исчезла?</a:t>
            </a:r>
            <a:endParaRPr lang="ru-RU" sz="3200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403</TotalTime>
  <Words>188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Воздушный поток</vt:lpstr>
      <vt:lpstr>Использование дидактических игр  в процессе формирования восприятия на примере темы  «Игрушки» </vt:lpstr>
      <vt:lpstr>Подбери по форме</vt:lpstr>
      <vt:lpstr>Слайд 3</vt:lpstr>
      <vt:lpstr>Чья тень? Найди. </vt:lpstr>
      <vt:lpstr>Слайд 5</vt:lpstr>
      <vt:lpstr>Слайд 6</vt:lpstr>
      <vt:lpstr>Поставь на место части. Что получилось?</vt:lpstr>
      <vt:lpstr>Слайд 8</vt:lpstr>
      <vt:lpstr>Какая игрушка исчезла?</vt:lpstr>
      <vt:lpstr>Слайд 10</vt:lpstr>
      <vt:lpstr>Какие игрушки спрятались?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ASUS</cp:lastModifiedBy>
  <cp:revision>35</cp:revision>
  <dcterms:modified xsi:type="dcterms:W3CDTF">2021-03-24T12:54:36Z</dcterms:modified>
</cp:coreProperties>
</file>