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6"/>
  </p:notesMasterIdLst>
  <p:handoutMasterIdLst>
    <p:handoutMasterId r:id="rId17"/>
  </p:handoutMasterIdLst>
  <p:sldIdLst>
    <p:sldId id="277" r:id="rId3"/>
    <p:sldId id="292" r:id="rId4"/>
    <p:sldId id="293" r:id="rId5"/>
    <p:sldId id="284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5" autoAdjust="0"/>
    <p:restoredTop sz="94709" autoAdjust="0"/>
  </p:normalViewPr>
  <p:slideViewPr>
    <p:cSldViewPr>
      <p:cViewPr varScale="1">
        <p:scale>
          <a:sx n="107" d="100"/>
          <a:sy n="107" d="100"/>
        </p:scale>
        <p:origin x="-18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6" d="100"/>
          <a:sy n="46" d="100"/>
        </p:scale>
        <p:origin x="-1699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4B5BD-9ED7-4CC5-8B68-569707E3548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AA360-1DF5-43BF-B9A5-846FD4F4D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2029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33F56-2661-4205-B1CC-49B6C14FC46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5336D-7E9B-4C60-9335-575549CF49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943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0801AD-039D-45BF-B06F-3D6BADFA55E5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2143116"/>
            <a:ext cx="8281987" cy="121444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</a:rPr>
              <a:t>«Правописание –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</a:rPr>
              <a:t>ться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</a:rPr>
              <a:t> или –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</a:rPr>
              <a:t>тся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</a:rPr>
              <a:t> в глаголах</a:t>
            </a:r>
            <a:r>
              <a:rPr lang="ru-RU" sz="3200" b="1" dirty="0" smtClean="0">
                <a:solidFill>
                  <a:schemeClr val="tx2"/>
                </a:solidFill>
                <a:latin typeface="Comic Sans MS" pitchFamily="66" charset="0"/>
              </a:rPr>
              <a:t>.»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87675" y="4437063"/>
            <a:ext cx="56515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051050" y="333375"/>
            <a:ext cx="5400675" cy="1381113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omic Sans MS" pitchFamily="66" charset="0"/>
              </a:rPr>
              <a:t>Презентационное сопровождение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003366"/>
                </a:solidFill>
                <a:latin typeface="Comic Sans MS" pitchFamily="66" charset="0"/>
              </a:rPr>
              <a:t>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omic Sans MS" pitchFamily="66" charset="0"/>
              </a:rPr>
              <a:t>рока </a:t>
            </a:r>
            <a:r>
              <a:rPr lang="ru-RU" sz="2000" b="1" dirty="0" smtClean="0">
                <a:solidFill>
                  <a:srgbClr val="003366"/>
                </a:solidFill>
                <a:latin typeface="Comic Sans MS" pitchFamily="66" charset="0"/>
              </a:rPr>
              <a:t> русского языка в 4 классе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3366"/>
                </a:solidFill>
                <a:latin typeface="Comic Sans MS" pitchFamily="66" charset="0"/>
              </a:rPr>
              <a:t>УМК «Школа России»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omic Sans MS" pitchFamily="66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28662" y="1857364"/>
            <a:ext cx="7286676" cy="1588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Самостоятельная работа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1 уровень </a:t>
            </a:r>
          </a:p>
          <a:p>
            <a:pPr>
              <a:buNone/>
            </a:pPr>
            <a:r>
              <a:rPr lang="ru-RU" sz="2400" dirty="0" smtClean="0"/>
              <a:t>Друзья </a:t>
            </a:r>
            <a:r>
              <a:rPr lang="ru-RU" sz="2400" b="1" i="1" dirty="0" smtClean="0"/>
              <a:t>(что делают?)</a:t>
            </a:r>
            <a:r>
              <a:rPr lang="ru-RU" sz="2400" i="1" dirty="0" smtClean="0"/>
              <a:t> </a:t>
            </a:r>
            <a:r>
              <a:rPr lang="ru-RU" sz="2400" dirty="0" smtClean="0"/>
              <a:t>познаю</a:t>
            </a:r>
            <a:r>
              <a:rPr lang="ru-RU" sz="2400" dirty="0" smtClean="0">
                <a:solidFill>
                  <a:schemeClr val="accent5"/>
                </a:solidFill>
              </a:rPr>
              <a:t>тся</a:t>
            </a:r>
            <a:r>
              <a:rPr lang="ru-RU" sz="2400" dirty="0" smtClean="0"/>
              <a:t> в беде.</a:t>
            </a:r>
          </a:p>
          <a:p>
            <a:pPr>
              <a:buNone/>
            </a:pPr>
            <a:r>
              <a:rPr lang="ru-RU" sz="2400" dirty="0" smtClean="0"/>
              <a:t>Трус своей тени </a:t>
            </a:r>
            <a:r>
              <a:rPr lang="ru-RU" sz="2400" b="1" i="1" dirty="0" smtClean="0"/>
              <a:t>(что делает?)</a:t>
            </a:r>
            <a:r>
              <a:rPr lang="ru-RU" sz="2400" i="1" dirty="0" smtClean="0"/>
              <a:t> </a:t>
            </a:r>
            <a:r>
              <a:rPr lang="ru-RU" sz="2400" dirty="0" smtClean="0"/>
              <a:t>бои</a:t>
            </a:r>
            <a:r>
              <a:rPr lang="ru-RU" sz="2400" dirty="0" smtClean="0">
                <a:solidFill>
                  <a:schemeClr val="accent5"/>
                </a:solidFill>
              </a:rPr>
              <a:t>тся</a:t>
            </a:r>
            <a:r>
              <a:rPr lang="ru-RU" sz="2400" i="1" dirty="0" smtClean="0"/>
              <a:t>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Не стыдно не знать, </a:t>
            </a:r>
            <a:r>
              <a:rPr lang="ru-RU" sz="2400" b="1" dirty="0" smtClean="0"/>
              <a:t>стыдно</a:t>
            </a:r>
            <a:r>
              <a:rPr lang="ru-RU" sz="2400" b="1" i="1" dirty="0" smtClean="0"/>
              <a:t>(что делать?)</a:t>
            </a:r>
            <a:r>
              <a:rPr lang="ru-RU" sz="2400" i="1" dirty="0" smtClean="0"/>
              <a:t> </a:t>
            </a:r>
            <a:r>
              <a:rPr lang="ru-RU" sz="2400" dirty="0" smtClean="0"/>
              <a:t>не  учи</a:t>
            </a:r>
            <a:r>
              <a:rPr lang="ru-RU" sz="2400" dirty="0" smtClean="0">
                <a:solidFill>
                  <a:schemeClr val="accent5"/>
                </a:solidFill>
              </a:rPr>
              <a:t>ться</a:t>
            </a:r>
            <a:r>
              <a:rPr lang="ru-RU" sz="2400" i="1" dirty="0" smtClean="0"/>
              <a:t>. 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За всё </a:t>
            </a:r>
            <a:r>
              <a:rPr lang="ru-RU" sz="2400" b="1" i="1" dirty="0" smtClean="0"/>
              <a:t>(что делать?)</a:t>
            </a:r>
            <a:r>
              <a:rPr lang="ru-RU" sz="2400" dirty="0" smtClean="0"/>
              <a:t> бра</a:t>
            </a:r>
            <a:r>
              <a:rPr lang="ru-RU" sz="2400" dirty="0" smtClean="0">
                <a:solidFill>
                  <a:schemeClr val="accent5"/>
                </a:solidFill>
              </a:rPr>
              <a:t>ться</a:t>
            </a:r>
            <a:r>
              <a:rPr lang="ru-RU" sz="2400" dirty="0" smtClean="0"/>
              <a:t>  – ничего не сделать.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2 уровень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Кто на уроке старае</a:t>
            </a:r>
            <a:r>
              <a:rPr lang="ru-RU" dirty="0" smtClean="0">
                <a:solidFill>
                  <a:schemeClr val="accent5"/>
                </a:solidFill>
              </a:rPr>
              <a:t>тся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У того всё получае</a:t>
            </a:r>
            <a:r>
              <a:rPr lang="ru-RU" dirty="0" smtClean="0">
                <a:solidFill>
                  <a:schemeClr val="accent5"/>
                </a:solidFill>
              </a:rPr>
              <a:t>тся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Если не будешь стреми</a:t>
            </a:r>
            <a:r>
              <a:rPr lang="ru-RU" dirty="0" smtClean="0">
                <a:solidFill>
                  <a:schemeClr val="accent5"/>
                </a:solidFill>
              </a:rPr>
              <a:t>ться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Нечем будет горди</a:t>
            </a:r>
            <a:r>
              <a:rPr lang="ru-RU" dirty="0" smtClean="0">
                <a:solidFill>
                  <a:schemeClr val="accent5"/>
                </a:solidFill>
              </a:rPr>
              <a:t>ться</a:t>
            </a:r>
            <a:r>
              <a:rPr lang="ru-RU" dirty="0" smtClean="0"/>
              <a:t>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/>
          <a:lstStyle/>
          <a:p>
            <a:pPr algn="ctr"/>
            <a:r>
              <a:rPr lang="ru-RU" b="1" dirty="0" err="1" smtClean="0"/>
              <a:t>Рефлекия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389120"/>
          </a:xfrm>
        </p:spPr>
        <p:txBody>
          <a:bodyPr/>
          <a:lstStyle/>
          <a:p>
            <a:endParaRPr lang="ru-RU" dirty="0" smtClean="0"/>
          </a:p>
          <a:p>
            <a:r>
              <a:rPr lang="ru-RU" sz="3600" b="1" dirty="0" smtClean="0"/>
              <a:t>Чемодан – всё, что пригодится в </a:t>
            </a:r>
            <a:r>
              <a:rPr lang="ru-RU" sz="3600" b="1" dirty="0" smtClean="0"/>
              <a:t>дальнейшем.</a:t>
            </a:r>
          </a:p>
          <a:p>
            <a:r>
              <a:rPr lang="ru-RU" sz="3600" b="1" dirty="0" smtClean="0"/>
              <a:t>Мясорубка </a:t>
            </a:r>
            <a:r>
              <a:rPr lang="ru-RU" sz="3600" b="1" dirty="0" smtClean="0"/>
              <a:t>– информацию </a:t>
            </a:r>
            <a:r>
              <a:rPr lang="ru-RU" sz="3600" b="1" dirty="0" smtClean="0"/>
              <a:t>переработаю.</a:t>
            </a:r>
            <a:endParaRPr lang="ru-RU" sz="3600" b="1" dirty="0" smtClean="0"/>
          </a:p>
          <a:p>
            <a:r>
              <a:rPr lang="ru-RU" sz="3600" b="1" dirty="0" smtClean="0"/>
              <a:t>Корзина </a:t>
            </a:r>
            <a:r>
              <a:rPr lang="ru-RU" sz="3600" b="1" dirty="0" smtClean="0"/>
              <a:t>– всё выброшу.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 на выбор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1) упр. 220 стр. 105,</a:t>
            </a:r>
          </a:p>
          <a:p>
            <a:pPr>
              <a:buNone/>
            </a:pPr>
            <a:r>
              <a:rPr lang="ru-RU" sz="5400" b="1" dirty="0" smtClean="0"/>
              <a:t>2) придумать и записать по 5 слов на изученное правило.</a:t>
            </a:r>
            <a:endParaRPr lang="ru-RU" sz="5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Cj042811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1197" y="3764757"/>
            <a:ext cx="2752725" cy="2971800"/>
          </a:xfrm>
          <a:prstGeom prst="rect">
            <a:avLst/>
          </a:prstGeom>
          <a:noFill/>
        </p:spPr>
      </p:pic>
      <p:pic>
        <p:nvPicPr>
          <p:cNvPr id="3" name="Picture 7" descr="377f0857764b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306387" y="121443"/>
            <a:ext cx="33655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1565275" y="1750218"/>
            <a:ext cx="7272337" cy="2592388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ru-RU" sz="3600" b="1" i="1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Спасибо за урок!</a:t>
            </a:r>
            <a:endParaRPr lang="ru-RU" sz="3600" b="1" i="1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Comic Sans M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340768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Если я буду хорошо знать русский 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язык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 смогу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4" descr="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859" y="4725144"/>
            <a:ext cx="30241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3896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Словарная работа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</a:t>
            </a:r>
            <a:r>
              <a:rPr lang="ru-RU" sz="5400" b="1" dirty="0" smtClean="0"/>
              <a:t>Учит</a:t>
            </a:r>
            <a:r>
              <a:rPr lang="ru-RU" sz="5400" b="1" dirty="0" smtClean="0">
                <a:solidFill>
                  <a:srgbClr val="92D050"/>
                </a:solidFill>
              </a:rPr>
              <a:t>е</a:t>
            </a:r>
            <a:r>
              <a:rPr lang="ru-RU" sz="5400" b="1" dirty="0" smtClean="0"/>
              <a:t>ль, к</a:t>
            </a:r>
            <a:r>
              <a:rPr lang="ru-RU" sz="5400" b="1" dirty="0" smtClean="0">
                <a:solidFill>
                  <a:srgbClr val="92D050"/>
                </a:solidFill>
              </a:rPr>
              <a:t>о</a:t>
            </a:r>
            <a:r>
              <a:rPr lang="ru-RU" sz="5400" b="1" dirty="0" smtClean="0"/>
              <a:t>см</a:t>
            </a:r>
            <a:r>
              <a:rPr lang="ru-RU" sz="5400" b="1" dirty="0" smtClean="0">
                <a:solidFill>
                  <a:srgbClr val="92D050"/>
                </a:solidFill>
              </a:rPr>
              <a:t>о</a:t>
            </a:r>
            <a:r>
              <a:rPr lang="ru-RU" sz="5400" b="1" dirty="0" smtClean="0"/>
              <a:t>навт, инж</a:t>
            </a:r>
            <a:r>
              <a:rPr lang="ru-RU" sz="5400" b="1" dirty="0" smtClean="0">
                <a:solidFill>
                  <a:srgbClr val="92D050"/>
                </a:solidFill>
              </a:rPr>
              <a:t>е</a:t>
            </a:r>
            <a:r>
              <a:rPr lang="ru-RU" sz="5400" b="1" dirty="0" smtClean="0"/>
              <a:t>нер, ш</a:t>
            </a:r>
            <a:r>
              <a:rPr lang="ru-RU" sz="5400" b="1" dirty="0" smtClean="0">
                <a:solidFill>
                  <a:srgbClr val="92D050"/>
                </a:solidFill>
              </a:rPr>
              <a:t>о</a:t>
            </a:r>
            <a:r>
              <a:rPr lang="ru-RU" sz="5400" b="1" dirty="0" smtClean="0"/>
              <a:t>фёр, д</a:t>
            </a:r>
            <a:r>
              <a:rPr lang="ru-RU" sz="5400" b="1" dirty="0" smtClean="0">
                <a:solidFill>
                  <a:srgbClr val="92D050"/>
                </a:solidFill>
              </a:rPr>
              <a:t>и</a:t>
            </a:r>
            <a:r>
              <a:rPr lang="ru-RU" sz="5400" b="1" dirty="0" smtClean="0"/>
              <a:t>рект</a:t>
            </a:r>
            <a:r>
              <a:rPr lang="ru-RU" sz="5400" b="1" dirty="0" smtClean="0">
                <a:solidFill>
                  <a:srgbClr val="92D050"/>
                </a:solidFill>
              </a:rPr>
              <a:t>о</a:t>
            </a:r>
            <a:r>
              <a:rPr lang="ru-RU" sz="5400" b="1" dirty="0" smtClean="0"/>
              <a:t>р, пр</a:t>
            </a:r>
            <a:r>
              <a:rPr lang="ru-RU" sz="5400" b="1" dirty="0" smtClean="0">
                <a:solidFill>
                  <a:srgbClr val="92D050"/>
                </a:solidFill>
              </a:rPr>
              <a:t>е</a:t>
            </a:r>
            <a:r>
              <a:rPr lang="ru-RU" sz="5400" b="1" dirty="0" smtClean="0"/>
              <a:t>дс</a:t>
            </a:r>
            <a:r>
              <a:rPr lang="ru-RU" sz="5400" b="1" dirty="0" smtClean="0">
                <a:solidFill>
                  <a:srgbClr val="92D050"/>
                </a:solidFill>
              </a:rPr>
              <a:t>е</a:t>
            </a:r>
            <a:r>
              <a:rPr lang="ru-RU" sz="5400" b="1" dirty="0" smtClean="0"/>
              <a:t>дат</a:t>
            </a:r>
            <a:r>
              <a:rPr lang="ru-RU" sz="5400" b="1" dirty="0" smtClean="0">
                <a:solidFill>
                  <a:srgbClr val="92D050"/>
                </a:solidFill>
              </a:rPr>
              <a:t>е</a:t>
            </a:r>
            <a:r>
              <a:rPr lang="ru-RU" sz="5400" b="1" dirty="0" smtClean="0"/>
              <a:t>ль. </a:t>
            </a:r>
            <a:endParaRPr lang="ru-RU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9" y="2204864"/>
            <a:ext cx="8496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9" y="4869160"/>
            <a:ext cx="8352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20193" t="45324" r="54326" b="21324"/>
          <a:stretch/>
        </p:blipFill>
        <p:spPr bwMode="auto">
          <a:xfrm>
            <a:off x="571472" y="1571612"/>
            <a:ext cx="2643206" cy="26432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0" name="Рисунок 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37660" t="34207" r="15225" b="24174"/>
          <a:stretch/>
        </p:blipFill>
        <p:spPr bwMode="auto">
          <a:xfrm>
            <a:off x="3071802" y="1571612"/>
            <a:ext cx="5072098" cy="27146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xmlns="" val="318112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b="1" dirty="0" smtClean="0"/>
              <a:t>Журналист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3200" b="1" dirty="0" smtClean="0"/>
              <a:t>человек, который берет интервью,  занимается сбором, созданием, редактированием, подготовкой и оформлением информации для редакции зарегистрированного средства массовой информации.         </a:t>
            </a:r>
            <a:endParaRPr lang="ru-RU" sz="3200" dirty="0"/>
          </a:p>
        </p:txBody>
      </p:sp>
      <p:pic>
        <p:nvPicPr>
          <p:cNvPr id="4" name="Содержимое 4" descr="https://go4.imgsmail.ru/imgpreview?key=b10f0d0e3be6acf&amp;mb=imgdb_preview_4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786578" y="4286256"/>
            <a:ext cx="1928794" cy="24574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Тема урока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Правописание </a:t>
            </a:r>
          </a:p>
          <a:p>
            <a:pPr>
              <a:buNone/>
            </a:pPr>
            <a:r>
              <a:rPr lang="ru-RU" sz="6000" dirty="0" err="1" smtClean="0"/>
              <a:t>тся</a:t>
            </a:r>
            <a:r>
              <a:rPr lang="ru-RU" sz="6000" dirty="0" smtClean="0"/>
              <a:t> и </a:t>
            </a:r>
            <a:r>
              <a:rPr lang="ru-RU" sz="6000" dirty="0" err="1" smtClean="0"/>
              <a:t>ться</a:t>
            </a:r>
            <a:r>
              <a:rPr lang="ru-RU" sz="6000" dirty="0" smtClean="0"/>
              <a:t> </a:t>
            </a:r>
          </a:p>
          <a:p>
            <a:pPr>
              <a:buNone/>
            </a:pPr>
            <a:r>
              <a:rPr lang="ru-RU" sz="6000" dirty="0" smtClean="0"/>
              <a:t>в возвратных глаголах.</a:t>
            </a:r>
            <a:endParaRPr lang="ru-RU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Цель урока: 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/>
              <a:t> Узнать в каких случаях пишется </a:t>
            </a:r>
            <a:r>
              <a:rPr lang="ru-RU" sz="6600" b="1" dirty="0" err="1" smtClean="0"/>
              <a:t>тся</a:t>
            </a:r>
            <a:r>
              <a:rPr lang="ru-RU" sz="6600" b="1" dirty="0" smtClean="0"/>
              <a:t>, а в каких </a:t>
            </a:r>
            <a:r>
              <a:rPr lang="ru-RU" sz="6600" b="1" dirty="0" err="1" smtClean="0"/>
              <a:t>ться</a:t>
            </a:r>
            <a:r>
              <a:rPr lang="ru-RU" sz="6600" b="1" dirty="0" smtClean="0"/>
              <a:t>. </a:t>
            </a:r>
            <a:endParaRPr lang="ru-RU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accent1"/>
                </a:solidFill>
              </a:rPr>
              <a:t>Способы проверки и написания глаголов с </a:t>
            </a:r>
            <a:r>
              <a:rPr lang="ru-RU" sz="3600" b="1" dirty="0" err="1" smtClean="0">
                <a:solidFill>
                  <a:schemeClr val="accent1"/>
                </a:solidFill>
              </a:rPr>
              <a:t>тся</a:t>
            </a:r>
            <a:r>
              <a:rPr lang="ru-RU" sz="3600" b="1" dirty="0" smtClean="0">
                <a:solidFill>
                  <a:schemeClr val="accent1"/>
                </a:solidFill>
              </a:rPr>
              <a:t> и </a:t>
            </a:r>
            <a:r>
              <a:rPr lang="ru-RU" sz="3600" b="1" dirty="0" err="1" smtClean="0">
                <a:solidFill>
                  <a:schemeClr val="accent1"/>
                </a:solidFill>
              </a:rPr>
              <a:t>ться</a:t>
            </a:r>
            <a:r>
              <a:rPr lang="ru-RU" sz="3600" b="1" dirty="0" smtClean="0">
                <a:solidFill>
                  <a:schemeClr val="accent1"/>
                </a:solidFill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1 столбик                      2 столбик                  3 столбик</a:t>
            </a:r>
          </a:p>
          <a:p>
            <a:pPr>
              <a:buNone/>
            </a:pPr>
            <a:r>
              <a:rPr lang="ru-RU" sz="3200" dirty="0" smtClean="0"/>
              <a:t>Одеваться            одевается           одеваются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Стучаться            стучится             стучатся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Промчаться       промчится           промчатся 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написания </a:t>
            </a:r>
            <a:r>
              <a:rPr lang="ru-RU" dirty="0" err="1" smtClean="0"/>
              <a:t>тся</a:t>
            </a:r>
            <a:r>
              <a:rPr lang="ru-RU" dirty="0" smtClean="0"/>
              <a:t> и </a:t>
            </a:r>
            <a:r>
              <a:rPr lang="ru-RU" dirty="0" err="1" smtClean="0"/>
              <a:t>ться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600" b="1" dirty="0" smtClean="0"/>
              <a:t>Глагол</a:t>
            </a:r>
          </a:p>
          <a:p>
            <a:pPr algn="ctr">
              <a:buNone/>
            </a:pPr>
            <a:r>
              <a:rPr lang="ru-RU" sz="3600" b="1" dirty="0" smtClean="0"/>
              <a:t>-</a:t>
            </a:r>
            <a:r>
              <a:rPr lang="ru-RU" sz="3600" b="1" dirty="0" err="1" smtClean="0"/>
              <a:t>тся</a:t>
            </a:r>
            <a:r>
              <a:rPr lang="ru-RU" sz="3600" b="1" dirty="0" smtClean="0"/>
              <a:t>        -</a:t>
            </a:r>
            <a:r>
              <a:rPr lang="ru-RU" sz="3600" b="1" dirty="0" err="1" smtClean="0"/>
              <a:t>ться</a:t>
            </a:r>
            <a:endParaRPr lang="ru-RU" sz="3600" b="1" dirty="0" smtClean="0"/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Поставь вопрос</a:t>
            </a:r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Если</a:t>
            </a:r>
          </a:p>
          <a:p>
            <a:pPr algn="ctr">
              <a:buNone/>
            </a:pPr>
            <a:endParaRPr lang="ru-RU" b="1" dirty="0" smtClean="0"/>
          </a:p>
          <a:p>
            <a:pPr algn="r">
              <a:buNone/>
            </a:pPr>
            <a:r>
              <a:rPr lang="ru-RU" b="1" dirty="0" smtClean="0"/>
              <a:t>          что (с) делать?                                   что делает? , что сделает?,                                                                                        что делают? , что сделают?</a:t>
            </a:r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неопределённая форма               3-е лицо, ед. или мн.ч    в вопросе есть </a:t>
            </a:r>
            <a:r>
              <a:rPr lang="ru-RU" b="1" dirty="0" err="1" smtClean="0"/>
              <a:t>ь</a:t>
            </a:r>
            <a:r>
              <a:rPr lang="ru-RU" b="1" dirty="0" smtClean="0"/>
              <a:t> знак,                                                 в вопросе нет </a:t>
            </a:r>
            <a:r>
              <a:rPr lang="ru-RU" b="1" dirty="0" err="1" smtClean="0"/>
              <a:t>ь</a:t>
            </a:r>
            <a:r>
              <a:rPr lang="ru-RU" b="1" dirty="0" smtClean="0"/>
              <a:t> знака,                               </a:t>
            </a:r>
          </a:p>
          <a:p>
            <a:pPr>
              <a:buNone/>
            </a:pPr>
            <a:r>
              <a:rPr lang="ru-RU" b="1" dirty="0" smtClean="0"/>
              <a:t>    то пиши -</a:t>
            </a:r>
            <a:r>
              <a:rPr lang="ru-RU" b="1" dirty="0" err="1" smtClean="0"/>
              <a:t>ться</a:t>
            </a:r>
            <a:r>
              <a:rPr lang="ru-RU" b="1" dirty="0" smtClean="0"/>
              <a:t>                                                        то пиши -</a:t>
            </a:r>
            <a:r>
              <a:rPr lang="ru-RU" b="1" dirty="0" err="1" smtClean="0"/>
              <a:t>тся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5072066" y="2285992"/>
            <a:ext cx="45719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786314" y="2714620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643438" y="3429000"/>
            <a:ext cx="71438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857488" y="3929066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214942" y="3929066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низ 16"/>
          <p:cNvSpPr/>
          <p:nvPr/>
        </p:nvSpPr>
        <p:spPr>
          <a:xfrm>
            <a:off x="6858016" y="4857760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2357422" y="4714884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1169</TotalTime>
  <Words>209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Поток</vt:lpstr>
      <vt:lpstr>1_Поток</vt:lpstr>
      <vt:lpstr>Слайд 1</vt:lpstr>
      <vt:lpstr>Слайд 2</vt:lpstr>
      <vt:lpstr>Словарная работа</vt:lpstr>
      <vt:lpstr>Слайд 4</vt:lpstr>
      <vt:lpstr>Журналист </vt:lpstr>
      <vt:lpstr>Тема урока</vt:lpstr>
      <vt:lpstr>Цель урока: </vt:lpstr>
      <vt:lpstr>              Способы проверки и написания глаголов с тся и ться.  </vt:lpstr>
      <vt:lpstr>Алгоритм написания тся и ться </vt:lpstr>
      <vt:lpstr>Самостоятельная работа </vt:lpstr>
      <vt:lpstr>Рефлекия </vt:lpstr>
      <vt:lpstr>Домашнее задание на выбор </vt:lpstr>
      <vt:lpstr>Слайд 13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Демонстрационно-бесплатная версия</dc:creator>
  <cp:lastModifiedBy>Home</cp:lastModifiedBy>
  <cp:revision>99</cp:revision>
  <dcterms:created xsi:type="dcterms:W3CDTF">2009-08-20T03:50:46Z</dcterms:created>
  <dcterms:modified xsi:type="dcterms:W3CDTF">2023-03-30T05:12:51Z</dcterms:modified>
</cp:coreProperties>
</file>