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60" r:id="rId6"/>
    <p:sldId id="261" r:id="rId7"/>
    <p:sldId id="271" r:id="rId8"/>
    <p:sldId id="267" r:id="rId9"/>
    <p:sldId id="262" r:id="rId10"/>
    <p:sldId id="259" r:id="rId11"/>
    <p:sldId id="265" r:id="rId12"/>
    <p:sldId id="270" r:id="rId13"/>
    <p:sldId id="264" r:id="rId14"/>
    <p:sldId id="266" r:id="rId15"/>
    <p:sldId id="273" r:id="rId16"/>
    <p:sldId id="274" r:id="rId17"/>
    <p:sldId id="272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vuzlit.ru/727526/zaklyuchenie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sportal.ru/npo-spo/obrazovanie-i-pedagogika/library/2020/10/21/puti-povysheniya-professionalnoy-kompetentsii" TargetMode="External"/><Relationship Id="rId5" Type="http://schemas.openxmlformats.org/officeDocument/2006/relationships/hyperlink" Target="https://books.ifmo.ru/file/pdf/818.pdf" TargetMode="External"/><Relationship Id="rId4" Type="http://schemas.openxmlformats.org/officeDocument/2006/relationships/hyperlink" Target="https://12.&#1084;&#1074;&#1076;.&#1088;&#1092;/document/734749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1638" y="222113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«Средняя общеобразовательная школа № 35 с углубленным изучением отдельных предметов»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0767" y="1398534"/>
            <a:ext cx="6736820" cy="16879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Педагогический  совет «Формирование современных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компетенций 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педагогов: возможности,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механизмы, проблемы»</a:t>
            </a:r>
          </a:p>
        </p:txBody>
      </p:sp>
      <p:pic>
        <p:nvPicPr>
          <p:cNvPr id="1026" name="Picture 2" descr="1234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97"/>
            <a:ext cx="1041827" cy="104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12946" y="5163631"/>
            <a:ext cx="217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207776" y="4871243"/>
            <a:ext cx="24756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Автор: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Русских О.Н.- 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зам. директора 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по УВР</a:t>
            </a:r>
          </a:p>
          <a:p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877968" y="6338569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г. Ижевск, 2022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EVserv\Desktop\png-transparent-organization-businessperson-graphy-services-photography-people-busine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275" y="3192285"/>
            <a:ext cx="5114101" cy="314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35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08720"/>
            <a:ext cx="8779684" cy="11387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pPr lvl="0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Что, по - вашему мнению, представляет собой система работы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повышению  профессиональной   компетентности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педагогов?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081" y="2324828"/>
            <a:ext cx="5458754" cy="21852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 организовать деятельность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методических объединений  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 образовательным областям), чтобы они были эффективными,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интересными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полезными?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797" y="4725144"/>
            <a:ext cx="8834683" cy="135421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качества характера необходимы педагогу для работы с детьми, какими личными компетенциями он должен обладать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Picture 2" descr="1234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7" y="10060"/>
            <a:ext cx="872835" cy="87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188640"/>
            <a:ext cx="756084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Вопросы для обсуждения в группах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EVserv\Desktop\مطلوب-مساعد-قسم-التعليم-والتدريب-للعمل-في-رابطة-طبية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278" y="2132856"/>
            <a:ext cx="3071202" cy="252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92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6259" y="332656"/>
            <a:ext cx="7992888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Как лично  вы развиваете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 будете  в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дальнейшем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развивать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свою профессиональную  и  личную компетенцию?</a:t>
            </a:r>
          </a:p>
        </p:txBody>
      </p:sp>
      <p:pic>
        <p:nvPicPr>
          <p:cNvPr id="3074" name="Picture 2" descr="C:\Users\EVserv\Desktop\unna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2" y="2132497"/>
            <a:ext cx="2854099" cy="270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03476" y="2524351"/>
            <a:ext cx="5616624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</a:p>
          <a:p>
            <a:pPr lvl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Какими  профессиональными  компетенциями  должен  обладать классный руководитель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1202" y="5013176"/>
            <a:ext cx="6983002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endParaRPr lang="ru-RU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Какие  причины Ваших  затруднений в повышении профессиональных компетенций и педагогического мастерства?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1234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7" y="10060"/>
            <a:ext cx="754644" cy="75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42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026911"/>
            <a:ext cx="88204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Система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повышения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квалификации;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Аттестация  педагогических работников;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Самообразование  педагогов;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Активное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участие в работе методических объединений,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педсоветов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семинаров, конференций,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мастер-классов;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Владение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современными образовательными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технологиями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методическими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приемами, педагогическими средствами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постоянное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совершенствование;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Овладение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информационно-коммуникационными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технологиями;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Участие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различных конкурсах, исследовательских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работах;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Обобщение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распространение собственного педагогического опыта, создание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публикаций;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1234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7" y="10060"/>
            <a:ext cx="1016851" cy="101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90266" y="327809"/>
            <a:ext cx="651621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 – профессионал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XXI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века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74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5126" y="193286"/>
            <a:ext cx="213675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5042" y="1084004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1.Разработать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дорожную карту  по формированию профессиональных  компетенций педагогов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2022-2023 уч. год                          ЗДНМР  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2.Повышать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профессиональную компетентность педагогов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через  КПК,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дистанционном режиме,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обобщение и распространение опыта работы, активное участие в методической работе УВК, самообразование.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ЗДНМР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Руководители МО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3.Принимать  участие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конкурсах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профессионального  мастерства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муниципального уровня                         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1234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8" y="10061"/>
            <a:ext cx="898660" cy="89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EVserv\Desktop\Kursy-povysheniya-kvalifikats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24" y="4509120"/>
            <a:ext cx="2705795" cy="159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EVserv\Desktop\uchitel_go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914" y="3595793"/>
            <a:ext cx="2722929" cy="140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EVserv\Desktop\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76" y="5015557"/>
            <a:ext cx="270757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63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RusskikhFamaly\Desktop\нмработа\6QKfhny73Gw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40" y="677191"/>
            <a:ext cx="3384376" cy="5226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RusskikhFamaly\Desktop\нмработа\Jm7ZbMRoluw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7" y="1772816"/>
            <a:ext cx="4733622" cy="39329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700295" y="116632"/>
            <a:ext cx="504056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Фотодокумент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«Составляющие  компетентности»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48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Vserv\Desktop\IMG_20220305_0907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686" y="1412776"/>
            <a:ext cx="333423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Vserv\Desktop\IMG_20220305_0906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467"/>
            <a:ext cx="282571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EVserv\Desktop\IMG_20220305_0906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425" y="2902914"/>
            <a:ext cx="2647169" cy="343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RusskikhFamaly\Desktop\нмработа\U46J6qXRLq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27" y="4303472"/>
            <a:ext cx="2463856" cy="237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RusskikhFamaly\Desktop\нмработа\RphdWDgZkpU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120" y="139841"/>
            <a:ext cx="2481187" cy="25202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918843" y="160746"/>
            <a:ext cx="3293922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Фотодокументы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«Работа  в группах»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39841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ПРИЛОЖЕНИЕ</a:t>
            </a:r>
            <a:endParaRPr lang="ru-RU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14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:\Users\RusskikhFamaly\Desktop\нмработа\3sF0xY3nTd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11" y="807349"/>
            <a:ext cx="4675535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RusskikhFamaly\Desktop\нмработа\SDP4yjQ0sJw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279" y="4235506"/>
            <a:ext cx="2232248" cy="2462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RusskikhFamaly\Desktop\нмработа\vTZxcZZb9mY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35508"/>
            <a:ext cx="2210544" cy="2462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RusskikhFamaly\Desktop\нмработа\RKnfsEyNfm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978" y="807348"/>
            <a:ext cx="2906454" cy="2693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RusskikhFamaly\Desktop\нмработа\Ka5lAQ7LQuw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63" y="3645024"/>
            <a:ext cx="3970407" cy="30533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99592" y="235212"/>
            <a:ext cx="741682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Фотодокумент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«Выступление  руководителей МО»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1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3" y="127477"/>
            <a:ext cx="7799103" cy="29546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«Учитель -  это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человек,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который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учится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всю   жизнь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этом случае он обретает 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право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учить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Лизинский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В.И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кандидат  педагогических 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наук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профессор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1234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55" y="127477"/>
            <a:ext cx="682635" cy="68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EVserv\Downloads\1SmMkXMcuU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90074"/>
            <a:ext cx="5256106" cy="350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96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3" y="111362"/>
            <a:ext cx="3312368" cy="5799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Список  источников: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1234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55" y="127477"/>
            <a:ext cx="682635" cy="68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2190" y="1196752"/>
            <a:ext cx="807029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1.Иванова Е.О.,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Осмоловская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И.М. Дидактика в информационном обществе /Педагогика/. 2009 г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С.С. Савельева  «Педагогические условия формирования современной компетенции учителя в образовательном процессе»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3"/>
              </a:rPr>
              <a:t>https://vuzlit.ru/727526/zaklyuchenie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4"/>
              </a:rPr>
              <a:t>https://12.мвд.рф/document/7347494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5"/>
              </a:rPr>
              <a:t>https://books.ifmo.ru/file/pdf/818.pdf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6"/>
              </a:rPr>
              <a:t>https://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nsportal.ru/npo-spo/obrazovanie-i-pedagogika/library/2020/10/21/puti-povysheniya-professionalnoy-kompetentsii</a:t>
            </a:r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5437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82" y="1127270"/>
            <a:ext cx="69847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повышение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уровня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профессиональных знаний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компетенций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педагогов для  совершенствования   их профессионального  мастерства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Определить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наиболее значимые пути развития профессиональной  компетентности учителя.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Показать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необходимость самообразовательной деятельности в процессе совершенствования профессионального мастерства учителя. 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Изучить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проблемы и возможные пути их решения в вопросе профессиональных компетенций педагогов</a:t>
            </a:r>
          </a:p>
          <a:p>
            <a:pPr lvl="0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1234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7" y="10060"/>
            <a:ext cx="970668" cy="97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217744"/>
            <a:ext cx="3384376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и задачи: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верх 4"/>
          <p:cNvSpPr/>
          <p:nvPr/>
        </p:nvSpPr>
        <p:spPr>
          <a:xfrm>
            <a:off x="8270424" y="211750"/>
            <a:ext cx="863519" cy="6233495"/>
          </a:xfrm>
          <a:prstGeom prst="upArrow">
            <a:avLst>
              <a:gd name="adj1" fmla="val 50000"/>
              <a:gd name="adj2" fmla="val 8850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5942710" y="3125603"/>
            <a:ext cx="2371948" cy="329432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6516216" y="4570875"/>
            <a:ext cx="1754208" cy="339635"/>
          </a:xfrm>
          <a:prstGeom prst="rightArrow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631886" y="5932764"/>
            <a:ext cx="2762143" cy="339635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12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002241"/>
            <a:ext cx="84969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соответствовать требованиям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осуществлять реализацию ФГОС в учебном заведении, педагогу необходимо обладать целым набором профессиональных компетенций.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педагога профессиональная компетентность выражается в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умении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осуществлять 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педагогическую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деятельность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 стабильно высокими образовательными и воспитательными результатами учащихся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" name="Picture 2" descr="1234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7" y="10060"/>
            <a:ext cx="1016851" cy="101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5568" y="226097"/>
            <a:ext cx="3024336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399199" y="-819472"/>
            <a:ext cx="261330" cy="8290993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99199" y="4476863"/>
            <a:ext cx="271966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84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2021" y="1216437"/>
            <a:ext cx="4319705" cy="3231654"/>
          </a:xfrm>
          <a:prstGeom prst="rect">
            <a:avLst/>
          </a:prstGeom>
          <a:solidFill>
            <a:srgbClr val="CC99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Компетенция</a:t>
            </a:r>
            <a:r>
              <a:rPr lang="ru-RU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круг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вопросов, которыми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необходимо владеть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для осуществлении деятельности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определенной сфере.  Круг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чьих-нибудь полномочий,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Компетентный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– знающий, осведомленный,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авторитетный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какой-нибудь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области; обладающий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компетенцией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1234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7" y="10060"/>
            <a:ext cx="1088859" cy="108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53417" y="262101"/>
            <a:ext cx="6238297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Компетентность и компетенции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25624" y="4638983"/>
            <a:ext cx="3881712" cy="2000548"/>
          </a:xfrm>
          <a:prstGeom prst="rect">
            <a:avLst/>
          </a:prstGeom>
          <a:solidFill>
            <a:srgbClr val="CC99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Компетентность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это мера усвоения компетенции.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Она проявляется в практической деятельности,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носит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личностный характер.</a:t>
            </a:r>
          </a:p>
        </p:txBody>
      </p:sp>
      <p:pic>
        <p:nvPicPr>
          <p:cNvPr id="4098" name="Picture 2" descr="C:\Users\EVserv\Desktop\img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6436"/>
            <a:ext cx="4470066" cy="32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Vserv\Desktop\screen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20" y="4529748"/>
            <a:ext cx="2866191" cy="221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08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2091" y="1196752"/>
            <a:ext cx="8403767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Профессиональная  компетентность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это способность педагога решать профессиональные проблемы, задачи в условиях профессиональной деятельности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Профессиональная 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компетентность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это сумма знаний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умений, которая определяет результативность и эффективность труда, это комбинация личностных и профессиональных качеств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 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профессиональной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компетентностью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понимается совокупность профессиональных и личностных качеств, необходимых для успешной педагогической деятельности.</a:t>
            </a:r>
          </a:p>
        </p:txBody>
      </p:sp>
      <p:pic>
        <p:nvPicPr>
          <p:cNvPr id="3" name="Picture 2" descr="1234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7" y="10060"/>
            <a:ext cx="970668" cy="97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02563" y="260647"/>
            <a:ext cx="7022822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Профессиональная компетентность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8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80728"/>
            <a:ext cx="856895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1.Интеллектуально-педагогическая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компетентность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– умение применять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полученные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знания, опыт в профессиональной деятельности для эффективного обучения и воспитания, способность педагога к инновационной деятельности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2.Коммуникативная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компетентность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– значимое профессиональное качество, включающее речевые навыки, умение слушать, экстраверсию,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эмпатию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3.Информационная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компетентность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– объем информации педагога о себе, учениках, родителях, о коллегах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4.Регулятивная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компетентность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– умение педагога управлять своим поведением, контролировать свои эмоции, способность к рефлексии, стрессоустойчивость.</a:t>
            </a:r>
          </a:p>
        </p:txBody>
      </p:sp>
      <p:pic>
        <p:nvPicPr>
          <p:cNvPr id="3" name="Picture 2" descr="1234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7" y="10060"/>
            <a:ext cx="970668" cy="97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232041"/>
            <a:ext cx="597666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компетентностей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12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87928"/>
            <a:ext cx="8369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</a:p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ds04.infourok.ru/uploads/ex/00de/001a2c15-963327e7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50" y="356128"/>
            <a:ext cx="7649946" cy="626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1234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7" y="10060"/>
            <a:ext cx="882728" cy="88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верх 3"/>
          <p:cNvSpPr/>
          <p:nvPr/>
        </p:nvSpPr>
        <p:spPr>
          <a:xfrm>
            <a:off x="405429" y="1052736"/>
            <a:ext cx="504056" cy="5544616"/>
          </a:xfrm>
          <a:prstGeom prst="upArrow">
            <a:avLst>
              <a:gd name="adj1" fmla="val 50000"/>
              <a:gd name="adj2" fmla="val 6374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70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260648"/>
            <a:ext cx="7488832" cy="11387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 для  Вас  означает   компетентность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dirty="0" smtClean="0"/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(составляющие компетентности, синонимы  слова, словосочетания)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635" y="1191554"/>
            <a:ext cx="698973" cy="53245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4998" y="2271585"/>
            <a:ext cx="3986991" cy="41549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ctr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Грамотность;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нание;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Осведомленность;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Авторитетность;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Подготовленность;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Знакомство;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Информированность;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Полномочность;</a:t>
            </a:r>
          </a:p>
          <a:p>
            <a:pPr marL="342900" indent="-342900" algn="ctr">
              <a:buFont typeface="Arial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Авторитетность;</a:t>
            </a:r>
          </a:p>
          <a:p>
            <a:pPr marL="342900" indent="-342900" algn="ctr">
              <a:buFont typeface="Arial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Квалификация ;</a:t>
            </a:r>
          </a:p>
          <a:p>
            <a:pPr marL="342900" indent="-342900" algn="ctr">
              <a:buFont typeface="Arial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Творчество 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74893" y="2333141"/>
            <a:ext cx="3125185" cy="409342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Развивать;</a:t>
            </a:r>
          </a:p>
          <a:p>
            <a:pPr marL="285750" indent="-285750" algn="ctr">
              <a:buFont typeface="Arial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Формировать;</a:t>
            </a:r>
          </a:p>
          <a:p>
            <a:pPr marL="285750" indent="-285750" algn="ctr">
              <a:buFont typeface="Arial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Повышать;</a:t>
            </a:r>
          </a:p>
          <a:p>
            <a:pPr marL="285750" indent="-285750" algn="ctr">
              <a:buFont typeface="Arial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Творить; </a:t>
            </a:r>
          </a:p>
          <a:p>
            <a:pPr marL="285750" indent="-285750" algn="ctr">
              <a:buFont typeface="Arial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Учить;</a:t>
            </a:r>
          </a:p>
          <a:p>
            <a:pPr marL="285750" indent="-285750" algn="ctr">
              <a:buFont typeface="Arial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Воспитывать;</a:t>
            </a:r>
          </a:p>
          <a:p>
            <a:pPr marL="285750" indent="-285750" algn="ctr">
              <a:buFont typeface="Arial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Информировать;</a:t>
            </a:r>
          </a:p>
          <a:p>
            <a:pPr marL="285750" indent="-285750" algn="ctr">
              <a:buFont typeface="Arial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Обучать;</a:t>
            </a:r>
          </a:p>
          <a:p>
            <a:pPr marL="285750" indent="-285750" algn="ctr">
              <a:buFont typeface="Arial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Заинтересовать;</a:t>
            </a:r>
          </a:p>
          <a:p>
            <a:pPr marL="285750" indent="-285750" algn="ctr">
              <a:buFont typeface="Arial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Повести за собой;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1234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1" y="10060"/>
            <a:ext cx="759263" cy="75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40288" y="1633141"/>
            <a:ext cx="288032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существительные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1661583"/>
            <a:ext cx="1512168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глаголы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14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31671"/>
            <a:ext cx="655272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Методика  «Мировое кафе»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19650" y="1159665"/>
            <a:ext cx="4620702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ости рассаживаются за столики;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5654" y="1765770"/>
            <a:ext cx="4584698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 каждого столика есть «хозяин»;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6195" y="2636912"/>
            <a:ext cx="6607805" cy="70788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Для решения проблем на столиках есть бумажные салфетки, фломастеры, карандаши, ручки;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422" y="3585210"/>
            <a:ext cx="8345053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 отрезок времени 5-7 минут  гости двигаются по кругу, садятся 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за разные столики,  а хозяин столика   остается на месте;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EVserv\Desktop\201-2016794_world-café-world-caf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77070"/>
            <a:ext cx="2880320" cy="296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5445224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5814556"/>
            <a:ext cx="8316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50509" y="4737338"/>
            <a:ext cx="671378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Гости, которые садятся  за столики  изучают идеи  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и презентуют «новые идеи»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4296" y="5722223"/>
            <a:ext cx="8050151" cy="646331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 окончанию круга движений за столиками, хозяин столика  знакомит присутствующих с новыми идеями, представленными гостями;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1234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7" y="10060"/>
            <a:ext cx="800827" cy="80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26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18801</TotalTime>
  <Words>826</Words>
  <Application>Microsoft Office PowerPoint</Application>
  <PresentationFormat>Экран (4:3)</PresentationFormat>
  <Paragraphs>150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EVserv</dc:creator>
  <cp:lastModifiedBy>Зам директора по УВР</cp:lastModifiedBy>
  <cp:revision>155</cp:revision>
  <dcterms:created xsi:type="dcterms:W3CDTF">2022-01-27T08:25:29Z</dcterms:created>
  <dcterms:modified xsi:type="dcterms:W3CDTF">2022-11-07T06:34:10Z</dcterms:modified>
</cp:coreProperties>
</file>