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УРОК ПО ТЕМЕ: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/>
              <a:t>«РЕШЕНИЕ ПРАКТИКО-ОРИЕНТИРОВАННЫХ ЗАДАЧ С ПОМОЩЬЮ ПРОПОРЦИЙ»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err="1" smtClean="0"/>
              <a:t>Овчинникова</a:t>
            </a:r>
            <a:r>
              <a:rPr lang="ru-RU" sz="2000" dirty="0" smtClean="0"/>
              <a:t> Оксана Николаевна </a:t>
            </a:r>
            <a:br>
              <a:rPr lang="ru-RU" sz="2000" dirty="0" smtClean="0"/>
            </a:br>
            <a:r>
              <a:rPr lang="ru-RU" sz="2000" dirty="0" smtClean="0"/>
              <a:t>учитель математики</a:t>
            </a:r>
            <a:br>
              <a:rPr lang="ru-RU" sz="2000" dirty="0" smtClean="0"/>
            </a:br>
            <a:r>
              <a:rPr lang="ru-RU" sz="2000" dirty="0" smtClean="0"/>
              <a:t> МБОУ «Школа №3»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err="1" smtClean="0"/>
              <a:t>г.Юрьев</a:t>
            </a:r>
            <a:r>
              <a:rPr lang="ru-RU" sz="2000" dirty="0" smtClean="0"/>
              <a:t>-Польский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819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6335" y="179621"/>
            <a:ext cx="8915399" cy="1597663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20000"/>
              </a:lnSpc>
            </a:pPr>
            <a:r>
              <a:rPr lang="ru-RU" sz="29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Задача №1  «КАПЛИ»</a:t>
            </a:r>
            <a:endParaRPr lang="ru-RU" sz="29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29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Столетник</a:t>
            </a:r>
            <a:r>
              <a:rPr lang="ru-RU" sz="29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или алоэ, - лекарственное растение, которое может жить в доме, в квартире. Его листья содержат целебный сок. У школьника Вити насморк. Его мама, Галина Петровна, решила вылечить сына, используя следующий рецепт приготовления капель из алоэ. </a:t>
            </a:r>
          </a:p>
          <a:p>
            <a:pPr>
              <a:lnSpc>
                <a:spcPct val="12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619996"/>
              </p:ext>
            </p:extLst>
          </p:nvPr>
        </p:nvGraphicFramePr>
        <p:xfrm>
          <a:off x="2576335" y="1851904"/>
          <a:ext cx="8641164" cy="237744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864116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Рецепт приготовления капель из алоэ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Срежьте листья растения, промойте водой и высушите.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Снимите кожицу с листьев и колючки. Полученную мякоть поместите в марлю и отожмите сок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лечения </a:t>
                      </a:r>
                      <a:r>
                        <a:rPr lang="ru-RU" b="1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детей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разведите сок водой в отношении 1:3, для лечения </a:t>
                      </a:r>
                      <a:r>
                        <a:rPr lang="ru-RU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взрослых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в отношении 1:2.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Полученный раствор закапывайте по 2 капли в каждую ноздрю 3 раза в сутки.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927795"/>
              </p:ext>
            </p:extLst>
          </p:nvPr>
        </p:nvGraphicFramePr>
        <p:xfrm>
          <a:off x="2576335" y="4303964"/>
          <a:ext cx="8641164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116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Вопрос 1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Галина Петровна отжала сок из нескольких листьев алоэ и получила 1 чайную ложку сока. Сколько воды (в чайных ложках) ей нужно добавить для приготовления детских капель?</a:t>
                      </a:r>
                    </a:p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s://pro-dachnikov.com/uploads/posts/2021-10/1633793556_110-p-aloe-vera-tsvetok-domashnii-foto-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605" y="4653326"/>
            <a:ext cx="2420395" cy="242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621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038082"/>
              </p:ext>
            </p:extLst>
          </p:nvPr>
        </p:nvGraphicFramePr>
        <p:xfrm>
          <a:off x="2366851" y="732544"/>
          <a:ext cx="8127999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Вопрос 2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Сколько миллилитров раствора для детских капель получится у Галины Петровна из 2 чайных ложек сока?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Справочная информация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Объём</a:t>
                      </a:r>
                      <a:r>
                        <a:rPr lang="ru-RU" baseline="0" dirty="0" smtClean="0"/>
                        <a:t> раствора для детских капель,</a:t>
                      </a:r>
                    </a:p>
                    <a:p>
                      <a:pPr algn="ctr"/>
                      <a:r>
                        <a:rPr lang="ru-RU" baseline="0" dirty="0" smtClean="0"/>
                        <a:t> ч. л.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Объём</a:t>
                      </a:r>
                      <a:r>
                        <a:rPr lang="ru-RU" baseline="0" dirty="0" smtClean="0"/>
                        <a:t> раствора для детских капель,</a:t>
                      </a:r>
                    </a:p>
                    <a:p>
                      <a:pPr algn="ctr"/>
                      <a:r>
                        <a:rPr lang="ru-RU" baseline="0" dirty="0" smtClean="0"/>
                        <a:t> мл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</a:t>
                      </a:r>
                    </a:p>
                    <a:p>
                      <a:pPr algn="ctr"/>
                      <a:r>
                        <a:rPr lang="ru-RU" dirty="0" smtClean="0"/>
                        <a:t> капель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 чайная ложка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мл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мл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Picture 2" descr="https://pro-dachnikov.com/uploads/posts/2021-10/1633793556_110-p-aloe-vera-tsvetok-domashnii-foto-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605" y="4437605"/>
            <a:ext cx="2420395" cy="242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96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675041"/>
              </p:ext>
            </p:extLst>
          </p:nvPr>
        </p:nvGraphicFramePr>
        <p:xfrm>
          <a:off x="2032000" y="719666"/>
          <a:ext cx="8876406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640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Вопрос 3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Галина Петровна считает, что на лечение в течение недели хватит 7мл приготовленных капель. Права ли Галина Петровна?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ru-RU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Ответ:</a:t>
                      </a:r>
                      <a:endParaRPr lang="ru-RU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 (+)</a:t>
                      </a:r>
                    </a:p>
                    <a:p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 (-)</a:t>
                      </a:r>
                    </a:p>
                    <a:p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https://pro-dachnikov.com/uploads/posts/2021-10/1633793556_110-p-aloe-vera-tsvetok-domashnii-foto-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605" y="4437605"/>
            <a:ext cx="2420395" cy="242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111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508200"/>
            <a:ext cx="8911687" cy="75393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Физкультминутка для глаз</a:t>
            </a:r>
            <a:endParaRPr lang="ru-RU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cf2.ppt-online.org/files2/slide/r/RESwNYBhxr75yZPV031d4eiaq9AouvUDzOsI6GX2p/slide-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4" b="18870"/>
          <a:stretch/>
        </p:blipFill>
        <p:spPr bwMode="auto">
          <a:xfrm>
            <a:off x="1417704" y="1403797"/>
            <a:ext cx="7584628" cy="329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f2.ppt-online.org/files2/slide/r/RESwNYBhxr75yZPV031d4eiaq9AouvUDzOsI6GX2p/slide-2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9" t="26291" r="35571" b="29414"/>
          <a:stretch/>
        </p:blipFill>
        <p:spPr bwMode="auto">
          <a:xfrm>
            <a:off x="4481848" y="3052292"/>
            <a:ext cx="3177052" cy="325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f2.ppt-online.org/files2/slide/r/RESwNYBhxr75yZPV031d4eiaq9AouvUDzOsI6GX2p/slide-2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8" t="32466" r="449" b="24520"/>
          <a:stretch/>
        </p:blipFill>
        <p:spPr bwMode="auto">
          <a:xfrm>
            <a:off x="8178084" y="1558343"/>
            <a:ext cx="3477296" cy="314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972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455" y="0"/>
            <a:ext cx="8911687" cy="6122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Самостоятельная работа в парах</a:t>
            </a:r>
            <a:endParaRPr lang="ru-RU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2586" y="612262"/>
            <a:ext cx="1030235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первые летние месяцы на садовых растениях появляется злостный вредитель – тля. От нее не только портится внешний вид растений, но и снижается урожай. Паша решил помочь родственникам на даче и нашёл в Интернете средство для борьбы с этим вредителем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Рецепт приготовления раствора для борьбы с тлёй</a:t>
            </a:r>
          </a:p>
          <a:p>
            <a:pPr algn="ctr"/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Вопрос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Паша приготовил полтора литра тёплой воды. Сколько граммов хозяйственного мыла ему потребуется для приготовления раствора?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Вопрос 2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Паша не нашёл мензурку,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чтобы отмерить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нужный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объём нашатырного спирта. Он решил мерить нашатырный спирт чайными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ложками. Сколько чайных ложек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нашатырного спирта нужно на пульверизатор, объём которого составляет 1,5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литра?</a:t>
            </a:r>
          </a:p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Справочная информация</a:t>
            </a:r>
          </a:p>
          <a:p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565455"/>
              </p:ext>
            </p:extLst>
          </p:nvPr>
        </p:nvGraphicFramePr>
        <p:xfrm>
          <a:off x="1635618" y="1815921"/>
          <a:ext cx="646519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5194"/>
              </a:tblGrid>
              <a:tr h="430154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Растворите в 10 л тёплой воды 40 г хозяйственного мыла или 2-3 ст. л. жидкого зелёного мыла.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Добавьте 30 мл нашатырного спирта.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Опрыскивайте растения этим раствором.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160598"/>
              </p:ext>
            </p:extLst>
          </p:nvPr>
        </p:nvGraphicFramePr>
        <p:xfrm>
          <a:off x="1635618" y="5690911"/>
          <a:ext cx="10058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/>
                <a:gridCol w="502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Объём раствора, мл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Объём раствора, ч. л.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 мл</a:t>
                      </a:r>
                      <a:endParaRPr lang="ru-RU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 чайная ложка</a:t>
                      </a:r>
                      <a:endParaRPr lang="ru-RU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https://avatars.mds.yandex.net/i?id=7e6b215ebb7e661265a5fe084e755181-3962197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300" y="1815922"/>
            <a:ext cx="2302489" cy="1463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059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271" y="0"/>
            <a:ext cx="8911687" cy="713371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Самопроверка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347414" y="532262"/>
                <a:ext cx="8748216" cy="6290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Вопрос 1 </a:t>
                </a:r>
                <a:r>
                  <a:rPr lang="ru-RU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Паша приготовил полтора литра тёплой воды. Сколько граммов хозяйственного мыла ему потребуется для приготовления раствора</a:t>
                </a:r>
                <a:r>
                  <a:rPr lang="ru-RU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ru-RU" b="1" dirty="0" smtClean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 lvl="0"/>
                <a:endParaRPr lang="ru-RU" b="1" dirty="0" smtClean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 lvl="0"/>
                <a:r>
                  <a:rPr lang="ru-RU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10 л   -   40 г</a:t>
                </a:r>
              </a:p>
              <a:p>
                <a:r>
                  <a:rPr lang="ru-RU" b="1" i="1" dirty="0">
                    <a:solidFill>
                      <a:schemeClr val="bg2">
                        <a:lumMod val="25000"/>
                      </a:schemeClr>
                    </a:solidFill>
                  </a:rPr>
                  <a:t>1,5 л  -   х г</a:t>
                </a:r>
                <a:endParaRPr lang="ru-RU" b="1" dirty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r>
                  <a:rPr lang="ru-RU" b="1" i="1" dirty="0">
                    <a:solidFill>
                      <a:schemeClr val="bg2">
                        <a:lumMod val="25000"/>
                      </a:schemeClr>
                    </a:solidFill>
                  </a:rPr>
                  <a:t> </a:t>
                </a:r>
                <a:endParaRPr lang="ru-RU" b="1" dirty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r>
                  <a:rPr lang="ru-RU" b="1" i="1" dirty="0">
                    <a:solidFill>
                      <a:schemeClr val="bg2">
                        <a:lumMod val="25000"/>
                      </a:schemeClr>
                    </a:solidFill>
                  </a:rPr>
                  <a:t>х </a:t>
                </a:r>
                <a:r>
                  <a:rPr lang="ru-RU" b="1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</a:rPr>
                        </m:ctrlPr>
                      </m:fPr>
                      <m:num>
                        <m:r>
                          <a:rPr lang="ru-RU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</a:rPr>
                          <m:t>𝟏</m:t>
                        </m:r>
                        <m:r>
                          <a:rPr lang="ru-RU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</a:rPr>
                          <m:t>,</m:t>
                        </m:r>
                        <m:r>
                          <a:rPr lang="ru-RU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</a:rPr>
                          <m:t>𝟓</m:t>
                        </m:r>
                        <m:r>
                          <a:rPr lang="ru-RU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</a:rPr>
                          <m:t>×</m:t>
                        </m:r>
                        <m:r>
                          <a:rPr lang="ru-RU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</a:rPr>
                          <m:t>𝟒𝟎</m:t>
                        </m:r>
                      </m:num>
                      <m:den>
                        <m:r>
                          <a:rPr lang="ru-RU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</a:rPr>
                          <m:t>𝟏𝟎</m:t>
                        </m:r>
                      </m:den>
                    </m:f>
                  </m:oMath>
                </a14:m>
                <a:r>
                  <a:rPr lang="ru-RU" b="1" i="1" dirty="0">
                    <a:solidFill>
                      <a:schemeClr val="bg2">
                        <a:lumMod val="25000"/>
                      </a:schemeClr>
                    </a:solidFill>
                  </a:rPr>
                  <a:t> = 6(г)    </a:t>
                </a:r>
                <a:r>
                  <a:rPr lang="ru-RU" b="1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                   Ответ</a:t>
                </a:r>
                <a:r>
                  <a:rPr lang="ru-RU" b="1" i="1" dirty="0">
                    <a:solidFill>
                      <a:schemeClr val="bg2">
                        <a:lumMod val="25000"/>
                      </a:schemeClr>
                    </a:solidFill>
                  </a:rPr>
                  <a:t>: </a:t>
                </a:r>
                <a:r>
                  <a:rPr lang="ru-RU" b="1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6г</a:t>
                </a:r>
              </a:p>
              <a:p>
                <a:endParaRPr lang="ru-RU" b="1" dirty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r>
                  <a:rPr lang="ru-RU" b="1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Вопрос 2 </a:t>
                </a:r>
                <a:r>
                  <a:rPr lang="ru-RU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Сколько чайных ложек нашатырного спирта нужно на пульверизатор, объём которого составляет 1,5 литра</a:t>
                </a:r>
                <a:r>
                  <a:rPr lang="ru-RU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ru-RU" b="1" i="1" dirty="0" smtClean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 lvl="0"/>
                <a:endParaRPr lang="ru-RU" b="1" i="1" dirty="0" smtClean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 lvl="0"/>
                <a:r>
                  <a:rPr lang="ru-RU" b="1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1</a:t>
                </a:r>
                <a:r>
                  <a:rPr lang="ru-RU" b="1" i="1" dirty="0">
                    <a:solidFill>
                      <a:schemeClr val="bg2">
                        <a:lumMod val="25000"/>
                      </a:schemeClr>
                    </a:solidFill>
                  </a:rPr>
                  <a:t>) 10 л   -  30 г</a:t>
                </a:r>
                <a:endParaRPr lang="ru-RU" b="1" dirty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r>
                  <a:rPr lang="ru-RU" b="1" i="1" dirty="0">
                    <a:solidFill>
                      <a:schemeClr val="bg2">
                        <a:lumMod val="25000"/>
                      </a:schemeClr>
                    </a:solidFill>
                  </a:rPr>
                  <a:t>    1,5 л  -   х г	</a:t>
                </a:r>
                <a:endParaRPr lang="ru-RU" b="1" dirty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r>
                  <a:rPr lang="ru-RU" b="1" i="1" dirty="0">
                    <a:solidFill>
                      <a:schemeClr val="bg2">
                        <a:lumMod val="25000"/>
                      </a:schemeClr>
                    </a:solidFill>
                  </a:rPr>
                  <a:t> </a:t>
                </a:r>
                <a:endParaRPr lang="ru-RU" b="1" dirty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r>
                  <a:rPr lang="ru-RU" b="1" i="1" dirty="0">
                    <a:solidFill>
                      <a:schemeClr val="bg2">
                        <a:lumMod val="25000"/>
                      </a:schemeClr>
                    </a:solidFill>
                  </a:rPr>
                  <a:t>х </a:t>
                </a:r>
                <a:r>
                  <a:rPr lang="ru-RU" b="1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</a:rPr>
                        </m:ctrlPr>
                      </m:fPr>
                      <m:num>
                        <m:r>
                          <a:rPr lang="ru-RU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</a:rPr>
                          <m:t>𝟏</m:t>
                        </m:r>
                        <m:r>
                          <a:rPr lang="ru-RU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</a:rPr>
                          <m:t>,</m:t>
                        </m:r>
                        <m:r>
                          <a:rPr lang="ru-RU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</a:rPr>
                          <m:t>𝟓</m:t>
                        </m:r>
                        <m:r>
                          <a:rPr lang="ru-RU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</a:rPr>
                          <m:t>×</m:t>
                        </m:r>
                        <m:r>
                          <a:rPr lang="ru-RU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</a:rPr>
                          <m:t>𝟑𝟎</m:t>
                        </m:r>
                      </m:num>
                      <m:den>
                        <m:r>
                          <a:rPr lang="ru-RU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</a:rPr>
                          <m:t>𝟏𝟎</m:t>
                        </m:r>
                      </m:den>
                    </m:f>
                  </m:oMath>
                </a14:m>
                <a:r>
                  <a:rPr lang="ru-RU" b="1" i="1" dirty="0">
                    <a:solidFill>
                      <a:schemeClr val="bg2">
                        <a:lumMod val="25000"/>
                      </a:schemeClr>
                    </a:solidFill>
                  </a:rPr>
                  <a:t> = 4,5(мл) </a:t>
                </a:r>
                <a:endParaRPr lang="ru-RU" b="1" i="1" dirty="0" smtClean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endParaRPr lang="ru-RU" b="1" dirty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r>
                  <a:rPr lang="ru-RU" b="1" i="1" dirty="0">
                    <a:solidFill>
                      <a:schemeClr val="bg2">
                        <a:lumMod val="25000"/>
                      </a:schemeClr>
                    </a:solidFill>
                  </a:rPr>
                  <a:t>2)  5 мл   -    1ч.л.</a:t>
                </a:r>
                <a:endParaRPr lang="ru-RU" b="1" dirty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r>
                  <a:rPr lang="ru-RU" b="1" i="1" dirty="0">
                    <a:solidFill>
                      <a:schemeClr val="bg2">
                        <a:lumMod val="25000"/>
                      </a:schemeClr>
                    </a:solidFill>
                  </a:rPr>
                  <a:t>     4,5 мл -    у </a:t>
                </a:r>
                <a:r>
                  <a:rPr lang="ru-RU" b="1" i="1" dirty="0" err="1">
                    <a:solidFill>
                      <a:schemeClr val="bg2">
                        <a:lumMod val="25000"/>
                      </a:schemeClr>
                    </a:solidFill>
                  </a:rPr>
                  <a:t>ч.л</a:t>
                </a:r>
                <a:r>
                  <a:rPr lang="ru-RU" b="1" i="1" dirty="0">
                    <a:solidFill>
                      <a:schemeClr val="bg2">
                        <a:lumMod val="25000"/>
                      </a:schemeClr>
                    </a:solidFill>
                  </a:rPr>
                  <a:t>. </a:t>
                </a:r>
                <a:endParaRPr lang="ru-RU" b="1" dirty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r>
                  <a:rPr lang="ru-RU" b="1" i="1" dirty="0">
                    <a:solidFill>
                      <a:schemeClr val="bg2">
                        <a:lumMod val="25000"/>
                      </a:schemeClr>
                    </a:solidFill>
                  </a:rPr>
                  <a:t> </a:t>
                </a:r>
                <a:endParaRPr lang="ru-RU" b="1" dirty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r>
                  <a:rPr lang="ru-RU" b="1" i="1" dirty="0">
                    <a:solidFill>
                      <a:schemeClr val="bg2">
                        <a:lumMod val="25000"/>
                      </a:schemeClr>
                    </a:solidFill>
                  </a:rPr>
                  <a:t>у </a:t>
                </a:r>
                <a:r>
                  <a:rPr lang="ru-RU" b="1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</a:rPr>
                        </m:ctrlPr>
                      </m:fPr>
                      <m:num>
                        <m:r>
                          <a:rPr lang="ru-RU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</a:rPr>
                          <m:t>𝟒</m:t>
                        </m:r>
                        <m:r>
                          <a:rPr lang="ru-RU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</a:rPr>
                          <m:t>,</m:t>
                        </m:r>
                        <m:r>
                          <a:rPr lang="ru-RU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</a:rPr>
                          <m:t>𝟓</m:t>
                        </m:r>
                        <m:r>
                          <a:rPr lang="ru-RU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</a:rPr>
                          <m:t>×</m:t>
                        </m:r>
                        <m:r>
                          <a:rPr lang="ru-RU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</a:rPr>
                          <m:t>𝟏</m:t>
                        </m:r>
                      </m:num>
                      <m:den>
                        <m:r>
                          <a:rPr lang="ru-RU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b="1" i="1" dirty="0">
                    <a:solidFill>
                      <a:schemeClr val="bg2">
                        <a:lumMod val="25000"/>
                      </a:schemeClr>
                    </a:solidFill>
                  </a:rPr>
                  <a:t> = 0,9(</a:t>
                </a:r>
                <a:r>
                  <a:rPr lang="ru-RU" b="1" i="1" dirty="0" err="1">
                    <a:solidFill>
                      <a:schemeClr val="bg2">
                        <a:lumMod val="25000"/>
                      </a:schemeClr>
                    </a:solidFill>
                  </a:rPr>
                  <a:t>ч.л</a:t>
                </a:r>
                <a:r>
                  <a:rPr lang="ru-RU" b="1" i="1" dirty="0">
                    <a:solidFill>
                      <a:schemeClr val="bg2">
                        <a:lumMod val="25000"/>
                      </a:schemeClr>
                    </a:solidFill>
                  </a:rPr>
                  <a:t>.)    </a:t>
                </a:r>
                <a:r>
                  <a:rPr lang="ru-RU" b="1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               Ответ</a:t>
                </a:r>
                <a:r>
                  <a:rPr lang="ru-RU" b="1" i="1" dirty="0">
                    <a:solidFill>
                      <a:schemeClr val="bg2">
                        <a:lumMod val="25000"/>
                      </a:schemeClr>
                    </a:solidFill>
                  </a:rPr>
                  <a:t>: 0,9 </a:t>
                </a:r>
                <a:r>
                  <a:rPr lang="ru-RU" b="1" i="1" dirty="0" err="1">
                    <a:solidFill>
                      <a:schemeClr val="bg2">
                        <a:lumMod val="25000"/>
                      </a:schemeClr>
                    </a:solidFill>
                  </a:rPr>
                  <a:t>ч.л</a:t>
                </a:r>
                <a:r>
                  <a:rPr lang="ru-RU" b="1" i="1" dirty="0">
                    <a:solidFill>
                      <a:schemeClr val="bg2">
                        <a:lumMod val="25000"/>
                      </a:schemeClr>
                    </a:solidFill>
                  </a:rPr>
                  <a:t>.</a:t>
                </a:r>
                <a:endParaRPr lang="ru-RU" b="1" dirty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414" y="532262"/>
                <a:ext cx="8748216" cy="6290953"/>
              </a:xfrm>
              <a:prstGeom prst="rect">
                <a:avLst/>
              </a:prstGeom>
              <a:blipFill rotWithShape="0">
                <a:blip r:embed="rId2"/>
                <a:stretch>
                  <a:fillRect l="-557" t="-4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1040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567" y="0"/>
            <a:ext cx="8911687" cy="65878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Домашнее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задание: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2137" y="2581424"/>
            <a:ext cx="9498842" cy="1419367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82137" y="948690"/>
            <a:ext cx="1003110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>
                <a:latin typeface="Arial" panose="020B0604020202020204" pitchFamily="34" charset="0"/>
                <a:cs typeface="Arial" panose="020B0604020202020204" pitchFamily="34" charset="0"/>
              </a:rPr>
              <a:t>Отвар «</a:t>
            </a:r>
            <a:r>
              <a:rPr lang="ru-RU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Чихалочка</a:t>
            </a:r>
            <a:r>
              <a:rPr lang="ru-RU" b="1" i="1" u="sng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Наташа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заинтересовалась изучением полезных свойств комнатных растений. </a:t>
            </a:r>
            <a:endParaRPr lang="ru-RU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Она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прочитала, что в народе отвар из растения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каланхоэ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получил говорящее </a:t>
            </a:r>
            <a:endParaRPr lang="ru-RU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название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чихалочка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». Это комнатное растение используют для лечения от </a:t>
            </a:r>
            <a:endParaRPr lang="ru-RU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насморка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. Для приготовления капель нужны листья растения. </a:t>
            </a:r>
            <a:endParaRPr lang="ru-RU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Рецепт:</a:t>
            </a:r>
          </a:p>
          <a:p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1) сорвите 5 листиков растения. </a:t>
            </a:r>
            <a:endParaRPr lang="ru-RU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) залейте их 100мл воды. </a:t>
            </a:r>
            <a:endParaRPr lang="ru-RU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) доведите до кипения на медленном огне. </a:t>
            </a:r>
            <a:endParaRPr lang="ru-RU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) снимите отвар с огня и остудите его в течение 1 часа. </a:t>
            </a:r>
            <a:endParaRPr lang="ru-RU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) полученный отвар закапывайте по 1-2 капли в каждую ноздрю 3 раза в день.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Наташи есть флакон объёмом 40 мл (с крышкой). </a:t>
            </a:r>
            <a:endParaRPr lang="ru-RU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Справочная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информация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Ситуация:_________________________________________________________</a:t>
            </a:r>
          </a:p>
          <a:p>
            <a:pPr algn="r"/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 1:______________________________________________________________</a:t>
            </a:r>
          </a:p>
          <a:p>
            <a:pPr algn="r"/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 2:______________________________________________________________                                           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211079"/>
              </p:ext>
            </p:extLst>
          </p:nvPr>
        </p:nvGraphicFramePr>
        <p:xfrm>
          <a:off x="382137" y="4891845"/>
          <a:ext cx="1146412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2060"/>
                <a:gridCol w="57320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Объём отвара, мл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r>
                        <a:rPr lang="ru-RU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капель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 descr="https://avatars.mds.yandex.net/i?id=8eb7ee663dcece2af0aae60220f1516682fb1ca8-488397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548" y="237247"/>
            <a:ext cx="3025452" cy="234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448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15026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179</TotalTime>
  <Words>558</Words>
  <Application>Microsoft Office PowerPoint</Application>
  <PresentationFormat>Широкоэкранный</PresentationFormat>
  <Paragraphs>100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Легкий дым</vt:lpstr>
      <vt:lpstr>   УРОК ПО ТЕМЕ:  «РЕШЕНИЕ ПРАКТИКО-ОРИЕНТИРОВАННЫХ ЗАДАЧ С ПОМОЩЬЮ ПРОПОРЦИЙ»    Овчинникова Оксана Николаевна  учитель математики  МБОУ «Школа №3»  г.Юрьев-Польский </vt:lpstr>
      <vt:lpstr>Презентация PowerPoint</vt:lpstr>
      <vt:lpstr>Презентация PowerPoint</vt:lpstr>
      <vt:lpstr>Презентация PowerPoint</vt:lpstr>
      <vt:lpstr>Физкультминутка для глаз</vt:lpstr>
      <vt:lpstr>Самостоятельная работа в парах</vt:lpstr>
      <vt:lpstr>Самопроверка</vt:lpstr>
      <vt:lpstr>Домашнее задание: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ТЕМЕ:  «РЕШЕНИЕ ПРАКТИКО-ОРИЕНТИРОВАННЫХ ЗАДАЧ С ПОМОЩЬЮ ПРОПОРЦИЙ»    Овчинникова Оксана Николаевна  учитель математики  МБОУ «Школа №3»  г.Юрьев-Польский</dc:title>
  <dc:creator>Оксана</dc:creator>
  <cp:lastModifiedBy>Оксана</cp:lastModifiedBy>
  <cp:revision>19</cp:revision>
  <dcterms:created xsi:type="dcterms:W3CDTF">2022-11-06T05:48:14Z</dcterms:created>
  <dcterms:modified xsi:type="dcterms:W3CDTF">2022-11-06T08:47:32Z</dcterms:modified>
</cp:coreProperties>
</file>