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28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772816"/>
            <a:ext cx="7168603" cy="1894362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FF0000"/>
                </a:solidFill>
              </a:rPr>
              <a:t>Формирование </a:t>
            </a:r>
            <a:r>
              <a:rPr lang="ru-RU" sz="4000" dirty="0" err="1">
                <a:solidFill>
                  <a:srgbClr val="FF0000"/>
                </a:solidFill>
              </a:rPr>
              <a:t>метапредметных</a:t>
            </a:r>
            <a:r>
              <a:rPr lang="ru-RU" sz="4000" dirty="0">
                <a:solidFill>
                  <a:srgbClr val="FF0000"/>
                </a:solidFill>
              </a:rPr>
              <a:t> результатов на уроках биологии</a:t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852936"/>
            <a:ext cx="640871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75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Универсальные познавательные действия: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Задание 1. </a:t>
            </a:r>
            <a:r>
              <a:rPr lang="ru-RU" dirty="0"/>
              <a:t>Установите соответствие между частью микроскопа и её значением.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076724"/>
              </p:ext>
            </p:extLst>
          </p:nvPr>
        </p:nvGraphicFramePr>
        <p:xfrm>
          <a:off x="827584" y="2564904"/>
          <a:ext cx="5732611" cy="3769011"/>
        </p:xfrm>
        <a:graphic>
          <a:graphicData uri="http://schemas.openxmlformats.org/drawingml/2006/table">
            <a:tbl>
              <a:tblPr firstRow="1" firstCol="1" bandRow="1"/>
              <a:tblGrid>
                <a:gridCol w="3678882"/>
                <a:gridCol w="2053729"/>
              </a:tblGrid>
              <a:tr h="3229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часть микроскопа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5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 через это увеличительное стекло исследователь смотрит глазом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1.зеркало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винты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3.окуляр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объектив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штатив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предметный столик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тубус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8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 с их помощью регулируется чёткость изображения микропрепарата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31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освещает предмет, лежащий на предметном столике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977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Универсальные познавательные действия: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Задание 2. </a:t>
            </a:r>
            <a:r>
              <a:rPr lang="ru-RU" dirty="0"/>
              <a:t>Найдите ошибки в тексте и исправьте их.</a:t>
            </a:r>
          </a:p>
          <a:p>
            <a:pPr marL="0" indent="0">
              <a:buNone/>
            </a:pPr>
            <a:r>
              <a:rPr lang="ru-RU" dirty="0"/>
              <a:t>1. На предметном столике размещается изучаемый объект.</a:t>
            </a:r>
          </a:p>
          <a:p>
            <a:pPr marL="0" indent="0">
              <a:buNone/>
            </a:pPr>
            <a:r>
              <a:rPr lang="ru-RU" dirty="0"/>
              <a:t>2. Главная часть увеличительных приборов – зеркало.</a:t>
            </a:r>
          </a:p>
          <a:p>
            <a:pPr marL="0" indent="0">
              <a:buNone/>
            </a:pPr>
            <a:r>
              <a:rPr lang="ru-RU" dirty="0"/>
              <a:t>3. Линзы размещаются в зрительной трубке микроскопа.</a:t>
            </a:r>
          </a:p>
          <a:p>
            <a:pPr marL="0" indent="0">
              <a:buNone/>
            </a:pPr>
            <a:r>
              <a:rPr lang="ru-RU" dirty="0"/>
              <a:t>4. Объектив находится в верхней части зрительной трубки.</a:t>
            </a:r>
          </a:p>
          <a:p>
            <a:pPr marL="0" indent="0">
              <a:buNone/>
            </a:pPr>
            <a:r>
              <a:rPr lang="ru-RU" dirty="0"/>
              <a:t>5. Окуляр находится в нижней части зрительной трубки. </a:t>
            </a:r>
          </a:p>
        </p:txBody>
      </p:sp>
    </p:spTree>
    <p:extLst>
      <p:ext uri="{BB962C8B-B14F-4D97-AF65-F5344CB8AC3E}">
        <p14:creationId xmlns:p14="http://schemas.microsoft.com/office/powerpoint/2010/main" val="320065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chemeClr val="tx1"/>
                </a:solidFill>
              </a:rPr>
              <a:t>Универсальные коммуникативные </a:t>
            </a:r>
            <a:r>
              <a:rPr lang="ru-RU" i="1" dirty="0" smtClean="0">
                <a:solidFill>
                  <a:schemeClr val="tx1"/>
                </a:solidFill>
              </a:rPr>
              <a:t>действия: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u="sng" dirty="0"/>
              <a:t>Задание 3. </a:t>
            </a:r>
            <a:r>
              <a:rPr lang="ru-RU" dirty="0"/>
              <a:t>Разделитесь на группы (для выполнения творческого домашнего задания), спланируйте организацию совместной работы, распределите задания для каждого, разработайте буклеты, презентацию… «Применение увеличительных приборов в жизни человека» (отразите информацию о различных источниках: Интернет-ресурсы, энциклопедии, периодические издания, справочные материалы, научно-популярная литература…)</a:t>
            </a:r>
          </a:p>
        </p:txBody>
      </p:sp>
    </p:spTree>
    <p:extLst>
      <p:ext uri="{BB962C8B-B14F-4D97-AF65-F5344CB8AC3E}">
        <p14:creationId xmlns:p14="http://schemas.microsoft.com/office/powerpoint/2010/main" val="1276281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097216" cy="652934"/>
          </a:xfrm>
        </p:spPr>
        <p:txBody>
          <a:bodyPr>
            <a:normAutofit fontScale="9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Универсальные регулятивные </a:t>
            </a:r>
            <a:r>
              <a:rPr lang="ru-RU" i="1" dirty="0" smtClean="0">
                <a:solidFill>
                  <a:schemeClr val="tx1"/>
                </a:solidFill>
              </a:rPr>
              <a:t>действия: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7385248" cy="54212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u="sng" dirty="0"/>
              <a:t>Задание 4. </a:t>
            </a:r>
            <a:r>
              <a:rPr lang="ru-RU" dirty="0" smtClean="0"/>
              <a:t>Составьте </a:t>
            </a:r>
            <a:r>
              <a:rPr lang="ru-RU" dirty="0"/>
              <a:t>инструкцию по приготовлению микроскопа к работе, включающую 6–7 обязательных пунктов. Учитывайте, что инструкция – документ, содержащий правила, указания или руководства, устанавливающие порядок и способ выполнения или осуществления чего-либо. Для написания документа обязательно используйте следующие понятия: препарат, зеркало, винт, тубус, штатив, свет, окуляр, предметный столик, объектив, зажим. В написании инструкции Вам поможет следующее изображение.</a:t>
            </a:r>
          </a:p>
          <a:p>
            <a:pPr marL="0" indent="0">
              <a:buNone/>
            </a:pPr>
            <a:r>
              <a:rPr lang="ru-RU" dirty="0"/>
              <a:t>Инструкция по подготовке микроскопа к работе 1</a:t>
            </a:r>
            <a:r>
              <a:rPr lang="ru-RU" dirty="0" smtClean="0"/>
              <a:t>._________________________________________________2._________________________________________________3._________________________________________________4._________________________________________________</a:t>
            </a:r>
          </a:p>
          <a:p>
            <a:pPr marL="0" indent="0">
              <a:buNone/>
            </a:pPr>
            <a:r>
              <a:rPr lang="ru-RU" dirty="0" smtClean="0"/>
              <a:t>5._________________________________________________6._________________________________________________7._________________________________________________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174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7673280" cy="5853264"/>
          </a:xfrm>
        </p:spPr>
        <p:txBody>
          <a:bodyPr/>
          <a:lstStyle/>
          <a:p>
            <a:pPr marL="0" indent="0">
              <a:buNone/>
            </a:pPr>
            <a:r>
              <a:rPr lang="ru-RU" sz="2800" u="sng" dirty="0"/>
              <a:t>Задание 1. </a:t>
            </a:r>
            <a:r>
              <a:rPr lang="ru-RU" sz="2800" dirty="0"/>
              <a:t>Каково значение бактерий в природе и для человека? </a:t>
            </a:r>
            <a:r>
              <a:rPr lang="ru-RU" sz="2800" dirty="0" smtClean="0"/>
              <a:t>Ответить</a:t>
            </a:r>
            <a:r>
              <a:rPr lang="ru-RU" sz="2800" dirty="0"/>
              <a:t>, предлагаю, в форме ролевой игры “Суд над бактериями”. </a:t>
            </a:r>
          </a:p>
          <a:p>
            <a:pPr marL="0" indent="0">
              <a:buNone/>
            </a:pPr>
            <a:r>
              <a:rPr lang="ru-RU" sz="2800" dirty="0"/>
              <a:t>1 группа – “обвинители” называют отрицательную роль бактерий</a:t>
            </a:r>
          </a:p>
          <a:p>
            <a:pPr marL="0" indent="0">
              <a:buNone/>
            </a:pPr>
            <a:r>
              <a:rPr lang="ru-RU" sz="2800" dirty="0"/>
              <a:t>2 группа – “защитники” указывают на положительную роль бактерий</a:t>
            </a:r>
          </a:p>
          <a:p>
            <a:pPr marL="0" indent="0">
              <a:buNone/>
            </a:pPr>
            <a:r>
              <a:rPr lang="ru-RU" sz="2800" dirty="0"/>
              <a:t>3 группа – “судьи” выносят решение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766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7601272" cy="5997280"/>
          </a:xfrm>
        </p:spPr>
        <p:txBody>
          <a:bodyPr/>
          <a:lstStyle/>
          <a:p>
            <a:pPr marL="0" indent="0">
              <a:buNone/>
            </a:pPr>
            <a:r>
              <a:rPr lang="ru-RU" sz="2800" u="sng" dirty="0"/>
              <a:t>Задание 2.  </a:t>
            </a:r>
            <a:r>
              <a:rPr lang="ru-RU" sz="2800" dirty="0"/>
              <a:t>Проанализируйте следующие данные:</a:t>
            </a:r>
          </a:p>
          <a:p>
            <a:pPr marL="0" indent="0">
              <a:buNone/>
            </a:pPr>
            <a:r>
              <a:rPr lang="ru-RU" sz="2800" dirty="0"/>
              <a:t>В 1911г. на острова около Аляски было завезено 25 северных оленей. В 1920г. там обитало уже 300 оленей, 1924 – 190, 1930 – 650, 1935 – 1000, 1938 – 2000 оленей. В 1950г. осталось 8 оленей. Составьте график изменения численности оленей по годам и объясните возможные причины изменения численности популяции.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143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476672"/>
            <a:ext cx="8712968" cy="5997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u="sng" dirty="0"/>
              <a:t>Задание 3. </a:t>
            </a:r>
            <a:r>
              <a:rPr lang="ru-RU" sz="2800" dirty="0"/>
              <a:t>Закончите предложение и оцените работу товарища по парте:</a:t>
            </a:r>
          </a:p>
          <a:p>
            <a:pPr marL="0" indent="0">
              <a:buNone/>
            </a:pPr>
            <a:r>
              <a:rPr lang="ru-RU" sz="2800" dirty="0"/>
              <a:t>1.	А вы знаете, что сегодня на уроке я…..</a:t>
            </a:r>
          </a:p>
          <a:p>
            <a:pPr marL="0" indent="0">
              <a:buNone/>
            </a:pPr>
            <a:r>
              <a:rPr lang="ru-RU" sz="2800" dirty="0"/>
              <a:t>2.	Больше всего мне понравилось …..</a:t>
            </a:r>
          </a:p>
          <a:p>
            <a:pPr marL="0" indent="0">
              <a:buNone/>
            </a:pPr>
            <a:r>
              <a:rPr lang="ru-RU" sz="2800" dirty="0"/>
              <a:t>3.	Самым интересным сегодня на уроке, было ….</a:t>
            </a:r>
          </a:p>
          <a:p>
            <a:pPr marL="0" indent="0">
              <a:buNone/>
            </a:pPr>
            <a:r>
              <a:rPr lang="ru-RU" sz="2800" dirty="0"/>
              <a:t>4.	Самым сложным для меня сегодня было ….</a:t>
            </a:r>
          </a:p>
          <a:p>
            <a:pPr marL="0" indent="0">
              <a:buNone/>
            </a:pPr>
            <a:r>
              <a:rPr lang="ru-RU" sz="2800" dirty="0"/>
              <a:t>5.	Сегодня на уроке я почувствовал …..</a:t>
            </a:r>
          </a:p>
          <a:p>
            <a:pPr marL="0" indent="0">
              <a:buNone/>
            </a:pPr>
            <a:r>
              <a:rPr lang="ru-RU" sz="2800" dirty="0"/>
              <a:t>6.	Сегодня я понял ….</a:t>
            </a:r>
          </a:p>
          <a:p>
            <a:pPr marL="0" indent="0">
              <a:buNone/>
            </a:pPr>
            <a:r>
              <a:rPr lang="ru-RU" sz="2800" dirty="0"/>
              <a:t>7.	Я научился….</a:t>
            </a:r>
          </a:p>
          <a:p>
            <a:pPr marL="0" indent="0">
              <a:buNone/>
            </a:pPr>
            <a:r>
              <a:rPr lang="ru-RU" sz="2800" dirty="0"/>
              <a:t>8.	Я задумался….</a:t>
            </a:r>
          </a:p>
          <a:p>
            <a:pPr marL="0" indent="0">
              <a:buNone/>
            </a:pPr>
            <a:r>
              <a:rPr lang="ru-RU" sz="2800" dirty="0"/>
              <a:t>9.	На будущее мне надо иметь ввиду ….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608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u="sng" dirty="0"/>
              <a:t>Задание 4. </a:t>
            </a:r>
            <a:r>
              <a:rPr lang="ru-RU" sz="2800" dirty="0"/>
              <a:t>Что Вы можете сделать, чтобы сохранить природу нашей Республики? Обсудите это в классе. Наметьте план действий. </a:t>
            </a:r>
          </a:p>
        </p:txBody>
      </p:sp>
    </p:spTree>
    <p:extLst>
      <p:ext uri="{BB962C8B-B14F-4D97-AF65-F5344CB8AC3E}">
        <p14:creationId xmlns:p14="http://schemas.microsoft.com/office/powerpoint/2010/main" val="571413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548680"/>
            <a:ext cx="7385248" cy="59252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/>
              <a:t>Задание 5. </a:t>
            </a:r>
            <a:r>
              <a:rPr lang="ru-RU" dirty="0"/>
              <a:t>Восстановите правильный порядок действий и выполните лабораторную работу</a:t>
            </a:r>
          </a:p>
          <a:p>
            <a:pPr marL="0" indent="0" algn="ctr">
              <a:buNone/>
            </a:pPr>
            <a:r>
              <a:rPr lang="ru-RU" dirty="0"/>
              <a:t>Лабораторная работа</a:t>
            </a:r>
          </a:p>
          <a:p>
            <a:pPr marL="0" indent="0" algn="ctr">
              <a:buNone/>
            </a:pPr>
            <a:r>
              <a:rPr lang="ru-RU" dirty="0"/>
              <a:t>«Передвижение дождевого червя»</a:t>
            </a:r>
          </a:p>
          <a:p>
            <a:pPr marL="0" indent="0">
              <a:buNone/>
            </a:pPr>
            <a:r>
              <a:rPr lang="ru-RU" dirty="0"/>
              <a:t>Оборудование: дождевые черви, листы бумаги, предметные стекла.</a:t>
            </a:r>
          </a:p>
          <a:p>
            <a:pPr marL="0" indent="0">
              <a:buNone/>
            </a:pPr>
            <a:r>
              <a:rPr lang="ru-RU" dirty="0"/>
              <a:t>Ход работы.</a:t>
            </a:r>
          </a:p>
          <a:p>
            <a:pPr marL="0" indent="0">
              <a:buNone/>
            </a:pPr>
            <a:r>
              <a:rPr lang="ru-RU" dirty="0"/>
              <a:t>1.	Поместите его на лист бумаги.</a:t>
            </a:r>
          </a:p>
          <a:p>
            <a:pPr marL="0" indent="0">
              <a:buNone/>
            </a:pPr>
            <a:r>
              <a:rPr lang="ru-RU" dirty="0"/>
              <a:t>2.	Поместите дождевого червя на стекло. Почему он перестал двигаться?</a:t>
            </a:r>
          </a:p>
          <a:p>
            <a:pPr marL="0" indent="0">
              <a:buNone/>
            </a:pPr>
            <a:r>
              <a:rPr lang="ru-RU" dirty="0"/>
              <a:t>3.	Зарисуйте и опишите этапы движения дождевого червя.</a:t>
            </a:r>
          </a:p>
          <a:p>
            <a:pPr marL="0" indent="0">
              <a:buNone/>
            </a:pPr>
            <a:r>
              <a:rPr lang="ru-RU" dirty="0"/>
              <a:t>4.	Достаньте из банки с землей дождевого червя</a:t>
            </a:r>
          </a:p>
          <a:p>
            <a:pPr marL="0" indent="0">
              <a:buNone/>
            </a:pPr>
            <a:r>
              <a:rPr lang="ru-RU" dirty="0"/>
              <a:t>5.	Понаблюдайте за передвижением дождевого червя.</a:t>
            </a:r>
          </a:p>
          <a:p>
            <a:pPr marL="0" indent="0">
              <a:buNone/>
            </a:pPr>
            <a:r>
              <a:rPr lang="ru-RU" dirty="0"/>
              <a:t>6.	Наклонитесь к листу бумаги, постарайтесь услышать шорох щетинок на брюшной стороне тела дождевого червя.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968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24744"/>
            <a:ext cx="8280920" cy="2273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"Жизнь на уроке должна стать подлинной… и тогда у наших детей появится желание и смысл учиться"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3200" kern="50" dirty="0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rgbClr val="C00000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43" y="2492896"/>
            <a:ext cx="3515097" cy="373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32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u="sng" dirty="0" err="1"/>
              <a:t>М</a:t>
            </a:r>
            <a:r>
              <a:rPr lang="ru-RU" b="1" u="sng" dirty="0" err="1" smtClean="0"/>
              <a:t>етапредметные</a:t>
            </a:r>
            <a:r>
              <a:rPr lang="ru-RU" b="1" u="sng" dirty="0" smtClean="0"/>
              <a:t> </a:t>
            </a:r>
            <a:r>
              <a:rPr lang="ru-RU" b="1" u="sng" dirty="0"/>
              <a:t>результаты </a:t>
            </a:r>
            <a:r>
              <a:rPr lang="ru-RU" dirty="0"/>
              <a:t>— это реальная возможность для каждого участника образовательного процесса усвоить несколько способов деятельности в рамках работы над одним или несколькими учебными предметами или при решении тех или иных проблем в реальной жизни, то есть выработка универсальных учебных действий (УУД). </a:t>
            </a:r>
          </a:p>
        </p:txBody>
      </p:sp>
    </p:spTree>
    <p:extLst>
      <p:ext uri="{BB962C8B-B14F-4D97-AF65-F5344CB8AC3E}">
        <p14:creationId xmlns:p14="http://schemas.microsoft.com/office/powerpoint/2010/main" val="130722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МЕТАПРЕДМЕТНЫЕ РЕЗУЛЬТАТЫ ДОЛЖНЫ ОТРАЖАТЬ: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	Умение правильно определять цели своего обучения, ставить задачи;</a:t>
            </a:r>
          </a:p>
          <a:p>
            <a:pPr marL="0" indent="0">
              <a:buNone/>
            </a:pPr>
            <a:r>
              <a:rPr lang="ru-RU" dirty="0"/>
              <a:t>2.	Владение основами самоконтроля и самооценки;</a:t>
            </a:r>
          </a:p>
          <a:p>
            <a:pPr marL="0" indent="0">
              <a:buNone/>
            </a:pPr>
            <a:r>
              <a:rPr lang="ru-RU" dirty="0"/>
              <a:t>3.	Формирование учебных умений познавательной направленности, умение преобразовывать форму представления информации из одного вида в другой;</a:t>
            </a:r>
          </a:p>
          <a:p>
            <a:pPr marL="0" indent="0">
              <a:buNone/>
            </a:pPr>
            <a:r>
              <a:rPr lang="ru-RU" dirty="0"/>
              <a:t>4.	Речевое развитие учащихся;</a:t>
            </a:r>
          </a:p>
          <a:p>
            <a:pPr marL="0" indent="0">
              <a:buNone/>
            </a:pPr>
            <a:r>
              <a:rPr lang="ru-RU" dirty="0"/>
              <a:t>5.	Формирование коммуникативных умений;</a:t>
            </a:r>
          </a:p>
          <a:p>
            <a:pPr marL="0" indent="0">
              <a:buNone/>
            </a:pPr>
            <a:r>
              <a:rPr lang="ru-RU" dirty="0"/>
              <a:t>6.	Владение информационно-компьютерными технологиями.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134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Под </a:t>
            </a:r>
            <a:r>
              <a:rPr lang="ru-RU" sz="3200" b="1" dirty="0" err="1"/>
              <a:t>метапредметными</a:t>
            </a:r>
            <a:r>
              <a:rPr lang="ru-RU" sz="3200" b="1" dirty="0"/>
              <a:t> результатами </a:t>
            </a:r>
            <a:r>
              <a:rPr lang="ru-RU" sz="3200" dirty="0"/>
              <a:t>понимаются универсальные способы действий – </a:t>
            </a:r>
            <a:r>
              <a:rPr lang="ru-RU" sz="3200" i="1" dirty="0"/>
              <a:t>познавательные</a:t>
            </a:r>
            <a:r>
              <a:rPr lang="ru-RU" sz="3200" dirty="0"/>
              <a:t>, </a:t>
            </a:r>
            <a:r>
              <a:rPr lang="ru-RU" sz="3200" i="1" dirty="0"/>
              <a:t>коммуникативные</a:t>
            </a:r>
            <a:r>
              <a:rPr lang="ru-RU" sz="3200" dirty="0"/>
              <a:t> – и </a:t>
            </a:r>
            <a:r>
              <a:rPr lang="ru-RU" sz="3200" i="1" dirty="0"/>
              <a:t>способы регуляции своей деятельности</a:t>
            </a:r>
            <a:r>
              <a:rPr lang="ru-RU" sz="3200" dirty="0"/>
              <a:t>, включая планирование, контроль и коррекцию.</a:t>
            </a:r>
          </a:p>
        </p:txBody>
      </p:sp>
    </p:spTree>
    <p:extLst>
      <p:ext uri="{BB962C8B-B14F-4D97-AF65-F5344CB8AC3E}">
        <p14:creationId xmlns:p14="http://schemas.microsoft.com/office/powerpoint/2010/main" val="2794383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Метапредметные</a:t>
            </a:r>
            <a:r>
              <a:rPr lang="ru-RU" b="1" dirty="0">
                <a:solidFill>
                  <a:schemeClr val="tx1"/>
                </a:solidFill>
              </a:rPr>
              <a:t> результаты </a:t>
            </a:r>
            <a:r>
              <a:rPr lang="ru-RU" dirty="0">
                <a:solidFill>
                  <a:schemeClr val="tx1"/>
                </a:solidFill>
              </a:rPr>
              <a:t>освоения программы основного общего образования, должны отражать: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I.	Овладение универсальными учебными </a:t>
            </a:r>
            <a:r>
              <a:rPr lang="ru-RU" i="1" dirty="0"/>
              <a:t>познавательными</a:t>
            </a:r>
            <a:r>
              <a:rPr lang="ru-RU" dirty="0"/>
              <a:t> действиями:</a:t>
            </a:r>
          </a:p>
          <a:p>
            <a:pPr marL="0" indent="0">
              <a:buNone/>
            </a:pPr>
            <a:r>
              <a:rPr lang="ru-RU" dirty="0"/>
              <a:t>1) базовыми логическими действиями;</a:t>
            </a:r>
          </a:p>
          <a:p>
            <a:pPr marL="0" indent="0">
              <a:buNone/>
            </a:pPr>
            <a:r>
              <a:rPr lang="ru-RU" dirty="0"/>
              <a:t>2) базовыми исследовательскими действиями;</a:t>
            </a:r>
          </a:p>
          <a:p>
            <a:pPr marL="0" indent="0">
              <a:buNone/>
            </a:pPr>
            <a:r>
              <a:rPr lang="ru-RU" dirty="0"/>
              <a:t>3) работа с информацией.</a:t>
            </a:r>
          </a:p>
          <a:p>
            <a:pPr marL="0" indent="0">
              <a:buNone/>
            </a:pPr>
            <a:r>
              <a:rPr lang="ru-RU" dirty="0"/>
              <a:t>Овладение системой универсальных учебных познавательных действий обеспечивает </a:t>
            </a:r>
            <a:r>
              <a:rPr lang="ru-RU" dirty="0" err="1"/>
              <a:t>сформированность</a:t>
            </a:r>
            <a:r>
              <a:rPr lang="ru-RU" dirty="0"/>
              <a:t> когнитивных навыков у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3136697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II.	Овладение универсальными учебными коммуникативными действиями:</a:t>
            </a:r>
          </a:p>
          <a:p>
            <a:pPr marL="0" indent="0">
              <a:buNone/>
            </a:pPr>
            <a:r>
              <a:rPr lang="ru-RU" dirty="0"/>
              <a:t>1) общение;</a:t>
            </a:r>
          </a:p>
          <a:p>
            <a:pPr marL="0" indent="0">
              <a:buNone/>
            </a:pPr>
            <a:r>
              <a:rPr lang="ru-RU" dirty="0"/>
              <a:t>2) совместная деятельность.</a:t>
            </a:r>
          </a:p>
          <a:p>
            <a:pPr marL="0" indent="0">
              <a:buNone/>
            </a:pPr>
            <a:r>
              <a:rPr lang="ru-RU" dirty="0"/>
              <a:t>Овладение системой универсальных учебных коммуникативных действий обеспечивает </a:t>
            </a:r>
            <a:r>
              <a:rPr lang="ru-RU" dirty="0" err="1"/>
              <a:t>сформированность</a:t>
            </a:r>
            <a:r>
              <a:rPr lang="ru-RU" dirty="0"/>
              <a:t> социальных навыков и эмоционального интеллекта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11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III.	Овладение универсальными учебными регулятивными действиями:</a:t>
            </a:r>
          </a:p>
          <a:p>
            <a:pPr marL="0" indent="0">
              <a:buNone/>
            </a:pPr>
            <a:r>
              <a:rPr lang="ru-RU" dirty="0"/>
              <a:t>1) самоорганизация;</a:t>
            </a:r>
          </a:p>
          <a:p>
            <a:pPr marL="0" indent="0">
              <a:buNone/>
            </a:pPr>
            <a:r>
              <a:rPr lang="ru-RU" dirty="0"/>
              <a:t>2) самоконтроль;</a:t>
            </a:r>
          </a:p>
          <a:p>
            <a:pPr marL="0" indent="0">
              <a:buNone/>
            </a:pPr>
            <a:r>
              <a:rPr lang="ru-RU" dirty="0"/>
              <a:t>3) эмоциональный интеллект;</a:t>
            </a:r>
          </a:p>
          <a:p>
            <a:pPr marL="0" indent="0">
              <a:buNone/>
            </a:pPr>
            <a:r>
              <a:rPr lang="ru-RU" dirty="0"/>
              <a:t>4) принятие себя и других.</a:t>
            </a:r>
          </a:p>
          <a:p>
            <a:pPr marL="0" indent="0">
              <a:buNone/>
            </a:pPr>
            <a:r>
              <a:rPr lang="ru-RU" dirty="0"/>
              <a:t>Овладение системой универсальных учебных регулятивных действий обеспечивает формирование смысловых установок личности (внутренняя позиция личности) и жизненных навыков личности (управления собой, самодисциплины, устойчивого поведения).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1691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Формирование </a:t>
            </a:r>
            <a:r>
              <a:rPr lang="ru-RU" b="1" dirty="0" err="1">
                <a:solidFill>
                  <a:schemeClr val="tx1"/>
                </a:solidFill>
              </a:rPr>
              <a:t>метапредметных</a:t>
            </a:r>
            <a:r>
              <a:rPr lang="ru-RU" b="1" dirty="0">
                <a:solidFill>
                  <a:schemeClr val="tx1"/>
                </a:solidFill>
              </a:rPr>
              <a:t> компетентностей </a:t>
            </a:r>
            <a:r>
              <a:rPr lang="ru-RU" dirty="0">
                <a:solidFill>
                  <a:schemeClr val="tx1"/>
                </a:solidFill>
              </a:rPr>
              <a:t>происходит при использовании в образовательном процессе определенных технологий обучения и воспитания: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790025"/>
            <a:ext cx="8363272" cy="48737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- Развивающего мышления;</a:t>
            </a:r>
          </a:p>
          <a:p>
            <a:pPr marL="0" indent="0">
              <a:buNone/>
            </a:pPr>
            <a:r>
              <a:rPr lang="ru-RU" dirty="0"/>
              <a:t>- Развитие критического мышления через письмо и чтение;</a:t>
            </a:r>
          </a:p>
          <a:p>
            <a:pPr marL="0" indent="0">
              <a:buNone/>
            </a:pPr>
            <a:r>
              <a:rPr lang="ru-RU" dirty="0"/>
              <a:t>- ТРИЗ;</a:t>
            </a:r>
          </a:p>
          <a:p>
            <a:pPr marL="0" indent="0">
              <a:buNone/>
            </a:pPr>
            <a:r>
              <a:rPr lang="ru-RU" dirty="0"/>
              <a:t>- Технологический компонент личностно-развивающего урока;</a:t>
            </a:r>
          </a:p>
          <a:p>
            <a:pPr marL="0" indent="0">
              <a:buNone/>
            </a:pPr>
            <a:r>
              <a:rPr lang="ru-RU" dirty="0"/>
              <a:t>- Метод проектов;</a:t>
            </a:r>
          </a:p>
          <a:p>
            <a:pPr marL="0" indent="0">
              <a:buNone/>
            </a:pPr>
            <a:r>
              <a:rPr lang="ru-RU" dirty="0"/>
              <a:t>- Исследовательская деятельность;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Тъюторские</a:t>
            </a:r>
            <a:r>
              <a:rPr lang="ru-RU" dirty="0"/>
              <a:t> технологии.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244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Примеры учебных заданий, способствующие формированию </a:t>
            </a:r>
            <a:r>
              <a:rPr lang="ru-RU" sz="3600" b="1" dirty="0" err="1">
                <a:solidFill>
                  <a:schemeClr val="tx1"/>
                </a:solidFill>
              </a:rPr>
              <a:t>метапредметных</a:t>
            </a:r>
            <a:r>
              <a:rPr lang="ru-RU" sz="3600" b="1" dirty="0">
                <a:solidFill>
                  <a:schemeClr val="tx1"/>
                </a:solidFill>
              </a:rPr>
              <a:t> результатов освоения образовательной программы по биологии</a:t>
            </a:r>
          </a:p>
        </p:txBody>
      </p:sp>
    </p:spTree>
    <p:extLst>
      <p:ext uri="{BB962C8B-B14F-4D97-AF65-F5344CB8AC3E}">
        <p14:creationId xmlns:p14="http://schemas.microsoft.com/office/powerpoint/2010/main" val="3540254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544</TotalTime>
  <Words>640</Words>
  <Application>Microsoft Office PowerPoint</Application>
  <PresentationFormat>Экран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SimSun</vt:lpstr>
      <vt:lpstr>Calibri</vt:lpstr>
      <vt:lpstr>Century Schoolbook</vt:lpstr>
      <vt:lpstr>Times New Roman</vt:lpstr>
      <vt:lpstr>Wingdings</vt:lpstr>
      <vt:lpstr>Wingdings 2</vt:lpstr>
      <vt:lpstr>Эркер</vt:lpstr>
      <vt:lpstr>Формирование метапредметных результатов на уроках биологии  </vt:lpstr>
      <vt:lpstr>Презентация PowerPoint</vt:lpstr>
      <vt:lpstr>МЕТАПРЕДМЕТНЫЕ РЕЗУЛЬТАТЫ ДОЛЖНЫ ОТРАЖАТЬ:</vt:lpstr>
      <vt:lpstr>Презентация PowerPoint</vt:lpstr>
      <vt:lpstr>Метапредметные результаты освоения программы основного общего образования, должны отражать:</vt:lpstr>
      <vt:lpstr>Презентация PowerPoint</vt:lpstr>
      <vt:lpstr>Презентация PowerPoint</vt:lpstr>
      <vt:lpstr>Формирование метапредметных компетентностей происходит при использовании в образовательном процессе определенных технологий обучения и воспитания:</vt:lpstr>
      <vt:lpstr>Примеры учебных заданий, способствующие формированию метапредметных результатов освоения образовательной программы по биологии</vt:lpstr>
      <vt:lpstr>Универсальные познавательные действия:</vt:lpstr>
      <vt:lpstr>Универсальные познавательные действия:</vt:lpstr>
      <vt:lpstr>Универсальные коммуникативные действия:</vt:lpstr>
      <vt:lpstr>Универсальные регулятивные действия: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Компьютер</dc:creator>
  <cp:lastModifiedBy>Марина Данченко</cp:lastModifiedBy>
  <cp:revision>31</cp:revision>
  <dcterms:created xsi:type="dcterms:W3CDTF">2017-02-25T06:21:16Z</dcterms:created>
  <dcterms:modified xsi:type="dcterms:W3CDTF">2023-08-30T12:04:46Z</dcterms:modified>
</cp:coreProperties>
</file>