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6680" cy="42672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«Математику уже затем изучать нужно, что она ум в порядок приводит»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2960" y="5229200"/>
            <a:ext cx="3952528" cy="12192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М.В.Ломоносов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5328592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chemeClr val="bg1"/>
                </a:solidFill>
              </a:rPr>
              <a:t>Цель: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Обобщить знания о действии умножения.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Задачи: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- повторить всё, что нам </a:t>
            </a:r>
            <a:r>
              <a:rPr lang="ru-RU" sz="4000" b="1" dirty="0" err="1" smtClean="0">
                <a:solidFill>
                  <a:schemeClr val="bg1"/>
                </a:solidFill>
              </a:rPr>
              <a:t>извест</a:t>
            </a:r>
            <a:r>
              <a:rPr lang="ru-RU" sz="4000" b="1" dirty="0" smtClean="0">
                <a:solidFill>
                  <a:schemeClr val="bg1"/>
                </a:solidFill>
              </a:rPr>
              <a:t>-но о действии умножения;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-</a:t>
            </a:r>
            <a:r>
              <a:rPr lang="ru-RU" sz="4000" b="1" dirty="0" smtClean="0">
                <a:solidFill>
                  <a:schemeClr val="bg1"/>
                </a:solidFill>
              </a:rPr>
              <a:t> упражняться в умножении чисел.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5832648"/>
          </a:xfrm>
        </p:spPr>
        <p:txBody>
          <a:bodyPr/>
          <a:lstStyle/>
          <a:p>
            <a:pPr algn="just"/>
            <a:r>
              <a:rPr lang="ru-RU" sz="8800" b="1" dirty="0" smtClean="0">
                <a:solidFill>
                  <a:schemeClr val="bg1"/>
                </a:solidFill>
                <a:effectLst/>
              </a:rPr>
              <a:t>345•5= </a:t>
            </a:r>
            <a:r>
              <a:rPr lang="ru-RU" sz="8800" b="1" dirty="0">
                <a:solidFill>
                  <a:schemeClr val="bg1"/>
                </a:solidFill>
                <a:effectLst/>
              </a:rPr>
              <a:t>    </a:t>
            </a:r>
            <a:br>
              <a:rPr lang="ru-RU" sz="8800" b="1" dirty="0">
                <a:solidFill>
                  <a:schemeClr val="bg1"/>
                </a:solidFill>
                <a:effectLst/>
              </a:rPr>
            </a:br>
            <a:r>
              <a:rPr lang="ru-RU" sz="8800" b="1" dirty="0">
                <a:solidFill>
                  <a:schemeClr val="bg1"/>
                </a:solidFill>
                <a:effectLst/>
              </a:rPr>
              <a:t>129•3     </a:t>
            </a:r>
            <a:br>
              <a:rPr lang="ru-RU" sz="8800" b="1" dirty="0">
                <a:solidFill>
                  <a:schemeClr val="bg1"/>
                </a:solidFill>
                <a:effectLst/>
              </a:rPr>
            </a:br>
            <a:r>
              <a:rPr lang="ru-RU" sz="8800" b="1" dirty="0">
                <a:solidFill>
                  <a:schemeClr val="bg1"/>
                </a:solidFill>
                <a:effectLst/>
              </a:rPr>
              <a:t>423•2      </a:t>
            </a:r>
            <a:br>
              <a:rPr lang="ru-RU" sz="8800" b="1" dirty="0">
                <a:solidFill>
                  <a:schemeClr val="bg1"/>
                </a:solidFill>
                <a:effectLst/>
              </a:rPr>
            </a:br>
            <a:r>
              <a:rPr lang="ru-RU" sz="8800" b="1" dirty="0">
                <a:solidFill>
                  <a:schemeClr val="bg1"/>
                </a:solidFill>
                <a:effectLst/>
              </a:rPr>
              <a:t>2745•3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4793704"/>
          </a:xfrm>
        </p:spPr>
        <p:txBody>
          <a:bodyPr/>
          <a:lstStyle/>
          <a:p>
            <a:pPr algn="just"/>
            <a:r>
              <a:rPr lang="ru-RU" sz="11500" dirty="0" smtClean="0">
                <a:solidFill>
                  <a:schemeClr val="bg1"/>
                </a:solidFill>
              </a:rPr>
              <a:t>345</a:t>
            </a:r>
            <a:br>
              <a:rPr lang="ru-RU" sz="11500" dirty="0" smtClean="0">
                <a:solidFill>
                  <a:schemeClr val="bg1"/>
                </a:solidFill>
              </a:rPr>
            </a:br>
            <a:r>
              <a:rPr lang="ru-RU" sz="11500" dirty="0" smtClean="0">
                <a:solidFill>
                  <a:schemeClr val="bg1"/>
                </a:solidFill>
              </a:rPr>
              <a:t>       </a:t>
            </a:r>
            <a:r>
              <a:rPr lang="ru-RU" sz="11500" u="sng" dirty="0" smtClean="0">
                <a:solidFill>
                  <a:schemeClr val="bg1"/>
                </a:solidFill>
              </a:rPr>
              <a:t>    5</a:t>
            </a:r>
            <a:r>
              <a:rPr lang="ru-RU" sz="11500" dirty="0" smtClean="0">
                <a:solidFill>
                  <a:schemeClr val="bg1"/>
                </a:solidFill>
              </a:rPr>
              <a:t>  </a:t>
            </a:r>
            <a:endParaRPr lang="ru-RU" sz="115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3140968"/>
            <a:ext cx="504056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771800" y="3140968"/>
            <a:ext cx="504056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50 801 • 4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352928" cy="3672408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/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К </a:t>
            </a:r>
            <a:r>
              <a:rPr lang="ru-RU" sz="2400" b="1" dirty="0">
                <a:solidFill>
                  <a:schemeClr val="bg1"/>
                </a:solidFill>
                <a:effectLst/>
              </a:rPr>
              <a:t>новому учебному году наша школа закупила для четвероклассников 8 комплектов учебников. Сколько стоили учебники по математике? Сколько денег затрачено на одного ученика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?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28798"/>
              </p:ext>
            </p:extLst>
          </p:nvPr>
        </p:nvGraphicFramePr>
        <p:xfrm>
          <a:off x="539552" y="2132856"/>
          <a:ext cx="8064895" cy="397494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19390"/>
                <a:gridCol w="3591125"/>
                <a:gridCol w="1846545"/>
                <a:gridCol w="2107835"/>
              </a:tblGrid>
              <a:tr h="522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Учебники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Стоимость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 язык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401 руб.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401 руб.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Литературное чтение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413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413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Математика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391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391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Окружающий мир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383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Часть 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383 руб.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1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2505075"/>
          </a:xfrm>
        </p:spPr>
        <p:txBody>
          <a:bodyPr/>
          <a:lstStyle/>
          <a:p>
            <a:pPr lvl="0" algn="l"/>
            <a:r>
              <a:rPr lang="ru-RU" sz="3600" b="1" dirty="0" smtClean="0">
                <a:solidFill>
                  <a:schemeClr val="bg1"/>
                </a:solidFill>
              </a:rPr>
              <a:t>Решение: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1)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391∙2=782 (руб) – стоят 2 части учебника по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математике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4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96"/>
            <a:ext cx="7772400" cy="5223404"/>
          </a:xfrm>
        </p:spPr>
        <p:txBody>
          <a:bodyPr/>
          <a:lstStyle/>
          <a:p>
            <a:pPr lvl="0" algn="l"/>
            <a:r>
              <a:rPr lang="ru-RU" sz="3600" b="1" dirty="0">
                <a:solidFill>
                  <a:schemeClr val="bg1"/>
                </a:solidFill>
              </a:rPr>
              <a:t>Решение: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1)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391∙2=782 (</a:t>
            </a:r>
            <a:r>
              <a:rPr lang="ru-RU" sz="3600" b="1" dirty="0" err="1">
                <a:solidFill>
                  <a:schemeClr val="bg1"/>
                </a:solidFill>
                <a:effectLst/>
              </a:rPr>
              <a:t>руб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) – стоят 2 части учебника по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математике</a:t>
            </a:r>
            <a:br>
              <a:rPr lang="ru-RU" sz="3600" b="1" dirty="0" smtClean="0">
                <a:solidFill>
                  <a:schemeClr val="bg1"/>
                </a:solidFill>
                <a:effectLst/>
              </a:rPr>
            </a:br>
            <a:r>
              <a:rPr lang="ru-RU" sz="3600" b="1" dirty="0" smtClean="0">
                <a:solidFill>
                  <a:schemeClr val="bg1"/>
                </a:solidFill>
                <a:effectLst/>
              </a:rPr>
              <a:t>2)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782∙8=6256 (руб) – стоят 8 учебников</a:t>
            </a:r>
            <a:br>
              <a:rPr lang="ru-RU" sz="3600" b="1" dirty="0">
                <a:solidFill>
                  <a:schemeClr val="bg1"/>
                </a:solidFill>
                <a:effectLst/>
              </a:rPr>
            </a:br>
            <a:r>
              <a:rPr lang="ru-RU" sz="3600" b="1" dirty="0">
                <a:solidFill>
                  <a:schemeClr val="bg1"/>
                </a:solidFill>
                <a:effectLst/>
              </a:rPr>
              <a:t>Ответ: 6256 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рубля.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/>
            </a:r>
            <a:br>
              <a:rPr lang="ru-RU" sz="3600" b="1" dirty="0">
                <a:solidFill>
                  <a:schemeClr val="bg1"/>
                </a:solidFill>
                <a:effectLst/>
              </a:rPr>
            </a:br>
            <a:r>
              <a:rPr lang="ru-RU" b="1" dirty="0">
                <a:solidFill>
                  <a:schemeClr val="bg1"/>
                </a:solidFill>
                <a:effectLst/>
              </a:rPr>
              <a:t/>
            </a:r>
            <a:br>
              <a:rPr lang="ru-RU" b="1" dirty="0">
                <a:solidFill>
                  <a:schemeClr val="bg1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8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5661248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FFFFFF"/>
                </a:solidFill>
              </a:rPr>
              <a:t>Решение:</a:t>
            </a:r>
            <a:br>
              <a:rPr lang="ru-RU" sz="3600" b="1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FFFFFF"/>
                </a:solidFill>
              </a:rPr>
              <a:t>1) 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>391∙2=782 (</a:t>
            </a:r>
            <a:r>
              <a:rPr lang="ru-RU" sz="3600" b="1" dirty="0" err="1">
                <a:solidFill>
                  <a:srgbClr val="FFFFFF"/>
                </a:solidFill>
                <a:effectLst/>
              </a:rPr>
              <a:t>руб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>) – стоят 2 части учебника по математике</a:t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r>
              <a:rPr lang="ru-RU" sz="3600" b="1" dirty="0">
                <a:solidFill>
                  <a:srgbClr val="FFFFFF"/>
                </a:solidFill>
                <a:effectLst/>
              </a:rPr>
              <a:t>2) 782∙8=6256 (</a:t>
            </a:r>
            <a:r>
              <a:rPr lang="ru-RU" sz="3600" b="1" dirty="0" err="1">
                <a:solidFill>
                  <a:srgbClr val="FFFFFF"/>
                </a:solidFill>
                <a:effectLst/>
              </a:rPr>
              <a:t>руб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>) – стоят 8 учебников</a:t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r>
              <a:rPr lang="ru-RU" sz="3600" b="1" dirty="0">
                <a:solidFill>
                  <a:srgbClr val="FFFFFF"/>
                </a:solidFill>
                <a:effectLst/>
              </a:rPr>
              <a:t>Ответ: 6256 рубля.</a:t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r>
              <a:rPr lang="ru-RU" sz="3600" b="1" dirty="0" smtClean="0">
                <a:solidFill>
                  <a:srgbClr val="FFFFFF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FFFFFF"/>
                </a:solidFill>
                <a:effectLst/>
              </a:rPr>
            </a:br>
            <a:r>
              <a:rPr lang="ru-RU" sz="3600" b="1" dirty="0" smtClean="0">
                <a:solidFill>
                  <a:srgbClr val="FFFFFF"/>
                </a:solidFill>
                <a:effectLst/>
              </a:rPr>
              <a:t>401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>∙2 + 413∙2 + 391∙2 + 383∙2=3176 (</a:t>
            </a:r>
            <a:r>
              <a:rPr lang="ru-RU" sz="3600" b="1" dirty="0" err="1">
                <a:solidFill>
                  <a:srgbClr val="FFFFFF"/>
                </a:solidFill>
                <a:effectLst/>
              </a:rPr>
              <a:t>руб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>) – стоит 1 комплект</a:t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r>
              <a:rPr lang="ru-RU" sz="3600" b="1" dirty="0">
                <a:solidFill>
                  <a:srgbClr val="FFFFFF"/>
                </a:solidFill>
                <a:effectLst/>
              </a:rPr>
              <a:t>Ответ: 3176 </a:t>
            </a:r>
            <a:r>
              <a:rPr lang="ru-RU" sz="3600" b="1" dirty="0" smtClean="0">
                <a:solidFill>
                  <a:srgbClr val="FFFFFF"/>
                </a:solidFill>
                <a:effectLst/>
              </a:rPr>
              <a:t>рублей.</a:t>
            </a:r>
            <a:r>
              <a:rPr lang="ru-RU" sz="3600" b="1" dirty="0">
                <a:solidFill>
                  <a:srgbClr val="FFFFFF"/>
                </a:solidFill>
                <a:effectLst/>
              </a:rPr>
              <a:t/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r>
              <a:rPr lang="ru-RU" sz="3600" b="1" dirty="0">
                <a:solidFill>
                  <a:srgbClr val="FFFFFF"/>
                </a:solidFill>
                <a:effectLst/>
              </a:rPr>
              <a:t/>
            </a:r>
            <a:br>
              <a:rPr lang="ru-RU" sz="3600" b="1" dirty="0">
                <a:solidFill>
                  <a:srgbClr val="FFFFFF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Домашнее задание: карточки</a:t>
            </a:r>
            <a:endParaRPr lang="ru-RU" sz="66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230425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" y="464096"/>
            <a:ext cx="7848872" cy="587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980728" y="764704"/>
            <a:ext cx="11233248" cy="1159769"/>
          </a:xfrm>
        </p:spPr>
        <p:txBody>
          <a:bodyPr/>
          <a:lstStyle/>
          <a:p>
            <a:r>
              <a:rPr lang="ru-RU" sz="5400" dirty="0" smtClean="0"/>
              <a:t>         </a:t>
            </a:r>
            <a:r>
              <a:rPr lang="ru-RU" b="1" u="sng" dirty="0" smtClean="0">
                <a:solidFill>
                  <a:schemeClr val="bg1"/>
                </a:solidFill>
                <a:latin typeface="Propisi" panose="02000508030000020003" pitchFamily="2" charset="0"/>
              </a:rPr>
              <a:t>Классная работа</a:t>
            </a:r>
            <a:r>
              <a:rPr lang="ru-RU" sz="8800" b="1" u="sng" dirty="0" smtClean="0">
                <a:solidFill>
                  <a:schemeClr val="bg1"/>
                </a:solidFill>
                <a:latin typeface="Propisi" panose="02000508030000020003" pitchFamily="2" charset="0"/>
              </a:rPr>
              <a:t>. </a:t>
            </a:r>
            <a:r>
              <a:rPr lang="ru-RU" sz="6600" b="1" u="sng" dirty="0" smtClean="0">
                <a:solidFill>
                  <a:schemeClr val="bg1"/>
                </a:solidFill>
                <a:latin typeface="Propisi" panose="02000508030000020003" pitchFamily="2" charset="0"/>
              </a:rPr>
              <a:t> 20.12</a:t>
            </a:r>
            <a:endParaRPr lang="ru-RU" sz="7200" b="1" u="sng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1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Спасибо за урок!</a:t>
            </a:r>
            <a:endParaRPr lang="ru-RU" sz="115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9014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1) </a:t>
            </a:r>
            <a:r>
              <a:rPr lang="ru-RU" sz="3600" dirty="0">
                <a:solidFill>
                  <a:schemeClr val="bg1"/>
                </a:solidFill>
                <a:effectLst/>
              </a:rPr>
              <a:t>Петя прочитал на ценнике стоимость новой модели ноутбука «Сто восемьдесят четыре тысячи двести три рубля». Какое число было написано на ценнике?</a:t>
            </a:r>
            <a:br>
              <a:rPr lang="ru-RU" sz="3600" dirty="0">
                <a:solidFill>
                  <a:schemeClr val="bg1"/>
                </a:solidFill>
                <a:effectLst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2952327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>
                <a:solidFill>
                  <a:schemeClr val="bg1"/>
                </a:solidFill>
                <a:latin typeface="+mn-lt"/>
              </a:rPr>
              <a:t>А)18 423 </a:t>
            </a:r>
            <a:endParaRPr lang="ru-RU" sz="44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4400" b="1" dirty="0">
                <a:solidFill>
                  <a:schemeClr val="bg1"/>
                </a:solidFill>
                <a:latin typeface="+mn-lt"/>
              </a:rPr>
              <a:t>) 184 203 </a:t>
            </a:r>
            <a:endParaRPr lang="ru-RU" sz="44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4400" b="1" dirty="0">
                <a:solidFill>
                  <a:schemeClr val="bg1"/>
                </a:solidFill>
                <a:latin typeface="+mn-lt"/>
              </a:rPr>
              <a:t>) 184230</a:t>
            </a:r>
            <a:endParaRPr lang="ru-RU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3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8800" b="1" dirty="0" smtClean="0">
                <a:solidFill>
                  <a:schemeClr val="bg1"/>
                </a:solidFill>
              </a:rPr>
              <a:t>Б) 184 203 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88259"/>
              </p:ext>
            </p:extLst>
          </p:nvPr>
        </p:nvGraphicFramePr>
        <p:xfrm>
          <a:off x="395536" y="1196752"/>
          <a:ext cx="8352928" cy="4312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814"/>
                <a:gridCol w="6568114"/>
              </a:tblGrid>
              <a:tr h="1123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3200" dirty="0">
                          <a:effectLst/>
                        </a:rPr>
                        <a:t>цифра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Частное чисел 42 и 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238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3200" dirty="0">
                          <a:effectLst/>
                        </a:rPr>
                        <a:t>цифра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Сумма чисел 10 и 5 деленная на 3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3200" dirty="0">
                          <a:effectLst/>
                        </a:rPr>
                        <a:t> цифра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Произведение чисел 135 и 0</a:t>
                      </a: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3200" dirty="0">
                          <a:effectLst/>
                        </a:rPr>
                        <a:t>цифра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Во сколько раз 24 больше 8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Ответ: 6503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5832648"/>
          </a:xfrm>
        </p:spPr>
        <p:txBody>
          <a:bodyPr/>
          <a:lstStyle/>
          <a:p>
            <a:pPr algn="l"/>
            <a:r>
              <a:rPr lang="ru-RU" sz="7200" b="1" dirty="0" smtClean="0">
                <a:solidFill>
                  <a:schemeClr val="bg1"/>
                </a:solidFill>
                <a:effectLst/>
              </a:rPr>
              <a:t>30•2=</a:t>
            </a:r>
            <a:r>
              <a:rPr lang="ru-RU" sz="7200" b="1" dirty="0">
                <a:solidFill>
                  <a:schemeClr val="bg1"/>
                </a:solidFill>
                <a:effectLst/>
              </a:rPr>
              <a:t/>
            </a:r>
            <a:br>
              <a:rPr lang="ru-RU" sz="7200" b="1" dirty="0">
                <a:solidFill>
                  <a:schemeClr val="bg1"/>
                </a:solidFill>
                <a:effectLst/>
              </a:rPr>
            </a:br>
            <a:r>
              <a:rPr lang="ru-RU" sz="7200" b="1" dirty="0" smtClean="0">
                <a:solidFill>
                  <a:schemeClr val="bg1"/>
                </a:solidFill>
                <a:effectLst/>
              </a:rPr>
              <a:t>32•2=</a:t>
            </a:r>
            <a:r>
              <a:rPr lang="ru-RU" sz="7200" b="1" dirty="0">
                <a:solidFill>
                  <a:schemeClr val="bg1"/>
                </a:solidFill>
                <a:effectLst/>
              </a:rPr>
              <a:t/>
            </a:r>
            <a:br>
              <a:rPr lang="ru-RU" sz="7200" b="1" dirty="0">
                <a:solidFill>
                  <a:schemeClr val="bg1"/>
                </a:solidFill>
                <a:effectLst/>
              </a:rPr>
            </a:br>
            <a:r>
              <a:rPr lang="ru-RU" sz="7200" b="1" dirty="0" smtClean="0">
                <a:solidFill>
                  <a:schemeClr val="bg1"/>
                </a:solidFill>
                <a:effectLst/>
              </a:rPr>
              <a:t>132•2=</a:t>
            </a:r>
            <a:r>
              <a:rPr lang="ru-RU" sz="7200" b="1" dirty="0">
                <a:solidFill>
                  <a:schemeClr val="bg1"/>
                </a:solidFill>
                <a:effectLst/>
              </a:rPr>
              <a:t/>
            </a:r>
            <a:br>
              <a:rPr lang="ru-RU" sz="7200" b="1" dirty="0">
                <a:solidFill>
                  <a:schemeClr val="bg1"/>
                </a:solidFill>
                <a:effectLst/>
              </a:rPr>
            </a:br>
            <a:r>
              <a:rPr lang="ru-RU" sz="7200" b="1" dirty="0">
                <a:solidFill>
                  <a:schemeClr val="bg1"/>
                </a:solidFill>
                <a:effectLst/>
              </a:rPr>
              <a:t>9 дес.•</a:t>
            </a:r>
            <a:r>
              <a:rPr lang="ru-RU" sz="7200" b="1" dirty="0" smtClean="0">
                <a:solidFill>
                  <a:schemeClr val="bg1"/>
                </a:solidFill>
                <a:effectLst/>
              </a:rPr>
              <a:t>4=</a:t>
            </a:r>
            <a:r>
              <a:rPr lang="ru-RU" sz="7200" b="1" dirty="0">
                <a:solidFill>
                  <a:schemeClr val="bg1"/>
                </a:solidFill>
                <a:effectLst/>
              </a:rPr>
              <a:t/>
            </a:r>
            <a:br>
              <a:rPr lang="ru-RU" sz="7200" b="1" dirty="0">
                <a:solidFill>
                  <a:schemeClr val="bg1"/>
                </a:solidFill>
                <a:effectLst/>
              </a:rPr>
            </a:br>
            <a:r>
              <a:rPr lang="ru-RU" sz="7200" b="1" dirty="0">
                <a:solidFill>
                  <a:schemeClr val="bg1"/>
                </a:solidFill>
                <a:effectLst/>
              </a:rPr>
              <a:t>3 сот.•</a:t>
            </a:r>
            <a:r>
              <a:rPr lang="ru-RU" sz="7200" b="1" dirty="0" smtClean="0">
                <a:solidFill>
                  <a:schemeClr val="bg1"/>
                </a:solidFill>
                <a:effectLst/>
              </a:rPr>
              <a:t>8=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5832648"/>
          </a:xfrm>
        </p:spPr>
        <p:txBody>
          <a:bodyPr/>
          <a:lstStyle/>
          <a:p>
            <a:pPr algn="just"/>
            <a:r>
              <a:rPr lang="ru-RU" sz="8800" b="1" dirty="0">
                <a:solidFill>
                  <a:schemeClr val="bg1"/>
                </a:solidFill>
                <a:effectLst/>
              </a:rPr>
              <a:t>345•5     </a:t>
            </a:r>
            <a:r>
              <a:rPr lang="ru-RU" sz="8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8800" b="1" dirty="0" smtClean="0">
                <a:solidFill>
                  <a:schemeClr val="bg1"/>
                </a:solidFill>
                <a:effectLst/>
              </a:rPr>
            </a:br>
            <a:r>
              <a:rPr lang="ru-RU" sz="8800" b="1" dirty="0" smtClean="0">
                <a:solidFill>
                  <a:schemeClr val="bg1"/>
                </a:solidFill>
                <a:effectLst/>
              </a:rPr>
              <a:t>129•3 </a:t>
            </a:r>
            <a:r>
              <a:rPr lang="ru-RU" sz="8800" b="1" dirty="0">
                <a:solidFill>
                  <a:schemeClr val="bg1"/>
                </a:solidFill>
                <a:effectLst/>
              </a:rPr>
              <a:t>    </a:t>
            </a:r>
            <a:r>
              <a:rPr lang="ru-RU" sz="8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8800" b="1" dirty="0" smtClean="0">
                <a:solidFill>
                  <a:schemeClr val="bg1"/>
                </a:solidFill>
                <a:effectLst/>
              </a:rPr>
            </a:br>
            <a:r>
              <a:rPr lang="ru-RU" sz="8800" b="1" dirty="0" smtClean="0">
                <a:solidFill>
                  <a:schemeClr val="bg1"/>
                </a:solidFill>
                <a:effectLst/>
              </a:rPr>
              <a:t>423•2 </a:t>
            </a:r>
            <a:r>
              <a:rPr lang="ru-RU" sz="8800" b="1" dirty="0">
                <a:solidFill>
                  <a:schemeClr val="bg1"/>
                </a:solidFill>
                <a:effectLst/>
              </a:rPr>
              <a:t>     </a:t>
            </a:r>
            <a:br>
              <a:rPr lang="ru-RU" sz="8800" b="1" dirty="0">
                <a:solidFill>
                  <a:schemeClr val="bg1"/>
                </a:solidFill>
                <a:effectLst/>
              </a:rPr>
            </a:br>
            <a:r>
              <a:rPr lang="ru-RU" sz="8800" b="1" dirty="0" smtClean="0">
                <a:solidFill>
                  <a:schemeClr val="bg1"/>
                </a:solidFill>
                <a:effectLst/>
              </a:rPr>
              <a:t>2745•3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4032448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Тема: </a:t>
            </a:r>
            <a:r>
              <a:rPr lang="ru-RU" sz="5400" b="1" dirty="0">
                <a:solidFill>
                  <a:schemeClr val="bg1"/>
                </a:solidFill>
                <a:effectLst/>
              </a:rPr>
              <a:t>Письменное </a:t>
            </a:r>
            <a:r>
              <a:rPr lang="ru-RU" sz="5400" b="1" dirty="0" smtClean="0">
                <a:solidFill>
                  <a:schemeClr val="bg1"/>
                </a:solidFill>
                <a:effectLst/>
              </a:rPr>
              <a:t>умножение </a:t>
            </a:r>
            <a:r>
              <a:rPr lang="ru-RU" sz="5400" b="1" dirty="0">
                <a:solidFill>
                  <a:schemeClr val="bg1"/>
                </a:solidFill>
                <a:effectLst/>
              </a:rPr>
              <a:t>многозначного числа на однозначное в пределах 100 000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103</TotalTime>
  <Words>204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«Математику уже затем изучать нужно, что она ум в порядок приводит»</vt:lpstr>
      <vt:lpstr>         Классная работа.  20.12</vt:lpstr>
      <vt:lpstr>1) Петя прочитал на ценнике стоимость новой модели ноутбука «Сто восемьдесят четыре тысячи двести три рубля». Какое число было написано на ценнике? </vt:lpstr>
      <vt:lpstr>Б) 184 203 </vt:lpstr>
      <vt:lpstr> </vt:lpstr>
      <vt:lpstr>Ответ: 6503</vt:lpstr>
      <vt:lpstr>30•2= 32•2= 132•2= 9 дес.•4= 3 сот.•8=</vt:lpstr>
      <vt:lpstr>345•5      129•3      423•2       2745•3</vt:lpstr>
      <vt:lpstr>Тема: Письменное умножение многозначного числа на однозначное в пределах 100 000</vt:lpstr>
      <vt:lpstr>Цель:  Обобщить знания о действии умножения. Задачи:  - повторить всё, что нам извест-но о действии умножения; - упражняться в умножении чисел.</vt:lpstr>
      <vt:lpstr>345•5=      129•3      423•2       2745•3</vt:lpstr>
      <vt:lpstr>345            5  </vt:lpstr>
      <vt:lpstr>50 801 • 4</vt:lpstr>
      <vt:lpstr>     К новому учебному году наша школа закупила для четвероклассников 8 комплектов учебников. Сколько стоили учебники по математике? Сколько денег затрачено на одного ученика?  </vt:lpstr>
      <vt:lpstr>Решение: 1) 391∙2=782 (руб) – стоят 2 части учебника по математике </vt:lpstr>
      <vt:lpstr>Решение: 1) 391∙2=782 (руб) – стоят 2 части учебника по математике 2) 782∙8=6256 (руб) – стоят 8 учебников Ответ: 6256 рубля.  </vt:lpstr>
      <vt:lpstr>Решение: 1) 391∙2=782 (руб) – стоят 2 части учебника по математике 2) 782∙8=6256 (руб) – стоят 8 учебников Ответ: 6256 рубля.  401∙2 + 413∙2 + 391∙2 + 383∙2=3176 (руб) – стоит 1 комплект Ответ: 3176 рублей.  </vt:lpstr>
      <vt:lpstr>Домашнее задание: карточки</vt:lpstr>
      <vt:lpstr>  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«Математику уже затем изучать нужно, что она ум в порядок приводит»</dc:title>
  <dc:creator>User</dc:creator>
  <cp:lastModifiedBy>User</cp:lastModifiedBy>
  <cp:revision>9</cp:revision>
  <dcterms:created xsi:type="dcterms:W3CDTF">2023-12-18T14:55:23Z</dcterms:created>
  <dcterms:modified xsi:type="dcterms:W3CDTF">2023-12-19T16:28:45Z</dcterms:modified>
</cp:coreProperties>
</file>