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1" r:id="rId3"/>
    <p:sldId id="283" r:id="rId4"/>
    <p:sldId id="270" r:id="rId5"/>
    <p:sldId id="271" r:id="rId6"/>
    <p:sldId id="289" r:id="rId7"/>
    <p:sldId id="272" r:id="rId8"/>
    <p:sldId id="273" r:id="rId9"/>
    <p:sldId id="275" r:id="rId10"/>
    <p:sldId id="274" r:id="rId11"/>
    <p:sldId id="277" r:id="rId12"/>
    <p:sldId id="290" r:id="rId13"/>
    <p:sldId id="288" r:id="rId14"/>
    <p:sldId id="286" r:id="rId15"/>
    <p:sldId id="278" r:id="rId16"/>
    <p:sldId id="287" r:id="rId17"/>
    <p:sldId id="280" r:id="rId18"/>
    <p:sldId id="291" r:id="rId19"/>
    <p:sldId id="25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DDA0AAE-DA0D-4245-AB11-B31B86E62C83}">
          <p14:sldIdLst>
            <p14:sldId id="285"/>
            <p14:sldId id="281"/>
            <p14:sldId id="283"/>
            <p14:sldId id="270"/>
            <p14:sldId id="271"/>
            <p14:sldId id="289"/>
            <p14:sldId id="272"/>
            <p14:sldId id="273"/>
            <p14:sldId id="275"/>
            <p14:sldId id="274"/>
            <p14:sldId id="277"/>
            <p14:sldId id="290"/>
            <p14:sldId id="288"/>
            <p14:sldId id="286"/>
            <p14:sldId id="278"/>
            <p14:sldId id="287"/>
            <p14:sldId id="280"/>
            <p14:sldId id="291"/>
            <p14:sldId id="25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6"/>
            <a:ext cx="9165837" cy="678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User\Documents\грант Асылгараева Г.В.2017\фото я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8000"/>
                    </a14:imgEffect>
                    <a14:imgEffect>
                      <a14:brightnessContrast bright="14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5863">
            <a:off x="251520" y="1268760"/>
            <a:ext cx="2976272" cy="3968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03848" y="692696"/>
            <a:ext cx="6038657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 ДЕЙСТВИЯ К МЫСЛИ: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продуктивные приёмы работы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понятиями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инструмент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развития универсальных учебных действий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27002" y="4581128"/>
            <a:ext cx="6090129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Асылгараева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  <a:p>
            <a:pPr lvl="0"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Гульнара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Варисовна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  <a:p>
            <a:pPr lvl="0"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учитель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родного языка и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литературы</a:t>
            </a:r>
          </a:p>
          <a:p>
            <a:pPr lvl="0"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МБОУ СОШ №</a:t>
            </a:r>
            <a:r>
              <a:rPr lang="ru-RU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3    города Бугульмы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759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58"/>
          <a:stretch/>
        </p:blipFill>
        <p:spPr bwMode="auto">
          <a:xfrm>
            <a:off x="0" y="0"/>
            <a:ext cx="205172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1700808"/>
            <a:ext cx="6408712" cy="424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Определиться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 педагогической задачей (развивать умения….)</a:t>
            </a:r>
            <a:endParaRPr lang="ru-RU" sz="28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Отобрать учебный материал</a:t>
            </a:r>
            <a:endParaRPr lang="ru-RU" sz="28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Определить способ организации учебной ситуации (кто, что делает)</a:t>
            </a:r>
            <a:endParaRPr lang="ru-RU" sz="28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Спрогнозировать действия детей.</a:t>
            </a:r>
            <a:endParaRPr lang="ru-RU" sz="28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Спровоцировать детей на активные действия, на создание мотивации учения.</a:t>
            </a:r>
            <a:endParaRPr lang="ru-RU" sz="28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6375" y="188640"/>
            <a:ext cx="583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Что значит создать учебную ситуацию</a:t>
            </a: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ru-RU" sz="40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727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58"/>
          <a:stretch/>
        </p:blipFill>
        <p:spPr bwMode="auto">
          <a:xfrm>
            <a:off x="0" y="0"/>
            <a:ext cx="205172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Школьные анимашки - 4 Февраля 2014 - Методическая копилка - Персональный сайт Борзенко А.А.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77294"/>
            <a:ext cx="3470329" cy="3470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7657" y="1772816"/>
            <a:ext cx="68407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возраста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ребенка,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специфики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предмета,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уровня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УУД</a:t>
            </a:r>
          </a:p>
          <a:p>
            <a:pPr marL="457200" indent="-457200">
              <a:buFont typeface="Wingdings" pitchFamily="2" charset="2"/>
              <a:buChar char="Ø"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8994" y="620688"/>
            <a:ext cx="8118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Учебная ситуация строится с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учетом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6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58"/>
          <a:stretch/>
        </p:blipFill>
        <p:spPr bwMode="auto">
          <a:xfrm>
            <a:off x="0" y="0"/>
            <a:ext cx="205172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8" y="404664"/>
            <a:ext cx="4572000" cy="8463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100" i="1" dirty="0">
                <a:solidFill>
                  <a:srgbClr val="FF0000"/>
                </a:solidFill>
                <a:ea typeface="+mj-ea"/>
                <a:cs typeface="+mj-cs"/>
              </a:rPr>
              <a:t/>
            </a:r>
            <a:br>
              <a:rPr lang="ru-RU" sz="3100" i="1" dirty="0">
                <a:solidFill>
                  <a:srgbClr val="FF0000"/>
                </a:solidFill>
                <a:ea typeface="+mj-ea"/>
                <a:cs typeface="+mj-cs"/>
              </a:rPr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772406"/>
              </p:ext>
            </p:extLst>
          </p:nvPr>
        </p:nvGraphicFramePr>
        <p:xfrm>
          <a:off x="1331640" y="1058656"/>
          <a:ext cx="7488832" cy="3054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376264"/>
                <a:gridCol w="2376264"/>
              </a:tblGrid>
              <a:tr h="768847">
                <a:tc gridSpan="3"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Учебная ситуация</a:t>
                      </a:r>
                      <a:endParaRPr lang="ru-RU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6709">
                <a:tc>
                  <a:txBody>
                    <a:bodyPr/>
                    <a:lstStyle/>
                    <a:p>
                      <a:pPr algn="ctr"/>
                      <a:r>
                        <a:rPr lang="tt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учит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мотивация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учитель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6709">
                <a:tc>
                  <a:txBody>
                    <a:bodyPr/>
                    <a:lstStyle/>
                    <a:p>
                      <a:pPr algn="ctr"/>
                      <a:r>
                        <a:rPr lang="tt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обучает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идея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6709">
                <a:tc>
                  <a:txBody>
                    <a:bodyPr/>
                    <a:lstStyle/>
                    <a:p>
                      <a:pPr algn="ctr"/>
                      <a:r>
                        <a:rPr lang="tt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интересная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прием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деятельность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6709">
                <a:tc>
                  <a:txBody>
                    <a:bodyPr/>
                    <a:lstStyle/>
                    <a:p>
                      <a:pPr algn="ctr"/>
                      <a:r>
                        <a:rPr lang="tt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познавател</a:t>
                      </a:r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ьная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ученик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задание</a:t>
                      </a:r>
                    </a:p>
                  </a:txBody>
                  <a:tcPr/>
                </a:tc>
              </a:tr>
              <a:tr h="40670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процесс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действия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91797"/>
            <a:ext cx="230425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5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76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58"/>
          <a:stretch/>
        </p:blipFill>
        <p:spPr bwMode="auto">
          <a:xfrm>
            <a:off x="0" y="0"/>
            <a:ext cx="205172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8" y="404664"/>
            <a:ext cx="4572000" cy="8463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100" i="1" dirty="0">
                <a:solidFill>
                  <a:srgbClr val="FF0000"/>
                </a:solidFill>
                <a:ea typeface="+mj-ea"/>
                <a:cs typeface="+mj-cs"/>
              </a:rPr>
              <a:t/>
            </a:r>
            <a:br>
              <a:rPr lang="ru-RU" sz="3100" i="1" dirty="0">
                <a:solidFill>
                  <a:srgbClr val="FF0000"/>
                </a:solidFill>
                <a:ea typeface="+mj-ea"/>
                <a:cs typeface="+mj-cs"/>
              </a:rPr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95205"/>
              </p:ext>
            </p:extLst>
          </p:nvPr>
        </p:nvGraphicFramePr>
        <p:xfrm>
          <a:off x="1565412" y="1465365"/>
          <a:ext cx="7128792" cy="2323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2376264"/>
                <a:gridCol w="2376264"/>
              </a:tblGrid>
              <a:tr h="768847">
                <a:tc gridSpan="3"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Учебная ситуация</a:t>
                      </a:r>
                      <a:endParaRPr lang="ru-RU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6709">
                <a:tc>
                  <a:txBody>
                    <a:bodyPr/>
                    <a:lstStyle/>
                    <a:p>
                      <a:pPr algn="ctr"/>
                      <a:r>
                        <a:rPr lang="tt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учит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мотивация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учитель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6709">
                <a:tc>
                  <a:txBody>
                    <a:bodyPr/>
                    <a:lstStyle/>
                    <a:p>
                      <a:pPr algn="ctr"/>
                      <a:r>
                        <a:rPr lang="tt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обучает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учебная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процесс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6709">
                <a:tc>
                  <a:txBody>
                    <a:bodyPr/>
                    <a:lstStyle/>
                    <a:p>
                      <a:pPr algn="ctr"/>
                      <a:r>
                        <a:rPr lang="tt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интересная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прием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деятельность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61048"/>
            <a:ext cx="2713484" cy="271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5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36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58"/>
          <a:stretch/>
        </p:blipFill>
        <p:spPr bwMode="auto">
          <a:xfrm>
            <a:off x="0" y="0"/>
            <a:ext cx="205172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42797" y="137934"/>
            <a:ext cx="44319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Учебная ситуация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9"/>
          <a:stretch/>
        </p:blipFill>
        <p:spPr bwMode="auto">
          <a:xfrm>
            <a:off x="1564957" y="1412776"/>
            <a:ext cx="7187662" cy="4540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6012160" y="2937083"/>
            <a:ext cx="2082700" cy="229211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862612" y="2564904"/>
            <a:ext cx="238179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8604448" y="2797259"/>
            <a:ext cx="0" cy="27199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73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58"/>
          <a:stretch/>
        </p:blipFill>
        <p:spPr bwMode="auto">
          <a:xfrm>
            <a:off x="0" y="0"/>
            <a:ext cx="205172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4624"/>
            <a:ext cx="8640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Упражнение</a:t>
            </a:r>
            <a:r>
              <a:rPr lang="ru-RU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«Творческий диктант»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1002706"/>
            <a:ext cx="68803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Цель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учебной ситуации на уроке состоит в построении такой_________, которая бы позволила ученикам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_________ реализовать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себя и получить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____________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продукцию определенного качества. Временная продолжительность образовательной ситуации может занимать ________ урока, урок, либо _________уроков. Учитель может создать несколько учебных ситуаций на одном учебном занятии с __________.  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Наиболее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«мощной» является та учебная ситуация, в которую вместе с учащимися вовлекается сам __________. Результаты такого взаимодействия «учитель-ученики» на уроке будут наиболее продуктивными.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6105844"/>
            <a:ext cx="7272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Опорные слова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творчески,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среды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учитель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несколько,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собственную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часть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учениками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31043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среды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1840" y="1754403"/>
            <a:ext cx="1602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ворчески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205389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собственную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2108" y="2872988"/>
            <a:ext cx="1286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часть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317253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несколько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840" y="394527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учениками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0824" y="501317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Открытки оценки - на каждые день - бесплатные открытки анимации оценки - анимированные GIF открытки оценки - отправить в гостеву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295" y="4403749"/>
            <a:ext cx="2115915" cy="195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63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683568" y="27365"/>
            <a:ext cx="7192416" cy="586888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259632" y="590600"/>
            <a:ext cx="5472608" cy="436510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58"/>
          <a:stretch/>
        </p:blipFill>
        <p:spPr bwMode="auto">
          <a:xfrm>
            <a:off x="0" y="0"/>
            <a:ext cx="205172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2447764" y="980728"/>
            <a:ext cx="3096344" cy="2880320"/>
          </a:xfrm>
          <a:prstGeom prst="ellipse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Скругленная соединительная линия 10"/>
          <p:cNvCxnSpPr/>
          <p:nvPr/>
        </p:nvCxnSpPr>
        <p:spPr>
          <a:xfrm>
            <a:off x="3635896" y="3140968"/>
            <a:ext cx="2880320" cy="2755285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>
            <a:off x="5076056" y="3068960"/>
            <a:ext cx="1899828" cy="1449650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/>
          <p:nvPr/>
        </p:nvCxnSpPr>
        <p:spPr>
          <a:xfrm>
            <a:off x="6210182" y="2384884"/>
            <a:ext cx="1332148" cy="720080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44108" y="5896253"/>
            <a:ext cx="2196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91808" y="4584089"/>
            <a:ext cx="2196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254" y="3188445"/>
            <a:ext cx="2196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УЧЕБНАЯ 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СИТУАЦИЯ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1761" y="67380"/>
            <a:ext cx="58143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Прием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ТРИЗ  «Матрёшка»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43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58"/>
          <a:stretch/>
        </p:blipFill>
        <p:spPr bwMode="auto">
          <a:xfrm>
            <a:off x="0" y="0"/>
            <a:ext cx="205172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Приём ТРИЗ «Телеграмма»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5860" y="834971"/>
            <a:ext cx="7794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Задача: расшифровать изученное на уроке понятие, подобрав на каждую букву слова, соответствующие настроению и оценке своей деятельности учениками после изучения понятия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25860" y="2852936"/>
            <a:ext cx="34741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У</a:t>
            </a:r>
            <a:r>
              <a:rPr lang="ru-RU" sz="2800" dirty="0" smtClean="0"/>
              <a:t> – удивился, учился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Ч</a:t>
            </a:r>
            <a:r>
              <a:rPr lang="ru-RU" sz="2800" dirty="0" smtClean="0"/>
              <a:t> – что –то понял!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r>
              <a:rPr lang="ru-RU" sz="2800" dirty="0" smtClean="0"/>
              <a:t> -  ещё хочу отвечать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Б</a:t>
            </a:r>
            <a:r>
              <a:rPr lang="ru-RU" sz="2800" dirty="0" smtClean="0"/>
              <a:t> – было интересно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Н</a:t>
            </a:r>
            <a:r>
              <a:rPr lang="ru-RU" sz="2800" dirty="0" smtClean="0"/>
              <a:t> – научился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А </a:t>
            </a:r>
            <a:r>
              <a:rPr lang="ru-RU" sz="2800" dirty="0" smtClean="0"/>
              <a:t>-  ах! ах! ах!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Я</a:t>
            </a:r>
            <a:r>
              <a:rPr lang="ru-RU" sz="2800" dirty="0" smtClean="0"/>
              <a:t> -  ясно всё!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2859574"/>
            <a:ext cx="43924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 </a:t>
            </a:r>
            <a:r>
              <a:rPr lang="ru-RU" sz="2800" b="1" dirty="0" smtClean="0"/>
              <a:t>-  </a:t>
            </a:r>
            <a:r>
              <a:rPr lang="ru-RU" sz="2800" dirty="0" smtClean="0"/>
              <a:t>сложно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И </a:t>
            </a:r>
            <a:r>
              <a:rPr lang="ru-RU" sz="2800" dirty="0" smtClean="0"/>
              <a:t>- интересно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Т </a:t>
            </a:r>
            <a:r>
              <a:rPr lang="ru-RU" sz="2800" dirty="0" smtClean="0"/>
              <a:t>-  трудновато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У </a:t>
            </a:r>
            <a:r>
              <a:rPr lang="ru-RU" sz="2800" dirty="0" smtClean="0"/>
              <a:t>– ум развивался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А -  </a:t>
            </a:r>
            <a:r>
              <a:rPr lang="ru-RU" sz="2800" dirty="0" smtClean="0"/>
              <a:t>аргументированно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Ц </a:t>
            </a:r>
            <a:r>
              <a:rPr lang="ru-RU" sz="2800" dirty="0" smtClean="0"/>
              <a:t>– цель достигнута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И </a:t>
            </a:r>
            <a:r>
              <a:rPr lang="ru-RU" sz="2800" dirty="0" smtClean="0"/>
              <a:t>– и всё у нас получилось!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Я </a:t>
            </a:r>
            <a:r>
              <a:rPr lang="ru-RU" sz="2800" dirty="0" smtClean="0"/>
              <a:t>– я всё понял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1627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014"/>
            <a:ext cx="9144000" cy="678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«До и после»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793566"/>
              </p:ext>
            </p:extLst>
          </p:nvPr>
        </p:nvGraphicFramePr>
        <p:xfrm>
          <a:off x="539553" y="1397000"/>
          <a:ext cx="8064894" cy="4605972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2688298"/>
                <a:gridCol w="2688298"/>
                <a:gridCol w="2688298"/>
              </a:tblGrid>
              <a:tr h="52600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ДО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ПОСЛЕ</a:t>
                      </a:r>
                      <a:endParaRPr lang="ru-RU" sz="2800" b="1" dirty="0"/>
                    </a:p>
                  </a:txBody>
                  <a:tcPr/>
                </a:tc>
              </a:tr>
              <a:tr h="526002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+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Одним из ключевых понятий ФГОС является учебная деятельность.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+</a:t>
                      </a:r>
                      <a:endParaRPr lang="ru-RU" sz="3600" dirty="0"/>
                    </a:p>
                  </a:txBody>
                  <a:tcPr/>
                </a:tc>
              </a:tr>
              <a:tr h="526002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?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рамках учебной ситуации решения учебной задачи не происходит, но при этом ученики все равно остаются в субъектной позиции.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+</a:t>
                      </a:r>
                      <a:endParaRPr lang="ru-RU" sz="3600" dirty="0"/>
                    </a:p>
                  </a:txBody>
                  <a:tcPr/>
                </a:tc>
              </a:tr>
              <a:tr h="526002"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45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5" y="174968"/>
            <a:ext cx="9144000" cy="678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3140968"/>
            <a:ext cx="818633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t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Желаю всем </a:t>
            </a:r>
          </a:p>
          <a:p>
            <a:pPr algn="ctr"/>
            <a:r>
              <a:rPr lang="tt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творческих успехов.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0364" y="980728"/>
            <a:ext cx="711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t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928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014"/>
            <a:ext cx="9144000" cy="678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«До и после»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116292"/>
              </p:ext>
            </p:extLst>
          </p:nvPr>
        </p:nvGraphicFramePr>
        <p:xfrm>
          <a:off x="539553" y="1397000"/>
          <a:ext cx="8064894" cy="4605972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2688298"/>
                <a:gridCol w="2688298"/>
                <a:gridCol w="2688298"/>
              </a:tblGrid>
              <a:tr h="52600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ДО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ПОСЛЕ</a:t>
                      </a:r>
                      <a:endParaRPr lang="ru-RU" sz="2800" b="1" dirty="0"/>
                    </a:p>
                  </a:txBody>
                  <a:tcPr/>
                </a:tc>
              </a:tr>
              <a:tr h="526002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_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Одним из ключевых понятий ФГОС является учебная деятельность.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/>
                    </a:p>
                  </a:txBody>
                  <a:tcPr/>
                </a:tc>
              </a:tr>
              <a:tr h="526002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?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рамках учебной ситуации решения учебной задачи не происходит, но при этом ученики все равно остаются в субъектной позиции.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/>
                    </a:p>
                  </a:txBody>
                  <a:tcPr/>
                </a:tc>
              </a:tr>
              <a:tr h="526002"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9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58"/>
          <a:stretch/>
        </p:blipFill>
        <p:spPr bwMode="auto">
          <a:xfrm>
            <a:off x="0" y="0"/>
            <a:ext cx="205172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25860" y="271914"/>
            <a:ext cx="786662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Лицо, занимающееся   преподаванием какого-нибудь предмета в школе     </a:t>
            </a:r>
          </a:p>
          <a:p>
            <a:pPr algn="r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Терминологический словарь современного педагога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Это человек, занимающийся обучением и воспитанием учащихся, как правило, профессионально подготовленный.</a:t>
            </a:r>
          </a:p>
          <a:p>
            <a:pPr algn="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Энциклопедический словарь педагога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Тот, кто преподаёт какой –либо  учебный предмет в школе;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преподаватель</a:t>
            </a:r>
          </a:p>
          <a:p>
            <a:pPr algn="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Большой толковый словарь русского языка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Учитель (жен. род — учительница) — ныне одна из самых распространённых общественных профессий, преподаватель, педагог. Содержание профессии учителя — воспитание и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обучение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следующих поколений (шире — учащихся).</a:t>
            </a:r>
          </a:p>
          <a:p>
            <a:pPr algn="r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Материал из Википедии — свободной энциклопедии</a:t>
            </a:r>
          </a:p>
        </p:txBody>
      </p:sp>
    </p:spTree>
    <p:extLst>
      <p:ext uri="{BB962C8B-B14F-4D97-AF65-F5344CB8AC3E}">
        <p14:creationId xmlns:p14="http://schemas.microsoft.com/office/powerpoint/2010/main" val="411236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58"/>
          <a:stretch/>
        </p:blipFill>
        <p:spPr bwMode="auto">
          <a:xfrm>
            <a:off x="0" y="0"/>
            <a:ext cx="205172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78"/>
          <a:stretch/>
        </p:blipFill>
        <p:spPr bwMode="auto">
          <a:xfrm>
            <a:off x="7255605" y="3426829"/>
            <a:ext cx="1888395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612843"/>
            <a:ext cx="59766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Согласно Закону об образовании в Российской Федерации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273-ФЗ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обучение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целенаправленный процесс организации деятельности обучающихся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овладению знаниями, умениями, навыками и компетенцией, приобретению опыта деятельности, развитию способностей, приобретению опыта применения знаний в повседневной жизни и формированию у обучающихся мотивации получения образования в течение всей жизни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5860" y="4941168"/>
            <a:ext cx="6229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(Статья 2. Основные понятия, используемые в настоящем Федеральном законе)</a:t>
            </a:r>
          </a:p>
          <a:p>
            <a:pPr algn="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1878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58"/>
          <a:stretch/>
        </p:blipFill>
        <p:spPr bwMode="auto">
          <a:xfrm>
            <a:off x="0" y="0"/>
            <a:ext cx="205172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8" y="404664"/>
            <a:ext cx="4572000" cy="8463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100" i="1" dirty="0">
                <a:solidFill>
                  <a:srgbClr val="FF0000"/>
                </a:solidFill>
                <a:ea typeface="+mj-ea"/>
                <a:cs typeface="+mj-cs"/>
              </a:rPr>
              <a:t/>
            </a:r>
            <a:br>
              <a:rPr lang="ru-RU" sz="3100" i="1" dirty="0">
                <a:solidFill>
                  <a:srgbClr val="FF0000"/>
                </a:solidFill>
                <a:ea typeface="+mj-ea"/>
                <a:cs typeface="+mj-cs"/>
              </a:rPr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644769"/>
              </p:ext>
            </p:extLst>
          </p:nvPr>
        </p:nvGraphicFramePr>
        <p:xfrm>
          <a:off x="1691680" y="1058656"/>
          <a:ext cx="7128792" cy="2802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2376264"/>
                <a:gridCol w="2376264"/>
              </a:tblGrid>
              <a:tr h="768847">
                <a:tc gridSpan="3"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Учебная ситуация</a:t>
                      </a:r>
                      <a:endParaRPr lang="ru-RU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67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67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67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67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</a:tr>
              <a:tr h="4067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61048"/>
            <a:ext cx="2713484" cy="271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5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84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58"/>
          <a:stretch/>
        </p:blipFill>
        <p:spPr bwMode="auto">
          <a:xfrm>
            <a:off x="0" y="0"/>
            <a:ext cx="205172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8" y="404664"/>
            <a:ext cx="4572000" cy="8463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100" i="1" dirty="0">
                <a:solidFill>
                  <a:srgbClr val="FF0000"/>
                </a:solidFill>
                <a:ea typeface="+mj-ea"/>
                <a:cs typeface="+mj-cs"/>
              </a:rPr>
              <a:t/>
            </a:r>
            <a:br>
              <a:rPr lang="ru-RU" sz="3100" i="1" dirty="0">
                <a:solidFill>
                  <a:srgbClr val="FF0000"/>
                </a:solidFill>
                <a:ea typeface="+mj-ea"/>
                <a:cs typeface="+mj-cs"/>
              </a:rPr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298784"/>
              </p:ext>
            </p:extLst>
          </p:nvPr>
        </p:nvGraphicFramePr>
        <p:xfrm>
          <a:off x="1475657" y="1058656"/>
          <a:ext cx="7344816" cy="3359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2376264"/>
                <a:gridCol w="2376264"/>
              </a:tblGrid>
              <a:tr h="768847">
                <a:tc gridSpan="3"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Учебная ситуация</a:t>
                      </a:r>
                      <a:endParaRPr lang="ru-RU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6709">
                <a:tc>
                  <a:txBody>
                    <a:bodyPr/>
                    <a:lstStyle/>
                    <a:p>
                      <a:pPr algn="ctr"/>
                      <a:r>
                        <a:rPr lang="tt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мотивация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учитель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6709">
                <a:tc>
                  <a:txBody>
                    <a:bodyPr/>
                    <a:lstStyle/>
                    <a:p>
                      <a:pPr algn="ctr"/>
                      <a:r>
                        <a:rPr lang="tt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обучает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идея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6709">
                <a:tc>
                  <a:txBody>
                    <a:bodyPr/>
                    <a:lstStyle/>
                    <a:p>
                      <a:pPr algn="ctr"/>
                      <a:r>
                        <a:rPr lang="tt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интересная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прием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деятельность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6709">
                <a:tc>
                  <a:txBody>
                    <a:bodyPr/>
                    <a:lstStyle/>
                    <a:p>
                      <a:pPr algn="ctr"/>
                      <a:r>
                        <a:rPr lang="tt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познавател</a:t>
                      </a:r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ьная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ученик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задание</a:t>
                      </a:r>
                    </a:p>
                  </a:txBody>
                  <a:tcPr/>
                </a:tc>
              </a:tr>
              <a:tr h="40670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процесс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2800" smtClean="0">
                          <a:latin typeface="Times New Roman" pitchFamily="18" charset="0"/>
                          <a:cs typeface="Times New Roman" pitchFamily="18" charset="0"/>
                        </a:rPr>
                        <a:t>ействия</a:t>
                      </a:r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159" y="4553744"/>
            <a:ext cx="230425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5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94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58"/>
          <a:stretch/>
        </p:blipFill>
        <p:spPr bwMode="auto">
          <a:xfrm>
            <a:off x="0" y="0"/>
            <a:ext cx="205172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26166"/>
            <a:ext cx="58143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Прием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ТРКЧП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«Корзина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идей»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1375478"/>
            <a:ext cx="66967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прием организации индивидуальной и групповой работы учащихся на начальной стадии урока, когда идет актуализация имеющегося у них опыта и знаний. Он позволяет выяснить все, что знают или думают ученики по обсуждаемой теме урока.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77072"/>
            <a:ext cx="25922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26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58"/>
          <a:stretch/>
        </p:blipFill>
        <p:spPr bwMode="auto">
          <a:xfrm>
            <a:off x="0" y="0"/>
            <a:ext cx="205172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744" y="617921"/>
            <a:ext cx="61926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lvl="0" fontAlgn="base">
              <a:spcBef>
                <a:spcPts val="600"/>
              </a:spcBef>
            </a:pP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Учебная ситуация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- такая особая единица учебного процесса, в которой дети с помощью учителя 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lvl="0" indent="-342900" fontAlgn="base">
              <a:buFont typeface="Wingdings 2"/>
              <a:buChar char=""/>
              <a:tabLst>
                <a:tab pos="457200" algn="l"/>
              </a:tabLst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обнаруживают предмет своего действия,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lvl="0" indent="-342900" fontAlgn="base">
              <a:buFont typeface="Wingdings 2"/>
              <a:buChar char=""/>
              <a:tabLst>
                <a:tab pos="457200" algn="l"/>
              </a:tabLst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исследуют его, совершая разнообразные учебные действия, 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lvl="0" indent="-342900" fontAlgn="base">
              <a:buFont typeface="Wingdings 2"/>
              <a:buChar char=""/>
              <a:tabLst>
                <a:tab pos="457200" algn="l"/>
              </a:tabLst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преобразуют его.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33056"/>
            <a:ext cx="2620963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52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58"/>
          <a:stretch/>
        </p:blipFill>
        <p:spPr bwMode="auto">
          <a:xfrm>
            <a:off x="0" y="0"/>
            <a:ext cx="205172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1412776"/>
            <a:ext cx="60410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«Идеал»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«Мозаика проблем»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«Оценочное окно»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«Письмо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кругу»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«Плюс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минус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интересно»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6. Стратегия "Знаю - хочу узнать - узнал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"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«Таблица – синтез»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«Толстые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тонкие вопросы»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«Что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кто - где - как - когда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«Шесть шляп мышления»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404664"/>
            <a:ext cx="6134325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Педагогические  приемы</a:t>
            </a:r>
            <a:endParaRPr lang="ru-RU" sz="40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296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618</Words>
  <Application>Microsoft Office PowerPoint</Application>
  <PresentationFormat>Экран (4:3)</PresentationFormat>
  <Paragraphs>148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77</cp:revision>
  <dcterms:created xsi:type="dcterms:W3CDTF">2018-01-22T11:39:30Z</dcterms:created>
  <dcterms:modified xsi:type="dcterms:W3CDTF">2020-11-16T05:59:26Z</dcterms:modified>
</cp:coreProperties>
</file>