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2" r:id="rId6"/>
    <p:sldId id="263" r:id="rId7"/>
    <p:sldId id="261" r:id="rId8"/>
    <p:sldId id="264" r:id="rId9"/>
    <p:sldId id="260" r:id="rId10"/>
    <p:sldId id="265" r:id="rId11"/>
    <p:sldId id="266" r:id="rId12"/>
    <p:sldId id="267" r:id="rId13"/>
    <p:sldId id="268" r:id="rId14"/>
    <p:sldId id="273" r:id="rId15"/>
    <p:sldId id="269" r:id="rId16"/>
    <p:sldId id="274" r:id="rId17"/>
    <p:sldId id="285" r:id="rId18"/>
    <p:sldId id="276" r:id="rId19"/>
    <p:sldId id="277" r:id="rId20"/>
    <p:sldId id="270" r:id="rId21"/>
    <p:sldId id="279" r:id="rId22"/>
    <p:sldId id="280" r:id="rId23"/>
    <p:sldId id="281" r:id="rId24"/>
    <p:sldId id="283" r:id="rId25"/>
    <p:sldId id="284" r:id="rId26"/>
    <p:sldId id="286" r:id="rId27"/>
    <p:sldId id="278" r:id="rId28"/>
    <p:sldId id="287" r:id="rId29"/>
    <p:sldId id="288" r:id="rId30"/>
    <p:sldId id="289" r:id="rId31"/>
    <p:sldId id="271" r:id="rId32"/>
    <p:sldId id="290" r:id="rId33"/>
    <p:sldId id="291" r:id="rId34"/>
    <p:sldId id="272" r:id="rId35"/>
    <p:sldId id="27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CAC4210-1213-47E6-B707-5ACD829445CF}"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166234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AC4210-1213-47E6-B707-5ACD829445CF}"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238411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AC4210-1213-47E6-B707-5ACD829445CF}"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143574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CAC4210-1213-47E6-B707-5ACD829445CF}"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3789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CAC4210-1213-47E6-B707-5ACD829445CF}" type="datetimeFigureOut">
              <a:rPr lang="ru-RU" smtClean="0"/>
              <a:t>12.04.2024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159641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CAC4210-1213-47E6-B707-5ACD829445CF}"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28345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CAC4210-1213-47E6-B707-5ACD829445CF}" type="datetimeFigureOut">
              <a:rPr lang="ru-RU" smtClean="0"/>
              <a:t>12.04.2024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367194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CAC4210-1213-47E6-B707-5ACD829445CF}" type="datetimeFigureOut">
              <a:rPr lang="ru-RU" smtClean="0"/>
              <a:t>12.04.2024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293342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C4210-1213-47E6-B707-5ACD829445CF}" type="datetimeFigureOut">
              <a:rPr lang="ru-RU" smtClean="0"/>
              <a:t>12.04.2024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369734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CAC4210-1213-47E6-B707-5ACD829445CF}"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399994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8CAC4210-1213-47E6-B707-5ACD829445CF}" type="datetimeFigureOut">
              <a:rPr lang="ru-RU" smtClean="0"/>
              <a:t>12.04.2024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2DB1A84-41AB-4F02-BE56-63C897EC94B1}" type="slidenum">
              <a:rPr lang="ru-RU" smtClean="0"/>
              <a:t>‹#›</a:t>
            </a:fld>
            <a:endParaRPr lang="ru-RU"/>
          </a:p>
        </p:txBody>
      </p:sp>
    </p:spTree>
    <p:extLst>
      <p:ext uri="{BB962C8B-B14F-4D97-AF65-F5344CB8AC3E}">
        <p14:creationId xmlns:p14="http://schemas.microsoft.com/office/powerpoint/2010/main" val="144025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AC4210-1213-47E6-B707-5ACD829445CF}" type="datetimeFigureOut">
              <a:rPr lang="ru-RU" smtClean="0"/>
              <a:t>12.04.2024</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DB1A84-41AB-4F02-BE56-63C897EC94B1}" type="slidenum">
              <a:rPr lang="ru-RU" smtClean="0"/>
              <a:t>‹#›</a:t>
            </a:fld>
            <a:endParaRPr lang="ru-RU"/>
          </a:p>
        </p:txBody>
      </p:sp>
    </p:spTree>
    <p:extLst>
      <p:ext uri="{BB962C8B-B14F-4D97-AF65-F5344CB8AC3E}">
        <p14:creationId xmlns:p14="http://schemas.microsoft.com/office/powerpoint/2010/main" val="547573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32A857-E91F-4FFF-9E3B-4852941C0B87}"/>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184727"/>
            <a:ext cx="12192000" cy="7620000"/>
          </a:xfrm>
          <a:prstGeom prst="rect">
            <a:avLst/>
          </a:prstGeom>
        </p:spPr>
      </p:pic>
      <p:sp>
        <p:nvSpPr>
          <p:cNvPr id="2" name="Заголовок 1"/>
          <p:cNvSpPr>
            <a:spLocks noGrp="1"/>
          </p:cNvSpPr>
          <p:nvPr>
            <p:ph type="ctrTitle"/>
          </p:nvPr>
        </p:nvSpPr>
        <p:spPr>
          <a:xfrm>
            <a:off x="1524000" y="1580445"/>
            <a:ext cx="9144000" cy="2387600"/>
          </a:xfrm>
        </p:spPr>
        <p:txBody>
          <a:bodyPr/>
          <a:lstStyle/>
          <a:p>
            <a:r>
              <a:rPr lang="ru-RU" dirty="0">
                <a:latin typeface="Times New Roman" panose="02020603050405020304" pitchFamily="18" charset="0"/>
                <a:cs typeface="Times New Roman" panose="02020603050405020304" pitchFamily="18" charset="0"/>
              </a:rPr>
              <a:t>Избирательная  система в Российской Федерации</a:t>
            </a:r>
          </a:p>
        </p:txBody>
      </p:sp>
      <p:sp>
        <p:nvSpPr>
          <p:cNvPr id="3" name="Подзаголовок 2"/>
          <p:cNvSpPr>
            <a:spLocks noGrp="1"/>
          </p:cNvSpPr>
          <p:nvPr>
            <p:ph type="subTitle" idx="1"/>
          </p:nvPr>
        </p:nvSpPr>
        <p:spPr>
          <a:xfrm>
            <a:off x="2510971" y="4327753"/>
            <a:ext cx="9144000" cy="1655762"/>
          </a:xfrm>
        </p:spPr>
        <p:txBody>
          <a:bodyPr>
            <a:normAutofit lnSpcReduction="10000"/>
          </a:bodyPr>
          <a:lstStyle/>
          <a:p>
            <a:pPr algn="r"/>
            <a:endParaRPr lang="ru-RU" dirty="0"/>
          </a:p>
          <a:p>
            <a:pPr algn="r"/>
            <a:r>
              <a:rPr lang="ru-RU" dirty="0">
                <a:latin typeface="Times New Roman" panose="02020603050405020304" pitchFamily="18" charset="0"/>
                <a:cs typeface="Times New Roman" panose="02020603050405020304" pitchFamily="18" charset="0"/>
              </a:rPr>
              <a:t>Учитель истории и обществознания</a:t>
            </a:r>
          </a:p>
          <a:p>
            <a:pPr algn="r"/>
            <a:r>
              <a:rPr lang="ru-RU" dirty="0">
                <a:latin typeface="Times New Roman" panose="02020603050405020304" pitchFamily="18" charset="0"/>
                <a:cs typeface="Times New Roman" panose="02020603050405020304" pitchFamily="18" charset="0"/>
              </a:rPr>
              <a:t> МОБУ гимназии №76 им </a:t>
            </a:r>
            <a:r>
              <a:rPr lang="ru-RU" dirty="0" err="1">
                <a:latin typeface="Times New Roman" panose="02020603050405020304" pitchFamily="18" charset="0"/>
                <a:cs typeface="Times New Roman" panose="02020603050405020304" pitchFamily="18" charset="0"/>
              </a:rPr>
              <a:t>Кононцевой</a:t>
            </a:r>
            <a:r>
              <a:rPr lang="ru-RU" dirty="0">
                <a:latin typeface="Times New Roman" panose="02020603050405020304" pitchFamily="18" charset="0"/>
                <a:cs typeface="Times New Roman" panose="02020603050405020304" pitchFamily="18" charset="0"/>
              </a:rPr>
              <a:t> ГВ г Сочи</a:t>
            </a:r>
          </a:p>
          <a:p>
            <a:pPr algn="r"/>
            <a:r>
              <a:rPr lang="ru-RU" dirty="0" err="1">
                <a:latin typeface="Times New Roman" panose="02020603050405020304" pitchFamily="18" charset="0"/>
                <a:cs typeface="Times New Roman" panose="02020603050405020304" pitchFamily="18" charset="0"/>
              </a:rPr>
              <a:t>Грон</a:t>
            </a:r>
            <a:r>
              <a:rPr lang="ru-RU" dirty="0">
                <a:latin typeface="Times New Roman" panose="02020603050405020304" pitchFamily="18" charset="0"/>
                <a:cs typeface="Times New Roman" panose="02020603050405020304" pitchFamily="18" charset="0"/>
              </a:rPr>
              <a:t> Елена Викторовна</a:t>
            </a:r>
          </a:p>
        </p:txBody>
      </p:sp>
    </p:spTree>
    <p:extLst>
      <p:ext uri="{BB962C8B-B14F-4D97-AF65-F5344CB8AC3E}">
        <p14:creationId xmlns:p14="http://schemas.microsoft.com/office/powerpoint/2010/main" val="227181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Объект 11">
            <a:extLst>
              <a:ext uri="{FF2B5EF4-FFF2-40B4-BE49-F238E27FC236}">
                <a16:creationId xmlns:a16="http://schemas.microsoft.com/office/drawing/2014/main" id="{384BDC1B-097F-4C30-8EBF-C2E30C78D2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 y="0"/>
            <a:ext cx="12192000" cy="7619997"/>
          </a:xfrm>
          <a:prstGeom prst="rect">
            <a:avLst/>
          </a:prstGeom>
        </p:spPr>
      </p:pic>
      <p:sp>
        <p:nvSpPr>
          <p:cNvPr id="2" name="Заголовок 1">
            <a:extLst>
              <a:ext uri="{FF2B5EF4-FFF2-40B4-BE49-F238E27FC236}">
                <a16:creationId xmlns:a16="http://schemas.microsoft.com/office/drawing/2014/main" id="{C73C341E-7493-4767-8F41-6CD8CA6BF40F}"/>
              </a:ext>
            </a:extLst>
          </p:cNvPr>
          <p:cNvSpPr>
            <a:spLocks noGrp="1"/>
          </p:cNvSpPr>
          <p:nvPr>
            <p:ph type="title"/>
          </p:nvPr>
        </p:nvSpPr>
        <p:spPr>
          <a:xfrm>
            <a:off x="251012" y="250828"/>
            <a:ext cx="11636188" cy="2151713"/>
          </a:xfrm>
        </p:spPr>
        <p:txBody>
          <a:bodyPr>
            <a:noAutofit/>
          </a:bodyPr>
          <a:lstStyle/>
          <a:p>
            <a:pPr>
              <a:spcBef>
                <a:spcPts val="600"/>
              </a:spcBef>
            </a:pPr>
            <a:r>
              <a:rPr lang="ru-RU" sz="3200" dirty="0">
                <a:latin typeface="Times New Roman" panose="02020603050405020304" pitchFamily="18" charset="0"/>
                <a:cs typeface="Times New Roman" panose="02020603050405020304" pitchFamily="18" charset="0"/>
              </a:rPr>
              <a:t>Мажоритарная система-система определения результатов выборов, согласно которой избранным считается кандидат, набравший установленное законом большинство голосов.</a:t>
            </a:r>
            <a:br>
              <a:rPr lang="ru-RU" sz="3200" dirty="0">
                <a:latin typeface="Times New Roman" panose="02020603050405020304" pitchFamily="18" charset="0"/>
                <a:cs typeface="Times New Roman" panose="02020603050405020304" pitchFamily="18" charset="0"/>
              </a:rPr>
            </a:br>
            <a:r>
              <a:rPr lang="ru-RU" sz="2800" b="1" dirty="0">
                <a:latin typeface="Times New Roman" panose="02020603050405020304" pitchFamily="18" charset="0"/>
                <a:cs typeface="Times New Roman" panose="02020603050405020304" pitchFamily="18" charset="0"/>
              </a:rPr>
              <a:t>Территория страны разбивается на одномандатные избирательные округа (в РФ-225)</a:t>
            </a:r>
            <a:endParaRPr lang="ru-RU" sz="3200" b="1" dirty="0">
              <a:latin typeface="Times New Roman" panose="02020603050405020304" pitchFamily="18" charset="0"/>
              <a:cs typeface="Times New Roman" panose="02020603050405020304" pitchFamily="18" charset="0"/>
            </a:endParaRPr>
          </a:p>
        </p:txBody>
      </p:sp>
      <p:sp>
        <p:nvSpPr>
          <p:cNvPr id="7" name="Текст 6">
            <a:extLst>
              <a:ext uri="{FF2B5EF4-FFF2-40B4-BE49-F238E27FC236}">
                <a16:creationId xmlns:a16="http://schemas.microsoft.com/office/drawing/2014/main" id="{D5B01185-C51A-46B4-ADFD-7BECAD6DF91C}"/>
              </a:ext>
            </a:extLst>
          </p:cNvPr>
          <p:cNvSpPr>
            <a:spLocks noGrp="1"/>
          </p:cNvSpPr>
          <p:nvPr>
            <p:ph type="body" idx="1"/>
          </p:nvPr>
        </p:nvSpPr>
        <p:spPr>
          <a:xfrm>
            <a:off x="836612" y="2141865"/>
            <a:ext cx="5157787" cy="823912"/>
          </a:xfrm>
        </p:spPr>
        <p:txBody>
          <a:bodyPr>
            <a:normAutofit fontScale="92500"/>
          </a:bodyPr>
          <a:lstStyle/>
          <a:p>
            <a:r>
              <a:rPr lang="ru-RU" sz="3200" dirty="0"/>
              <a:t>относительного большинства</a:t>
            </a:r>
          </a:p>
        </p:txBody>
      </p:sp>
      <p:sp>
        <p:nvSpPr>
          <p:cNvPr id="9" name="Текст 8">
            <a:extLst>
              <a:ext uri="{FF2B5EF4-FFF2-40B4-BE49-F238E27FC236}">
                <a16:creationId xmlns:a16="http://schemas.microsoft.com/office/drawing/2014/main" id="{14CEA53D-F62E-4FF3-B80C-A6F5E5E2AA83}"/>
              </a:ext>
            </a:extLst>
          </p:cNvPr>
          <p:cNvSpPr>
            <a:spLocks noGrp="1"/>
          </p:cNvSpPr>
          <p:nvPr>
            <p:ph type="body" sz="quarter" idx="3"/>
          </p:nvPr>
        </p:nvSpPr>
        <p:spPr>
          <a:xfrm>
            <a:off x="6340756" y="2141865"/>
            <a:ext cx="5183188" cy="823912"/>
          </a:xfrm>
        </p:spPr>
        <p:txBody>
          <a:bodyPr>
            <a:normAutofit/>
          </a:bodyPr>
          <a:lstStyle/>
          <a:p>
            <a:r>
              <a:rPr lang="ru-RU" sz="3200" dirty="0"/>
              <a:t>абсолютного большинства</a:t>
            </a:r>
          </a:p>
        </p:txBody>
      </p:sp>
      <p:sp>
        <p:nvSpPr>
          <p:cNvPr id="15" name="Объект 14">
            <a:extLst>
              <a:ext uri="{FF2B5EF4-FFF2-40B4-BE49-F238E27FC236}">
                <a16:creationId xmlns:a16="http://schemas.microsoft.com/office/drawing/2014/main" id="{1DDC8BEB-D405-41CC-B16D-C03A46EC076C}"/>
              </a:ext>
            </a:extLst>
          </p:cNvPr>
          <p:cNvSpPr>
            <a:spLocks noGrp="1"/>
          </p:cNvSpPr>
          <p:nvPr>
            <p:ph sz="quarter" idx="4"/>
          </p:nvPr>
        </p:nvSpPr>
        <p:spPr>
          <a:xfrm>
            <a:off x="6340756" y="3025542"/>
            <a:ext cx="5183188" cy="3684588"/>
          </a:xfrm>
        </p:spPr>
        <p:txBody>
          <a:bodyPr/>
          <a:lstStyle/>
          <a:p>
            <a:pPr marL="0" indent="0">
              <a:buNone/>
            </a:pPr>
            <a:endParaRPr lang="ru-RU" dirty="0"/>
          </a:p>
          <a:p>
            <a:pPr marL="0" indent="0">
              <a:buNone/>
            </a:pPr>
            <a:r>
              <a:rPr lang="ru-RU" dirty="0">
                <a:latin typeface="Times New Roman" panose="02020603050405020304" pitchFamily="18" charset="0"/>
                <a:cs typeface="Times New Roman" panose="02020603050405020304" pitchFamily="18" charset="0"/>
              </a:rPr>
              <a:t>Избранным считается кандидат, набравший абсолютное большинство голосов, </a:t>
            </a:r>
          </a:p>
          <a:p>
            <a:pPr marL="0" indent="0">
              <a:buNone/>
            </a:pPr>
            <a:r>
              <a:rPr lang="ru-RU" dirty="0">
                <a:latin typeface="Times New Roman" panose="02020603050405020304" pitchFamily="18" charset="0"/>
                <a:cs typeface="Times New Roman" panose="02020603050405020304" pitchFamily="18" charset="0"/>
              </a:rPr>
              <a:t>т.е. </a:t>
            </a:r>
            <a:r>
              <a:rPr lang="ru-RU" b="1" dirty="0">
                <a:latin typeface="Times New Roman" panose="02020603050405020304" pitchFamily="18" charset="0"/>
                <a:cs typeface="Times New Roman" panose="02020603050405020304" pitchFamily="18" charset="0"/>
              </a:rPr>
              <a:t>50% + 1 голос</a:t>
            </a:r>
          </a:p>
          <a:p>
            <a:pPr marL="0" indent="0">
              <a:buNone/>
            </a:pPr>
            <a:r>
              <a:rPr lang="ru-RU" dirty="0">
                <a:latin typeface="Times New Roman" panose="02020603050405020304" pitchFamily="18" charset="0"/>
                <a:cs typeface="Times New Roman" panose="02020603050405020304" pitchFamily="18" charset="0"/>
              </a:rPr>
              <a:t>Применяется при выборах Президента в России, Австрии, Франции</a:t>
            </a:r>
          </a:p>
        </p:txBody>
      </p:sp>
      <p:sp>
        <p:nvSpPr>
          <p:cNvPr id="17" name="Объект 16">
            <a:extLst>
              <a:ext uri="{FF2B5EF4-FFF2-40B4-BE49-F238E27FC236}">
                <a16:creationId xmlns:a16="http://schemas.microsoft.com/office/drawing/2014/main" id="{B52A7B0E-D260-484C-BC27-7ACF55C9EE56}"/>
              </a:ext>
            </a:extLst>
          </p:cNvPr>
          <p:cNvSpPr>
            <a:spLocks noGrp="1"/>
          </p:cNvSpPr>
          <p:nvPr>
            <p:ph sz="half" idx="2"/>
          </p:nvPr>
        </p:nvSpPr>
        <p:spPr>
          <a:xfrm>
            <a:off x="839788" y="3025542"/>
            <a:ext cx="5157787" cy="3684588"/>
          </a:xfrm>
        </p:spPr>
        <p:txBody>
          <a:bodyPr/>
          <a:lstStyle/>
          <a:p>
            <a:pPr marL="0" indent="0">
              <a:buNone/>
            </a:pPr>
            <a:endParaRPr lang="ru-RU" dirty="0"/>
          </a:p>
          <a:p>
            <a:pPr marL="0" indent="0">
              <a:buNone/>
            </a:pPr>
            <a:r>
              <a:rPr lang="ru-RU" dirty="0">
                <a:latin typeface="Times New Roman" panose="02020603050405020304" pitchFamily="18" charset="0"/>
                <a:cs typeface="Times New Roman" panose="02020603050405020304" pitchFamily="18" charset="0"/>
              </a:rPr>
              <a:t>Победившим считается кандидат, набравший простое большинство голосов.</a:t>
            </a:r>
          </a:p>
          <a:p>
            <a:pPr marL="0" indent="0">
              <a:buNone/>
            </a:pPr>
            <a:r>
              <a:rPr lang="ru-RU" dirty="0">
                <a:latin typeface="Times New Roman" panose="02020603050405020304" pitchFamily="18" charset="0"/>
                <a:cs typeface="Times New Roman" panose="02020603050405020304" pitchFamily="18" charset="0"/>
              </a:rPr>
              <a:t>Применяется в Индии, США</a:t>
            </a:r>
          </a:p>
          <a:p>
            <a:pPr marL="0" indent="0">
              <a:buNone/>
            </a:pPr>
            <a:r>
              <a:rPr lang="ru-RU" dirty="0">
                <a:latin typeface="Times New Roman" panose="02020603050405020304" pitchFamily="18" charset="0"/>
                <a:cs typeface="Times New Roman" panose="02020603050405020304" pitchFamily="18" charset="0"/>
              </a:rPr>
              <a:t>В РФ на муниципальных выборах</a:t>
            </a:r>
          </a:p>
        </p:txBody>
      </p:sp>
    </p:spTree>
    <p:extLst>
      <p:ext uri="{BB962C8B-B14F-4D97-AF65-F5344CB8AC3E}">
        <p14:creationId xmlns:p14="http://schemas.microsoft.com/office/powerpoint/2010/main" val="407098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 calcmode="lin" valueType="num">
                                      <p:cBhvr additive="base">
                                        <p:cTn id="7"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anim calcmode="lin" valueType="num">
                                      <p:cBhvr additive="base">
                                        <p:cTn id="11"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anim calcmode="lin" valueType="num">
                                      <p:cBhvr additive="base">
                                        <p:cTn id="15"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xEl>
                                              <p:pRg st="1" end="1"/>
                                            </p:txEl>
                                          </p:spTgt>
                                        </p:tgtEl>
                                        <p:attrNameLst>
                                          <p:attrName>style.visibility</p:attrName>
                                        </p:attrNameLst>
                                      </p:cBhvr>
                                      <p:to>
                                        <p:strVal val="visible"/>
                                      </p:to>
                                    </p:set>
                                    <p:anim calcmode="lin" valueType="num">
                                      <p:cBhvr additive="base">
                                        <p:cTn id="2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xEl>
                                              <p:pRg st="3" end="3"/>
                                            </p:txEl>
                                          </p:spTgt>
                                        </p:tgtEl>
                                        <p:attrNameLst>
                                          <p:attrName>style.visibility</p:attrName>
                                        </p:attrNameLst>
                                      </p:cBhvr>
                                      <p:to>
                                        <p:strVal val="visible"/>
                                      </p:to>
                                    </p:set>
                                    <p:anim calcmode="lin" valueType="num">
                                      <p:cBhvr additive="base">
                                        <p:cTn id="2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11">
            <a:extLst>
              <a:ext uri="{FF2B5EF4-FFF2-40B4-BE49-F238E27FC236}">
                <a16:creationId xmlns:a16="http://schemas.microsoft.com/office/drawing/2014/main" id="{12FCBD60-8A17-4F2A-B915-38CAA8679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4" y="0"/>
            <a:ext cx="12206473" cy="7629043"/>
          </a:xfrm>
          <a:prstGeom prst="rect">
            <a:avLst/>
          </a:prstGeom>
        </p:spPr>
      </p:pic>
      <p:sp>
        <p:nvSpPr>
          <p:cNvPr id="2" name="Заголовок 1">
            <a:extLst>
              <a:ext uri="{FF2B5EF4-FFF2-40B4-BE49-F238E27FC236}">
                <a16:creationId xmlns:a16="http://schemas.microsoft.com/office/drawing/2014/main" id="{6E830C95-C051-4C5F-81DB-28C29B956375}"/>
              </a:ext>
            </a:extLst>
          </p:cNvPr>
          <p:cNvSpPr>
            <a:spLocks noGrp="1"/>
          </p:cNvSpPr>
          <p:nvPr>
            <p:ph type="title"/>
          </p:nvPr>
        </p:nvSpPr>
        <p:spPr>
          <a:xfrm>
            <a:off x="304800" y="457200"/>
            <a:ext cx="11474824" cy="1600200"/>
          </a:xfrm>
        </p:spPr>
        <p:txBody>
          <a:bodyPr>
            <a:noAutofit/>
          </a:bodyPr>
          <a:lstStyle/>
          <a:p>
            <a:r>
              <a:rPr lang="ru-RU" dirty="0">
                <a:latin typeface="Times New Roman" panose="02020603050405020304" pitchFamily="18" charset="0"/>
                <a:cs typeface="Times New Roman" panose="02020603050405020304" pitchFamily="18" charset="0"/>
              </a:rPr>
              <a:t>Пропорциональная система- система представительства партий и движений, основанная на том, что каждая партия получает число мандатов пропорционально количеству голосов, поданных за ее кандидатов на выборах</a:t>
            </a:r>
          </a:p>
        </p:txBody>
      </p:sp>
      <p:sp>
        <p:nvSpPr>
          <p:cNvPr id="3" name="Объект 2">
            <a:extLst>
              <a:ext uri="{FF2B5EF4-FFF2-40B4-BE49-F238E27FC236}">
                <a16:creationId xmlns:a16="http://schemas.microsoft.com/office/drawing/2014/main" id="{DE1D9256-1369-4047-8F41-CA5588C074FB}"/>
              </a:ext>
            </a:extLst>
          </p:cNvPr>
          <p:cNvSpPr>
            <a:spLocks noGrp="1"/>
          </p:cNvSpPr>
          <p:nvPr>
            <p:ph idx="1"/>
          </p:nvPr>
        </p:nvSpPr>
        <p:spPr>
          <a:xfrm>
            <a:off x="5199155" y="2415988"/>
            <a:ext cx="6173788" cy="4442012"/>
          </a:xfrm>
        </p:spPr>
        <p:txBody>
          <a:bodyPr/>
          <a:lstStyle/>
          <a:p>
            <a:pPr marL="0" indent="0">
              <a:buNone/>
            </a:pPr>
            <a:r>
              <a:rPr lang="ru-RU" sz="2800" dirty="0">
                <a:latin typeface="Times New Roman" panose="02020603050405020304" pitchFamily="18" charset="0"/>
                <a:cs typeface="Times New Roman" panose="02020603050405020304" pitchFamily="18" charset="0"/>
              </a:rPr>
              <a:t>В странах с 2-3 крупными партиями дает положительный результат</a:t>
            </a:r>
          </a:p>
          <a:p>
            <a:pPr marL="0" indent="0">
              <a:buNone/>
            </a:pPr>
            <a:endParaRPr lang="ru-RU" sz="2800" dirty="0">
              <a:latin typeface="Times New Roman" panose="02020603050405020304" pitchFamily="18" charset="0"/>
              <a:cs typeface="Times New Roman" panose="02020603050405020304" pitchFamily="18" charset="0"/>
            </a:endParaRPr>
          </a:p>
          <a:p>
            <a:pPr marL="0" indent="0">
              <a:buNone/>
            </a:pPr>
            <a:r>
              <a:rPr lang="ru-RU" sz="2800" dirty="0">
                <a:latin typeface="Times New Roman" panose="02020603050405020304" pitchFamily="18" charset="0"/>
                <a:cs typeface="Times New Roman" panose="02020603050405020304" pitchFamily="18" charset="0"/>
              </a:rPr>
              <a:t>Избирательный порог (барьер) – наименьшее количество голосов избирателей, которое должна набрать партия, чтобы участвовать в распределении мандатов</a:t>
            </a:r>
          </a:p>
          <a:p>
            <a:pPr marL="0" indent="0">
              <a:buNone/>
            </a:pPr>
            <a:r>
              <a:rPr lang="ru-RU" sz="2800" dirty="0">
                <a:latin typeface="Times New Roman" panose="02020603050405020304" pitchFamily="18" charset="0"/>
                <a:cs typeface="Times New Roman" panose="02020603050405020304" pitchFamily="18" charset="0"/>
              </a:rPr>
              <a:t>В ГД РФ партия должна набрать </a:t>
            </a:r>
            <a:r>
              <a:rPr lang="ru-RU" sz="2800" b="1" dirty="0">
                <a:latin typeface="Times New Roman" panose="02020603050405020304" pitchFamily="18" charset="0"/>
                <a:cs typeface="Times New Roman" panose="02020603050405020304" pitchFamily="18" charset="0"/>
              </a:rPr>
              <a:t>5% </a:t>
            </a:r>
            <a:r>
              <a:rPr lang="ru-RU" sz="2800" dirty="0">
                <a:latin typeface="Times New Roman" panose="02020603050405020304" pitchFamily="18" charset="0"/>
                <a:cs typeface="Times New Roman" panose="02020603050405020304" pitchFamily="18" charset="0"/>
              </a:rPr>
              <a:t>и более голосов</a:t>
            </a:r>
          </a:p>
          <a:p>
            <a:pPr marL="0" indent="0">
              <a:buNone/>
            </a:pPr>
            <a:endParaRPr lang="ru-RU" dirty="0"/>
          </a:p>
        </p:txBody>
      </p:sp>
      <p:sp>
        <p:nvSpPr>
          <p:cNvPr id="4" name="Текст 3">
            <a:extLst>
              <a:ext uri="{FF2B5EF4-FFF2-40B4-BE49-F238E27FC236}">
                <a16:creationId xmlns:a16="http://schemas.microsoft.com/office/drawing/2014/main" id="{900329E1-7BF7-40CF-BCC0-87814035D7DA}"/>
              </a:ext>
            </a:extLst>
          </p:cNvPr>
          <p:cNvSpPr>
            <a:spLocks noGrp="1"/>
          </p:cNvSpPr>
          <p:nvPr>
            <p:ph type="body" sz="half" idx="2"/>
          </p:nvPr>
        </p:nvSpPr>
        <p:spPr>
          <a:xfrm>
            <a:off x="819057" y="2415988"/>
            <a:ext cx="3932237" cy="3811588"/>
          </a:xfrm>
        </p:spPr>
        <p:txBody>
          <a:bodyPr>
            <a:normAutofit/>
          </a:bodyPr>
          <a:lstStyle/>
          <a:p>
            <a:r>
              <a:rPr lang="ru-RU" sz="2800" dirty="0">
                <a:latin typeface="Times New Roman" panose="02020603050405020304" pitchFamily="18" charset="0"/>
                <a:cs typeface="Times New Roman" panose="02020603050405020304" pitchFamily="18" charset="0"/>
              </a:rPr>
              <a:t>Распространена при выборе нижних палат парламента в более чем </a:t>
            </a:r>
            <a:r>
              <a:rPr lang="ru-RU" sz="2800" b="1" dirty="0">
                <a:latin typeface="Times New Roman" panose="02020603050405020304" pitchFamily="18" charset="0"/>
                <a:cs typeface="Times New Roman" panose="02020603050405020304" pitchFamily="18" charset="0"/>
              </a:rPr>
              <a:t>60 странах</a:t>
            </a:r>
            <a:r>
              <a:rPr lang="ru-RU" sz="2800" dirty="0">
                <a:latin typeface="Times New Roman" panose="02020603050405020304" pitchFamily="18" charset="0"/>
                <a:cs typeface="Times New Roman" panose="02020603050405020304" pitchFamily="18" charset="0"/>
              </a:rPr>
              <a:t>,  </a:t>
            </a:r>
          </a:p>
          <a:p>
            <a:r>
              <a:rPr lang="ru-RU" sz="2800" dirty="0">
                <a:latin typeface="Times New Roman" panose="02020603050405020304" pitchFamily="18" charset="0"/>
                <a:cs typeface="Times New Roman" panose="02020603050405020304" pitchFamily="18" charset="0"/>
              </a:rPr>
              <a:t>в том числе при выборах депутатов</a:t>
            </a:r>
          </a:p>
          <a:p>
            <a:r>
              <a:rPr lang="ru-RU" sz="2800" dirty="0" err="1">
                <a:latin typeface="Times New Roman" panose="02020603050405020304" pitchFamily="18" charset="0"/>
                <a:cs typeface="Times New Roman" panose="02020603050405020304" pitchFamily="18" charset="0"/>
              </a:rPr>
              <a:t>Гос</a:t>
            </a:r>
            <a:r>
              <a:rPr lang="ru-RU" sz="2800" dirty="0">
                <a:latin typeface="Times New Roman" panose="02020603050405020304" pitchFamily="18" charset="0"/>
                <a:cs typeface="Times New Roman" panose="02020603050405020304" pitchFamily="18" charset="0"/>
              </a:rPr>
              <a:t> Думы РФ</a:t>
            </a:r>
          </a:p>
        </p:txBody>
      </p:sp>
    </p:spTree>
    <p:extLst>
      <p:ext uri="{BB962C8B-B14F-4D97-AF65-F5344CB8AC3E}">
        <p14:creationId xmlns:p14="http://schemas.microsoft.com/office/powerpoint/2010/main" val="117027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357FC7F-AADA-4476-87D4-CEF7EB1558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9E4EBE72-AB3F-4034-BB16-84484B00173B}"/>
              </a:ext>
            </a:extLst>
          </p:cNvPr>
          <p:cNvSpPr>
            <a:spLocks noGrp="1"/>
          </p:cNvSpPr>
          <p:nvPr>
            <p:ph type="title"/>
          </p:nvPr>
        </p:nvSpPr>
        <p:spPr>
          <a:xfrm>
            <a:off x="838200" y="365125"/>
            <a:ext cx="10515600" cy="728569"/>
          </a:xfrm>
        </p:spPr>
        <p:txBody>
          <a:bodyPr>
            <a:normAutofit/>
          </a:bodyPr>
          <a:lstStyle/>
          <a:p>
            <a:pPr algn="ctr"/>
            <a:r>
              <a:rPr lang="ru-RU" sz="4000" dirty="0">
                <a:latin typeface="Times New Roman" panose="02020603050405020304" pitchFamily="18" charset="0"/>
                <a:cs typeface="Times New Roman" panose="02020603050405020304" pitchFamily="18" charset="0"/>
              </a:rPr>
              <a:t>Смешанная система выборов в РФ</a:t>
            </a:r>
          </a:p>
        </p:txBody>
      </p:sp>
      <p:sp>
        <p:nvSpPr>
          <p:cNvPr id="3" name="Объект 2">
            <a:extLst>
              <a:ext uri="{FF2B5EF4-FFF2-40B4-BE49-F238E27FC236}">
                <a16:creationId xmlns:a16="http://schemas.microsoft.com/office/drawing/2014/main" id="{2AC1DEAB-587C-44B5-8490-311CCCDED52F}"/>
              </a:ext>
            </a:extLst>
          </p:cNvPr>
          <p:cNvSpPr>
            <a:spLocks noGrp="1"/>
          </p:cNvSpPr>
          <p:nvPr>
            <p:ph idx="1"/>
          </p:nvPr>
        </p:nvSpPr>
        <p:spPr>
          <a:xfrm>
            <a:off x="838199" y="1290918"/>
            <a:ext cx="10887635" cy="5201957"/>
          </a:xfrm>
        </p:spPr>
        <p:txBody>
          <a:bodyPr>
            <a:normAutofit lnSpcReduction="10000"/>
          </a:bodyPr>
          <a:lstStyle/>
          <a:p>
            <a:pPr marL="0">
              <a:spcBef>
                <a:spcPts val="600"/>
              </a:spcBef>
            </a:pPr>
            <a:r>
              <a:rPr lang="ru-RU" sz="2400" dirty="0">
                <a:latin typeface="Times New Roman" panose="02020603050405020304" pitchFamily="18" charset="0"/>
                <a:cs typeface="Times New Roman" panose="02020603050405020304" pitchFamily="18" charset="0"/>
              </a:rPr>
              <a:t>Российская Федерация законодательно закрепила смешанную систему выборов депутатов Государственной Думы. Из 450 депутатов </a:t>
            </a:r>
            <a:r>
              <a:rPr lang="ru-RU" sz="3200" dirty="0">
                <a:latin typeface="Times New Roman" panose="02020603050405020304" pitchFamily="18" charset="0"/>
                <a:cs typeface="Times New Roman" panose="02020603050405020304" pitchFamily="18" charset="0"/>
              </a:rPr>
              <a:t>½</a:t>
            </a:r>
            <a:r>
              <a:rPr lang="ru-RU" sz="2400" dirty="0">
                <a:latin typeface="Times New Roman" panose="02020603050405020304" pitchFamily="18" charset="0"/>
                <a:cs typeface="Times New Roman" panose="02020603050405020304" pitchFamily="18" charset="0"/>
              </a:rPr>
              <a:t>, 225 избирается по </a:t>
            </a:r>
            <a:r>
              <a:rPr lang="ru-RU" sz="2400" b="1" dirty="0">
                <a:latin typeface="Times New Roman" panose="02020603050405020304" pitchFamily="18" charset="0"/>
                <a:cs typeface="Times New Roman" panose="02020603050405020304" pitchFamily="18" charset="0"/>
              </a:rPr>
              <a:t>одномандатным избирательным округам </a:t>
            </a:r>
            <a:r>
              <a:rPr lang="ru-RU" sz="2400" dirty="0">
                <a:latin typeface="Times New Roman" panose="02020603050405020304" pitchFamily="18" charset="0"/>
                <a:cs typeface="Times New Roman" panose="02020603050405020304" pitchFamily="18" charset="0"/>
              </a:rPr>
              <a:t>и </a:t>
            </a:r>
            <a:r>
              <a:rPr lang="ru-RU" sz="3200" dirty="0">
                <a:latin typeface="Times New Roman" panose="02020603050405020304" pitchFamily="18" charset="0"/>
                <a:cs typeface="Times New Roman" panose="02020603050405020304" pitchFamily="18" charset="0"/>
              </a:rPr>
              <a:t>½</a:t>
            </a:r>
            <a:r>
              <a:rPr lang="ru-RU" sz="2400" dirty="0">
                <a:latin typeface="Times New Roman" panose="02020603050405020304" pitchFamily="18" charset="0"/>
                <a:cs typeface="Times New Roman" panose="02020603050405020304" pitchFamily="18" charset="0"/>
              </a:rPr>
              <a:t> , 225 по федеральному округу</a:t>
            </a:r>
          </a:p>
          <a:p>
            <a:pPr marL="0" indent="0">
              <a:spcBef>
                <a:spcPts val="600"/>
              </a:spcBef>
              <a:buNone/>
            </a:pPr>
            <a:r>
              <a:rPr lang="ru-RU" sz="2400" dirty="0">
                <a:latin typeface="Times New Roman" panose="02020603050405020304" pitchFamily="18" charset="0"/>
                <a:cs typeface="Times New Roman" panose="02020603050405020304" pitchFamily="18" charset="0"/>
              </a:rPr>
              <a:t>пропорционально числу голосов избирателей, отданных за </a:t>
            </a:r>
            <a:r>
              <a:rPr lang="ru-RU" sz="2400" b="1" dirty="0">
                <a:latin typeface="Times New Roman" panose="02020603050405020304" pitchFamily="18" charset="0"/>
                <a:cs typeface="Times New Roman" panose="02020603050405020304" pitchFamily="18" charset="0"/>
              </a:rPr>
              <a:t>партийные списки кандидатов</a:t>
            </a:r>
          </a:p>
          <a:p>
            <a:pPr marL="0">
              <a:spcBef>
                <a:spcPts val="600"/>
              </a:spcBef>
            </a:pPr>
            <a:r>
              <a:rPr lang="ru-RU" sz="2400" dirty="0">
                <a:latin typeface="Times New Roman" panose="02020603050405020304" pitchFamily="18" charset="0"/>
                <a:cs typeface="Times New Roman" panose="02020603050405020304" pitchFamily="18" charset="0"/>
              </a:rPr>
              <a:t>На выборах Президента РФ используется мажоритарная избирательная система абсолютного большинства и относительного большинства. Выборы Президента РФ дают возможность проведения повторного голосования.</a:t>
            </a:r>
          </a:p>
          <a:p>
            <a:pPr marL="0">
              <a:spcBef>
                <a:spcPts val="600"/>
              </a:spcBef>
            </a:pPr>
            <a:r>
              <a:rPr lang="ru-RU" sz="2400" dirty="0">
                <a:latin typeface="Times New Roman" panose="02020603050405020304" pitchFamily="18" charset="0"/>
                <a:cs typeface="Times New Roman" panose="02020603050405020304" pitchFamily="18" charset="0"/>
              </a:rPr>
              <a:t>Избранным считается кандидат, который получил более половины голосов избирателей, принявших участие в голосовании. Это мажоритарная система абсолютного большинства.</a:t>
            </a:r>
          </a:p>
          <a:p>
            <a:pPr marL="0">
              <a:spcBef>
                <a:spcPts val="600"/>
              </a:spcBef>
            </a:pPr>
            <a:r>
              <a:rPr lang="ru-RU" sz="2400" dirty="0">
                <a:latin typeface="Times New Roman" panose="02020603050405020304" pitchFamily="18" charset="0"/>
                <a:cs typeface="Times New Roman" panose="02020603050405020304" pitchFamily="18" charset="0"/>
              </a:rPr>
              <a:t>Если же ни один из кандидатов по результатам выборов не был избран на должность Президента РФ, ЦИК России назначает повторное голосование по двум зарегистрированным кандидатам, получившим наибольшее число голосов избирателей.</a:t>
            </a:r>
          </a:p>
        </p:txBody>
      </p:sp>
    </p:spTree>
    <p:extLst>
      <p:ext uri="{BB962C8B-B14F-4D97-AF65-F5344CB8AC3E}">
        <p14:creationId xmlns:p14="http://schemas.microsoft.com/office/powerpoint/2010/main" val="49649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76ABF301-9892-49E8-94F9-A19454C45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9ACE924B-315D-48E5-92E3-36B4187CE93E}"/>
              </a:ext>
            </a:extLst>
          </p:cNvPr>
          <p:cNvSpPr>
            <a:spLocks noGrp="1"/>
          </p:cNvSpPr>
          <p:nvPr>
            <p:ph type="title"/>
          </p:nvPr>
        </p:nvSpPr>
        <p:spPr>
          <a:xfrm>
            <a:off x="838200" y="365125"/>
            <a:ext cx="10515600" cy="674781"/>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Стадии избирательного процесса</a:t>
            </a:r>
          </a:p>
        </p:txBody>
      </p:sp>
      <p:sp>
        <p:nvSpPr>
          <p:cNvPr id="3" name="Объект 2">
            <a:extLst>
              <a:ext uri="{FF2B5EF4-FFF2-40B4-BE49-F238E27FC236}">
                <a16:creationId xmlns:a16="http://schemas.microsoft.com/office/drawing/2014/main" id="{15C0CB43-194B-4C44-B0BA-0BF89A9D0EEE}"/>
              </a:ext>
            </a:extLst>
          </p:cNvPr>
          <p:cNvSpPr>
            <a:spLocks noGrp="1"/>
          </p:cNvSpPr>
          <p:nvPr>
            <p:ph idx="1"/>
          </p:nvPr>
        </p:nvSpPr>
        <p:spPr>
          <a:xfrm>
            <a:off x="838200" y="1326776"/>
            <a:ext cx="10515600" cy="4850187"/>
          </a:xfrm>
        </p:spPr>
        <p:txBody>
          <a:bodyPr>
            <a:normAutofit/>
          </a:bodyPr>
          <a:lstStyle/>
          <a:p>
            <a:pPr marL="514350" indent="-514350">
              <a:buAutoNum type="arabicPeriod"/>
            </a:pPr>
            <a:r>
              <a:rPr lang="ru-RU" sz="3200" dirty="0">
                <a:latin typeface="Times New Roman" panose="02020603050405020304" pitchFamily="18" charset="0"/>
                <a:cs typeface="Times New Roman" panose="02020603050405020304" pitchFamily="18" charset="0"/>
              </a:rPr>
              <a:t>Назначение даты выборов, организационный.</a:t>
            </a:r>
          </a:p>
          <a:p>
            <a:pPr marL="514350" indent="-514350">
              <a:buAutoNum type="arabicPeriod"/>
            </a:pPr>
            <a:r>
              <a:rPr lang="ru-RU" sz="3200" dirty="0">
                <a:latin typeface="Times New Roman" panose="02020603050405020304" pitchFamily="18" charset="0"/>
                <a:cs typeface="Times New Roman" panose="02020603050405020304" pitchFamily="18" charset="0"/>
              </a:rPr>
              <a:t>Выдвижение и регистрация кандидатов.</a:t>
            </a:r>
          </a:p>
          <a:p>
            <a:pPr marL="514350" indent="-514350">
              <a:buAutoNum type="arabicPeriod"/>
            </a:pPr>
            <a:r>
              <a:rPr lang="ru-RU" sz="3200" dirty="0">
                <a:latin typeface="Times New Roman" panose="02020603050405020304" pitchFamily="18" charset="0"/>
                <a:cs typeface="Times New Roman" panose="02020603050405020304" pitchFamily="18" charset="0"/>
              </a:rPr>
              <a:t>Предвыборная агитация.</a:t>
            </a:r>
          </a:p>
          <a:p>
            <a:pPr marL="514350" indent="-514350">
              <a:buAutoNum type="arabicPeriod"/>
            </a:pPr>
            <a:r>
              <a:rPr lang="ru-RU" sz="3200" dirty="0">
                <a:latin typeface="Times New Roman" panose="02020603050405020304" pitchFamily="18" charset="0"/>
                <a:cs typeface="Times New Roman" panose="02020603050405020304" pitchFamily="18" charset="0"/>
              </a:rPr>
              <a:t>Голосование и подведение итогов выборов.</a:t>
            </a:r>
          </a:p>
          <a:p>
            <a:pPr marL="514350" indent="-514350">
              <a:buAutoNum type="arabicPeriod"/>
            </a:pPr>
            <a:endParaRPr lang="ru-RU" sz="3200" dirty="0">
              <a:latin typeface="Times New Roman" panose="02020603050405020304" pitchFamily="18" charset="0"/>
              <a:cs typeface="Times New Roman" panose="02020603050405020304" pitchFamily="18" charset="0"/>
            </a:endParaRPr>
          </a:p>
          <a:p>
            <a:pPr marL="0" indent="0">
              <a:buNone/>
            </a:pPr>
            <a:endParaRPr lang="ru-RU" sz="3200" dirty="0">
              <a:latin typeface="Times New Roman" panose="02020603050405020304" pitchFamily="18" charset="0"/>
              <a:cs typeface="Times New Roman" panose="02020603050405020304" pitchFamily="18" charset="0"/>
            </a:endParaRPr>
          </a:p>
          <a:p>
            <a:pPr marL="0" indent="0">
              <a:buNone/>
            </a:pPr>
            <a:r>
              <a:rPr lang="ru-RU" sz="3200" dirty="0">
                <a:latin typeface="Times New Roman" panose="02020603050405020304" pitchFamily="18" charset="0"/>
                <a:cs typeface="Times New Roman" panose="02020603050405020304" pitchFamily="18" charset="0"/>
              </a:rPr>
              <a:t>Избирательная кампания – деятельность по подготовке и проведению выборов</a:t>
            </a:r>
          </a:p>
        </p:txBody>
      </p:sp>
    </p:spTree>
    <p:extLst>
      <p:ext uri="{BB962C8B-B14F-4D97-AF65-F5344CB8AC3E}">
        <p14:creationId xmlns:p14="http://schemas.microsoft.com/office/powerpoint/2010/main" val="582327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B31D7EF-7BB8-4048-B8F5-79DE7FE676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7764"/>
            <a:ext cx="12192000" cy="7620001"/>
          </a:xfrm>
        </p:spPr>
      </p:pic>
      <p:sp>
        <p:nvSpPr>
          <p:cNvPr id="2" name="Заголовок 1">
            <a:extLst>
              <a:ext uri="{FF2B5EF4-FFF2-40B4-BE49-F238E27FC236}">
                <a16:creationId xmlns:a16="http://schemas.microsoft.com/office/drawing/2014/main" id="{9F7273D2-8B31-4702-9941-D1DA3EEC382D}"/>
              </a:ext>
            </a:extLst>
          </p:cNvPr>
          <p:cNvSpPr>
            <a:spLocks noGrp="1"/>
          </p:cNvSpPr>
          <p:nvPr>
            <p:ph type="title"/>
          </p:nvPr>
        </p:nvSpPr>
        <p:spPr/>
        <p:txBody>
          <a:bodyPr>
            <a:normAutofit/>
          </a:bodyPr>
          <a:lstStyle/>
          <a:p>
            <a:pPr algn="ctr"/>
            <a:r>
              <a:rPr lang="ru-RU" dirty="0">
                <a:latin typeface="Times New Roman" panose="02020603050405020304" pitchFamily="18" charset="0"/>
                <a:cs typeface="Times New Roman" panose="02020603050405020304" pitchFamily="18" charset="0"/>
              </a:rPr>
              <a:t>Заполни таблицу</a:t>
            </a:r>
          </a:p>
        </p:txBody>
      </p:sp>
      <p:graphicFrame>
        <p:nvGraphicFramePr>
          <p:cNvPr id="6" name="Таблица 5">
            <a:extLst>
              <a:ext uri="{FF2B5EF4-FFF2-40B4-BE49-F238E27FC236}">
                <a16:creationId xmlns:a16="http://schemas.microsoft.com/office/drawing/2014/main" id="{FBA41554-B51F-4CF5-9772-8EF092259043}"/>
              </a:ext>
            </a:extLst>
          </p:cNvPr>
          <p:cNvGraphicFramePr>
            <a:graphicFrameLocks noGrp="1"/>
          </p:cNvGraphicFramePr>
          <p:nvPr>
            <p:extLst>
              <p:ext uri="{D42A27DB-BD31-4B8C-83A1-F6EECF244321}">
                <p14:modId xmlns:p14="http://schemas.microsoft.com/office/powerpoint/2010/main" val="2278796567"/>
              </p:ext>
            </p:extLst>
          </p:nvPr>
        </p:nvGraphicFramePr>
        <p:xfrm>
          <a:off x="968188" y="1864659"/>
          <a:ext cx="10847294" cy="4320988"/>
        </p:xfrm>
        <a:graphic>
          <a:graphicData uri="http://schemas.openxmlformats.org/drawingml/2006/table">
            <a:tbl>
              <a:tblPr firstRow="1" bandRow="1">
                <a:tableStyleId>{9D7B26C5-4107-4FEC-AEDC-1716B250A1EF}</a:tableStyleId>
              </a:tblPr>
              <a:tblGrid>
                <a:gridCol w="4187308">
                  <a:extLst>
                    <a:ext uri="{9D8B030D-6E8A-4147-A177-3AD203B41FA5}">
                      <a16:colId xmlns:a16="http://schemas.microsoft.com/office/drawing/2014/main" val="2788546712"/>
                    </a:ext>
                  </a:extLst>
                </a:gridCol>
                <a:gridCol w="6659986">
                  <a:extLst>
                    <a:ext uri="{9D8B030D-6E8A-4147-A177-3AD203B41FA5}">
                      <a16:colId xmlns:a16="http://schemas.microsoft.com/office/drawing/2014/main" val="1307684435"/>
                    </a:ext>
                  </a:extLst>
                </a:gridCol>
              </a:tblGrid>
              <a:tr h="1080247">
                <a:tc>
                  <a:txBody>
                    <a:bodyPr/>
                    <a:lstStyle/>
                    <a:p>
                      <a:pPr algn="ctr"/>
                      <a:r>
                        <a:rPr lang="ru-RU" sz="2800" dirty="0"/>
                        <a:t>Этап избирательного процесса</a:t>
                      </a:r>
                    </a:p>
                  </a:txBody>
                  <a:tcPr/>
                </a:tc>
                <a:tc>
                  <a:txBody>
                    <a:bodyPr/>
                    <a:lstStyle/>
                    <a:p>
                      <a:pPr algn="ctr"/>
                      <a:r>
                        <a:rPr lang="ru-RU" sz="2800" dirty="0"/>
                        <a:t>Его особенности</a:t>
                      </a:r>
                    </a:p>
                  </a:txBody>
                  <a:tcPr/>
                </a:tc>
                <a:extLst>
                  <a:ext uri="{0D108BD9-81ED-4DB2-BD59-A6C34878D82A}">
                    <a16:rowId xmlns:a16="http://schemas.microsoft.com/office/drawing/2014/main" val="1101165295"/>
                  </a:ext>
                </a:extLst>
              </a:tr>
              <a:tr h="1080247">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840544868"/>
                  </a:ext>
                </a:extLst>
              </a:tr>
              <a:tr h="1080247">
                <a:tc>
                  <a:txBody>
                    <a:bodyPr/>
                    <a:lstStyle/>
                    <a:p>
                      <a:endParaRPr lang="ru-RU"/>
                    </a:p>
                  </a:txBody>
                  <a:tcPr/>
                </a:tc>
                <a:tc>
                  <a:txBody>
                    <a:bodyPr/>
                    <a:lstStyle/>
                    <a:p>
                      <a:endParaRPr lang="ru-RU" dirty="0"/>
                    </a:p>
                  </a:txBody>
                  <a:tcPr/>
                </a:tc>
                <a:extLst>
                  <a:ext uri="{0D108BD9-81ED-4DB2-BD59-A6C34878D82A}">
                    <a16:rowId xmlns:a16="http://schemas.microsoft.com/office/drawing/2014/main" val="3040590843"/>
                  </a:ext>
                </a:extLst>
              </a:tr>
              <a:tr h="1080247">
                <a:tc>
                  <a:txBody>
                    <a:bodyPr/>
                    <a:lstStyle/>
                    <a:p>
                      <a:endParaRPr lang="ru-RU" dirty="0"/>
                    </a:p>
                  </a:txBody>
                  <a:tcPr/>
                </a:tc>
                <a:tc>
                  <a:txBody>
                    <a:bodyPr/>
                    <a:lstStyle/>
                    <a:p>
                      <a:endParaRPr lang="ru-RU" dirty="0"/>
                    </a:p>
                  </a:txBody>
                  <a:tcPr/>
                </a:tc>
                <a:extLst>
                  <a:ext uri="{0D108BD9-81ED-4DB2-BD59-A6C34878D82A}">
                    <a16:rowId xmlns:a16="http://schemas.microsoft.com/office/drawing/2014/main" val="2273706429"/>
                  </a:ext>
                </a:extLst>
              </a:tr>
            </a:tbl>
          </a:graphicData>
        </a:graphic>
      </p:graphicFrame>
    </p:spTree>
    <p:extLst>
      <p:ext uri="{BB962C8B-B14F-4D97-AF65-F5344CB8AC3E}">
        <p14:creationId xmlns:p14="http://schemas.microsoft.com/office/powerpoint/2010/main" val="1921076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804013B-8AFC-430E-97AA-600D7F9FF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7F75691F-5993-46B2-9F66-DA2CB812FDE9}"/>
              </a:ext>
            </a:extLst>
          </p:cNvPr>
          <p:cNvSpPr>
            <a:spLocks noGrp="1"/>
          </p:cNvSpPr>
          <p:nvPr>
            <p:ph type="title"/>
          </p:nvPr>
        </p:nvSpPr>
        <p:spPr>
          <a:xfrm>
            <a:off x="838200" y="577103"/>
            <a:ext cx="10515600" cy="1248522"/>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Задача 1.</a:t>
            </a:r>
            <a:br>
              <a:rPr lang="ru-RU"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Найдите нарушение принципов избирательного права.</a:t>
            </a:r>
            <a:endParaRPr lang="ru-RU"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F061D80-5EE0-4969-BDD4-C22113D4C98D}"/>
              </a:ext>
            </a:extLst>
          </p:cNvPr>
          <p:cNvSpPr>
            <a:spLocks noGrp="1"/>
          </p:cNvSpPr>
          <p:nvPr>
            <p:ph idx="1"/>
          </p:nvPr>
        </p:nvSpPr>
        <p:spPr>
          <a:xfrm>
            <a:off x="838200" y="1825625"/>
            <a:ext cx="10515600" cy="4718610"/>
          </a:xfrm>
        </p:spPr>
        <p:txBody>
          <a:bodyPr>
            <a:normAutofit/>
          </a:bodyPr>
          <a:lstStyle/>
          <a:p>
            <a:pPr marL="0" indent="0" algn="just">
              <a:buNone/>
            </a:pPr>
            <a:r>
              <a:rPr lang="ru-RU" sz="3000" dirty="0">
                <a:latin typeface="Times New Roman" panose="02020603050405020304" pitchFamily="18" charset="0"/>
                <a:cs typeface="Times New Roman" panose="02020603050405020304" pitchFamily="18" charset="0"/>
              </a:rPr>
              <a:t>Гражданин К. в день выборов депутатов  Государственной Думы посетил избирательный участок. Так как его 85-летняя мать не смогла прийти, она передала ему свой паспорт, чтобы он проголосовал за нее. На участок К. пришел с 15 летним сыном и 18 и 9-летними </a:t>
            </a:r>
            <a:r>
              <a:rPr lang="ru-RU" sz="3000" dirty="0" err="1">
                <a:latin typeface="Times New Roman" panose="02020603050405020304" pitchFamily="18" charset="0"/>
                <a:cs typeface="Times New Roman" panose="02020603050405020304" pitchFamily="18" charset="0"/>
              </a:rPr>
              <a:t>дочерьми</a:t>
            </a:r>
            <a:r>
              <a:rPr lang="ru-RU" sz="3000" dirty="0">
                <a:latin typeface="Times New Roman" panose="02020603050405020304" pitchFamily="18" charset="0"/>
                <a:cs typeface="Times New Roman" panose="02020603050405020304" pitchFamily="18" charset="0"/>
              </a:rPr>
              <a:t>. Получив бюллетени за себя, мать и детей, он обсудил с председателем участковой комиссии кандидатуры, отметив галочки здесь же, у стола. Показал дочери, за какого кандидата голосовать. Пообещал прийти на следующие выборы через 4 года. С чувством выполненного долга положил бюллетень в урну.</a:t>
            </a:r>
          </a:p>
        </p:txBody>
      </p:sp>
    </p:spTree>
    <p:extLst>
      <p:ext uri="{BB962C8B-B14F-4D97-AF65-F5344CB8AC3E}">
        <p14:creationId xmlns:p14="http://schemas.microsoft.com/office/powerpoint/2010/main" val="163787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8D7E91B-91D4-489A-B25E-ABE9B34FA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9508C82D-4507-43B7-99F1-9E4F7A733F9C}"/>
              </a:ext>
            </a:extLst>
          </p:cNvPr>
          <p:cNvSpPr>
            <a:spLocks noGrp="1"/>
          </p:cNvSpPr>
          <p:nvPr>
            <p:ph type="title"/>
          </p:nvPr>
        </p:nvSpPr>
        <p:spPr>
          <a:xfrm>
            <a:off x="838200" y="365125"/>
            <a:ext cx="10515600" cy="674781"/>
          </a:xfrm>
        </p:spPr>
        <p:txBody>
          <a:bodyPr>
            <a:normAutofit fontScale="90000"/>
          </a:bodyPr>
          <a:lstStyle/>
          <a:p>
            <a:pPr algn="ctr"/>
            <a:r>
              <a:rPr lang="ru-RU" b="1" dirty="0">
                <a:latin typeface="Times New Roman" panose="02020603050405020304" pitchFamily="18" charset="0"/>
                <a:cs typeface="Times New Roman" panose="02020603050405020304" pitchFamily="18" charset="0"/>
              </a:rPr>
              <a:t>Задача 2.</a:t>
            </a:r>
          </a:p>
        </p:txBody>
      </p:sp>
      <p:sp>
        <p:nvSpPr>
          <p:cNvPr id="3" name="Объект 2">
            <a:extLst>
              <a:ext uri="{FF2B5EF4-FFF2-40B4-BE49-F238E27FC236}">
                <a16:creationId xmlns:a16="http://schemas.microsoft.com/office/drawing/2014/main" id="{2EC848E4-FFE6-4762-9E5E-6F8B40D168F4}"/>
              </a:ext>
            </a:extLst>
          </p:cNvPr>
          <p:cNvSpPr>
            <a:spLocks noGrp="1"/>
          </p:cNvSpPr>
          <p:nvPr>
            <p:ph idx="1"/>
          </p:nvPr>
        </p:nvSpPr>
        <p:spPr/>
        <p:txBody>
          <a:bodyPr>
            <a:normAutofit/>
          </a:bodyPr>
          <a:lstStyle/>
          <a:p>
            <a:r>
              <a:rPr lang="ru-RU" sz="3600" dirty="0"/>
              <a:t>Для поддержки своего кандидата А. на место губернатора Н-ской области группа молодых людей в субботу перед днем выборов совершила мотопробег и концерт с плакатами и призывами к голосованию за А.</a:t>
            </a:r>
          </a:p>
          <a:p>
            <a:r>
              <a:rPr lang="ru-RU" sz="3600" dirty="0"/>
              <a:t>Нарушили ли регламент сторонники А?</a:t>
            </a:r>
          </a:p>
        </p:txBody>
      </p:sp>
    </p:spTree>
    <p:extLst>
      <p:ext uri="{BB962C8B-B14F-4D97-AF65-F5344CB8AC3E}">
        <p14:creationId xmlns:p14="http://schemas.microsoft.com/office/powerpoint/2010/main" val="83500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8D7E91B-91D4-489A-B25E-ABE9B34FA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9508C82D-4507-43B7-99F1-9E4F7A733F9C}"/>
              </a:ext>
            </a:extLst>
          </p:cNvPr>
          <p:cNvSpPr>
            <a:spLocks noGrp="1"/>
          </p:cNvSpPr>
          <p:nvPr>
            <p:ph type="title"/>
          </p:nvPr>
        </p:nvSpPr>
        <p:spPr>
          <a:xfrm>
            <a:off x="838200" y="365125"/>
            <a:ext cx="10515600" cy="674781"/>
          </a:xfrm>
        </p:spPr>
        <p:txBody>
          <a:bodyPr>
            <a:normAutofit fontScale="90000"/>
          </a:bodyPr>
          <a:lstStyle/>
          <a:p>
            <a:pPr algn="ct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EC848E4-FFE6-4762-9E5E-6F8B40D168F4}"/>
              </a:ext>
            </a:extLst>
          </p:cNvPr>
          <p:cNvSpPr>
            <a:spLocks noGrp="1"/>
          </p:cNvSpPr>
          <p:nvPr>
            <p:ph idx="1"/>
          </p:nvPr>
        </p:nvSpPr>
        <p:spPr/>
        <p:txBody>
          <a:bodyPr>
            <a:normAutofit/>
          </a:bodyPr>
          <a:lstStyle/>
          <a:p>
            <a:r>
              <a:rPr lang="ru-RU" sz="3600" dirty="0"/>
              <a:t>Почему выборы проводят сейчас не один день, а в течение трех? Какие от таких выборов положительные и отрицательные последствия?</a:t>
            </a:r>
          </a:p>
          <a:p>
            <a:r>
              <a:rPr lang="ru-RU" sz="3600" dirty="0"/>
              <a:t>Проанализируйте партийный состав Государственной Думы восьмого созыва, которая была избрана 19 сентября 2021 года. До какого срока продлятся ее полномочия?</a:t>
            </a:r>
          </a:p>
        </p:txBody>
      </p:sp>
    </p:spTree>
    <p:extLst>
      <p:ext uri="{BB962C8B-B14F-4D97-AF65-F5344CB8AC3E}">
        <p14:creationId xmlns:p14="http://schemas.microsoft.com/office/powerpoint/2010/main" val="331555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FC5F7C-339F-4D39-958C-AAF336D7DBD0}"/>
              </a:ext>
            </a:extLst>
          </p:cNvPr>
          <p:cNvSpPr>
            <a:spLocks noGrp="1"/>
          </p:cNvSpPr>
          <p:nvPr>
            <p:ph type="title"/>
          </p:nvPr>
        </p:nvSpPr>
        <p:spPr/>
        <p:txBody>
          <a:bodyPr/>
          <a:lstStyle/>
          <a:p>
            <a:endParaRPr lang="ru-RU"/>
          </a:p>
        </p:txBody>
      </p:sp>
      <p:pic>
        <p:nvPicPr>
          <p:cNvPr id="10" name="Объект 9">
            <a:extLst>
              <a:ext uri="{FF2B5EF4-FFF2-40B4-BE49-F238E27FC236}">
                <a16:creationId xmlns:a16="http://schemas.microsoft.com/office/drawing/2014/main" id="{34FBBA3E-A325-409A-B343-D4E9A3B78EC9}"/>
              </a:ext>
            </a:extLst>
          </p:cNvPr>
          <p:cNvPicPr>
            <a:picLocks noGrp="1" noChangeAspect="1"/>
          </p:cNvPicPr>
          <p:nvPr>
            <p:ph idx="1"/>
          </p:nvPr>
        </p:nvPicPr>
        <p:blipFill>
          <a:blip r:embed="rId2"/>
          <a:stretch>
            <a:fillRect/>
          </a:stretch>
        </p:blipFill>
        <p:spPr>
          <a:xfrm>
            <a:off x="266655" y="298465"/>
            <a:ext cx="11658690" cy="6559535"/>
          </a:xfrm>
          <a:prstGeom prst="rect">
            <a:avLst/>
          </a:prstGeom>
        </p:spPr>
      </p:pic>
    </p:spTree>
    <p:extLst>
      <p:ext uri="{BB962C8B-B14F-4D97-AF65-F5344CB8AC3E}">
        <p14:creationId xmlns:p14="http://schemas.microsoft.com/office/powerpoint/2010/main" val="2841699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2D29EA-CF9B-43AA-B8B1-86B1C0FFF5CB}"/>
              </a:ext>
            </a:extLst>
          </p:cNvPr>
          <p:cNvSpPr>
            <a:spLocks noGrp="1"/>
          </p:cNvSpPr>
          <p:nvPr>
            <p:ph type="title"/>
          </p:nvPr>
        </p:nvSpPr>
        <p:spPr/>
        <p:txBody>
          <a:bodyPr/>
          <a:lstStyle/>
          <a:p>
            <a:endParaRPr lang="ru-RU" dirty="0"/>
          </a:p>
        </p:txBody>
      </p:sp>
      <p:pic>
        <p:nvPicPr>
          <p:cNvPr id="4" name="Объект 3">
            <a:extLst>
              <a:ext uri="{FF2B5EF4-FFF2-40B4-BE49-F238E27FC236}">
                <a16:creationId xmlns:a16="http://schemas.microsoft.com/office/drawing/2014/main" id="{263B424E-7507-48A6-870A-D716DFABCBCA}"/>
              </a:ext>
            </a:extLst>
          </p:cNvPr>
          <p:cNvPicPr>
            <a:picLocks noGrp="1" noChangeAspect="1"/>
          </p:cNvPicPr>
          <p:nvPr>
            <p:ph idx="1"/>
          </p:nvPr>
        </p:nvPicPr>
        <p:blipFill>
          <a:blip r:embed="rId2"/>
          <a:stretch>
            <a:fillRect/>
          </a:stretch>
        </p:blipFill>
        <p:spPr>
          <a:xfrm>
            <a:off x="667736" y="328891"/>
            <a:ext cx="2826310" cy="2826310"/>
          </a:xfrm>
          <a:prstGeom prst="rect">
            <a:avLst/>
          </a:prstGeom>
        </p:spPr>
      </p:pic>
      <p:pic>
        <p:nvPicPr>
          <p:cNvPr id="5" name="Рисунок 4">
            <a:extLst>
              <a:ext uri="{FF2B5EF4-FFF2-40B4-BE49-F238E27FC236}">
                <a16:creationId xmlns:a16="http://schemas.microsoft.com/office/drawing/2014/main" id="{E6A7322A-90A9-4072-B4B7-C012A03CDC72}"/>
              </a:ext>
            </a:extLst>
          </p:cNvPr>
          <p:cNvPicPr>
            <a:picLocks noChangeAspect="1"/>
          </p:cNvPicPr>
          <p:nvPr/>
        </p:nvPicPr>
        <p:blipFill>
          <a:blip r:embed="rId3"/>
          <a:stretch>
            <a:fillRect/>
          </a:stretch>
        </p:blipFill>
        <p:spPr>
          <a:xfrm>
            <a:off x="4400737" y="328891"/>
            <a:ext cx="2650191" cy="2650191"/>
          </a:xfrm>
          <a:prstGeom prst="rect">
            <a:avLst/>
          </a:prstGeom>
        </p:spPr>
      </p:pic>
      <p:sp>
        <p:nvSpPr>
          <p:cNvPr id="6" name="Прямоугольник 5">
            <a:extLst>
              <a:ext uri="{FF2B5EF4-FFF2-40B4-BE49-F238E27FC236}">
                <a16:creationId xmlns:a16="http://schemas.microsoft.com/office/drawing/2014/main" id="{CB395688-72F8-4E80-AB1A-467D9F8BB21F}"/>
              </a:ext>
            </a:extLst>
          </p:cNvPr>
          <p:cNvSpPr/>
          <p:nvPr/>
        </p:nvSpPr>
        <p:spPr>
          <a:xfrm>
            <a:off x="937891" y="505615"/>
            <a:ext cx="933648" cy="584775"/>
          </a:xfrm>
          <a:prstGeom prst="rect">
            <a:avLst/>
          </a:prstGeom>
        </p:spPr>
        <p:txBody>
          <a:bodyPr wrap="square">
            <a:spAutoFit/>
          </a:bodyPr>
          <a:lstStyle/>
          <a:p>
            <a:r>
              <a:rPr lang="ru-RU" sz="3200" dirty="0"/>
              <a:t>324</a:t>
            </a:r>
          </a:p>
        </p:txBody>
      </p:sp>
      <p:sp>
        <p:nvSpPr>
          <p:cNvPr id="7" name="Прямоугольник 6">
            <a:extLst>
              <a:ext uri="{FF2B5EF4-FFF2-40B4-BE49-F238E27FC236}">
                <a16:creationId xmlns:a16="http://schemas.microsoft.com/office/drawing/2014/main" id="{97606497-46F4-4A22-9E11-8253990DCF1B}"/>
              </a:ext>
            </a:extLst>
          </p:cNvPr>
          <p:cNvSpPr/>
          <p:nvPr/>
        </p:nvSpPr>
        <p:spPr>
          <a:xfrm flipH="1">
            <a:off x="4545496" y="505615"/>
            <a:ext cx="712875" cy="584775"/>
          </a:xfrm>
          <a:prstGeom prst="rect">
            <a:avLst/>
          </a:prstGeom>
        </p:spPr>
        <p:txBody>
          <a:bodyPr wrap="square">
            <a:spAutoFit/>
          </a:bodyPr>
          <a:lstStyle/>
          <a:p>
            <a:r>
              <a:rPr lang="ru-RU" sz="3200" dirty="0"/>
              <a:t>57</a:t>
            </a:r>
          </a:p>
        </p:txBody>
      </p:sp>
      <p:pic>
        <p:nvPicPr>
          <p:cNvPr id="8" name="Рисунок 7">
            <a:extLst>
              <a:ext uri="{FF2B5EF4-FFF2-40B4-BE49-F238E27FC236}">
                <a16:creationId xmlns:a16="http://schemas.microsoft.com/office/drawing/2014/main" id="{5DA6DA87-A348-4E04-B4E1-78785DA90A57}"/>
              </a:ext>
            </a:extLst>
          </p:cNvPr>
          <p:cNvPicPr>
            <a:picLocks noChangeAspect="1"/>
          </p:cNvPicPr>
          <p:nvPr/>
        </p:nvPicPr>
        <p:blipFill>
          <a:blip r:embed="rId4"/>
          <a:stretch>
            <a:fillRect/>
          </a:stretch>
        </p:blipFill>
        <p:spPr>
          <a:xfrm>
            <a:off x="7787569" y="401356"/>
            <a:ext cx="2753845" cy="2753845"/>
          </a:xfrm>
          <a:prstGeom prst="rect">
            <a:avLst/>
          </a:prstGeom>
        </p:spPr>
      </p:pic>
      <p:sp>
        <p:nvSpPr>
          <p:cNvPr id="9" name="Прямоугольник 8">
            <a:extLst>
              <a:ext uri="{FF2B5EF4-FFF2-40B4-BE49-F238E27FC236}">
                <a16:creationId xmlns:a16="http://schemas.microsoft.com/office/drawing/2014/main" id="{0B878F3E-3738-4FAD-8D8A-A961084522A2}"/>
              </a:ext>
            </a:extLst>
          </p:cNvPr>
          <p:cNvSpPr/>
          <p:nvPr/>
        </p:nvSpPr>
        <p:spPr>
          <a:xfrm>
            <a:off x="7918285" y="401356"/>
            <a:ext cx="601447" cy="584775"/>
          </a:xfrm>
          <a:prstGeom prst="rect">
            <a:avLst/>
          </a:prstGeom>
        </p:spPr>
        <p:txBody>
          <a:bodyPr wrap="none">
            <a:spAutoFit/>
          </a:bodyPr>
          <a:lstStyle/>
          <a:p>
            <a:r>
              <a:rPr lang="ru-RU" sz="3200" dirty="0"/>
              <a:t>27</a:t>
            </a:r>
            <a:endParaRPr lang="ru-RU" sz="2800" dirty="0"/>
          </a:p>
        </p:txBody>
      </p:sp>
      <p:pic>
        <p:nvPicPr>
          <p:cNvPr id="10" name="Рисунок 9">
            <a:extLst>
              <a:ext uri="{FF2B5EF4-FFF2-40B4-BE49-F238E27FC236}">
                <a16:creationId xmlns:a16="http://schemas.microsoft.com/office/drawing/2014/main" id="{0C286434-AECE-4790-8116-F7D03BD09ED9}"/>
              </a:ext>
            </a:extLst>
          </p:cNvPr>
          <p:cNvPicPr>
            <a:picLocks noChangeAspect="1"/>
          </p:cNvPicPr>
          <p:nvPr/>
        </p:nvPicPr>
        <p:blipFill>
          <a:blip r:embed="rId5"/>
          <a:stretch>
            <a:fillRect/>
          </a:stretch>
        </p:blipFill>
        <p:spPr>
          <a:xfrm>
            <a:off x="1270173" y="3423633"/>
            <a:ext cx="2826310" cy="2826310"/>
          </a:xfrm>
          <a:prstGeom prst="rect">
            <a:avLst/>
          </a:prstGeom>
        </p:spPr>
      </p:pic>
      <p:sp>
        <p:nvSpPr>
          <p:cNvPr id="11" name="Прямоугольник 10">
            <a:extLst>
              <a:ext uri="{FF2B5EF4-FFF2-40B4-BE49-F238E27FC236}">
                <a16:creationId xmlns:a16="http://schemas.microsoft.com/office/drawing/2014/main" id="{2BF7B663-987E-4DE6-B1BB-57C9A7B8FA8B}"/>
              </a:ext>
            </a:extLst>
          </p:cNvPr>
          <p:cNvSpPr/>
          <p:nvPr/>
        </p:nvSpPr>
        <p:spPr>
          <a:xfrm>
            <a:off x="1650586" y="5420138"/>
            <a:ext cx="771105" cy="584775"/>
          </a:xfrm>
          <a:prstGeom prst="rect">
            <a:avLst/>
          </a:prstGeom>
        </p:spPr>
        <p:txBody>
          <a:bodyPr wrap="square">
            <a:spAutoFit/>
          </a:bodyPr>
          <a:lstStyle/>
          <a:p>
            <a:r>
              <a:rPr lang="ru-RU" sz="3200" dirty="0"/>
              <a:t>21</a:t>
            </a:r>
          </a:p>
        </p:txBody>
      </p:sp>
      <p:pic>
        <p:nvPicPr>
          <p:cNvPr id="12" name="Рисунок 11">
            <a:extLst>
              <a:ext uri="{FF2B5EF4-FFF2-40B4-BE49-F238E27FC236}">
                <a16:creationId xmlns:a16="http://schemas.microsoft.com/office/drawing/2014/main" id="{361B70C9-4AB8-458C-8A91-E5D3891A40A9}"/>
              </a:ext>
            </a:extLst>
          </p:cNvPr>
          <p:cNvPicPr>
            <a:picLocks noChangeAspect="1"/>
          </p:cNvPicPr>
          <p:nvPr/>
        </p:nvPicPr>
        <p:blipFill>
          <a:blip r:embed="rId6"/>
          <a:stretch>
            <a:fillRect/>
          </a:stretch>
        </p:blipFill>
        <p:spPr>
          <a:xfrm>
            <a:off x="4824304" y="3587309"/>
            <a:ext cx="2540561" cy="2540561"/>
          </a:xfrm>
          <a:prstGeom prst="rect">
            <a:avLst/>
          </a:prstGeom>
        </p:spPr>
      </p:pic>
      <p:sp>
        <p:nvSpPr>
          <p:cNvPr id="13" name="Прямоугольник 12">
            <a:extLst>
              <a:ext uri="{FF2B5EF4-FFF2-40B4-BE49-F238E27FC236}">
                <a16:creationId xmlns:a16="http://schemas.microsoft.com/office/drawing/2014/main" id="{74252056-8015-4CBB-93BC-FEECD441F1B4}"/>
              </a:ext>
            </a:extLst>
          </p:cNvPr>
          <p:cNvSpPr/>
          <p:nvPr/>
        </p:nvSpPr>
        <p:spPr>
          <a:xfrm>
            <a:off x="5329007" y="5545597"/>
            <a:ext cx="601447" cy="584775"/>
          </a:xfrm>
          <a:prstGeom prst="rect">
            <a:avLst/>
          </a:prstGeom>
        </p:spPr>
        <p:txBody>
          <a:bodyPr wrap="none">
            <a:spAutoFit/>
          </a:bodyPr>
          <a:lstStyle/>
          <a:p>
            <a:r>
              <a:rPr lang="ru-RU" sz="3200" dirty="0"/>
              <a:t>13</a:t>
            </a:r>
            <a:endParaRPr lang="ru-RU" sz="2800" dirty="0"/>
          </a:p>
        </p:txBody>
      </p:sp>
      <p:sp>
        <p:nvSpPr>
          <p:cNvPr id="14" name="Прямоугольник 13">
            <a:extLst>
              <a:ext uri="{FF2B5EF4-FFF2-40B4-BE49-F238E27FC236}">
                <a16:creationId xmlns:a16="http://schemas.microsoft.com/office/drawing/2014/main" id="{112F80CC-26D5-4C38-BFF1-26475D207480}"/>
              </a:ext>
            </a:extLst>
          </p:cNvPr>
          <p:cNvSpPr/>
          <p:nvPr/>
        </p:nvSpPr>
        <p:spPr>
          <a:xfrm rot="20588231">
            <a:off x="7400078" y="4095530"/>
            <a:ext cx="4845622" cy="830997"/>
          </a:xfrm>
          <a:prstGeom prst="rect">
            <a:avLst/>
          </a:prstGeom>
        </p:spPr>
        <p:txBody>
          <a:bodyPr wrap="none">
            <a:spAutoFit/>
          </a:bodyPr>
          <a:lstStyle/>
          <a:p>
            <a:pPr algn="ctr"/>
            <a:r>
              <a:rPr lang="ru-RU" sz="2400" dirty="0"/>
              <a:t>Депутаты, не входящие во фракции</a:t>
            </a:r>
          </a:p>
          <a:p>
            <a:pPr algn="ctr"/>
            <a:r>
              <a:rPr lang="ru-RU" sz="2400" dirty="0"/>
              <a:t>САМОВЫДВИЖЕНЦЫ</a:t>
            </a:r>
          </a:p>
        </p:txBody>
      </p:sp>
      <p:sp>
        <p:nvSpPr>
          <p:cNvPr id="15" name="Прямоугольник 14">
            <a:extLst>
              <a:ext uri="{FF2B5EF4-FFF2-40B4-BE49-F238E27FC236}">
                <a16:creationId xmlns:a16="http://schemas.microsoft.com/office/drawing/2014/main" id="{071EEC35-DDBF-49E8-AC5A-96C26322F631}"/>
              </a:ext>
            </a:extLst>
          </p:cNvPr>
          <p:cNvSpPr/>
          <p:nvPr/>
        </p:nvSpPr>
        <p:spPr>
          <a:xfrm>
            <a:off x="10122710" y="4899266"/>
            <a:ext cx="418704" cy="646331"/>
          </a:xfrm>
          <a:prstGeom prst="rect">
            <a:avLst/>
          </a:prstGeom>
        </p:spPr>
        <p:txBody>
          <a:bodyPr wrap="none">
            <a:spAutoFit/>
          </a:bodyPr>
          <a:lstStyle/>
          <a:p>
            <a:r>
              <a:rPr lang="ru-RU" sz="3600" dirty="0"/>
              <a:t>5</a:t>
            </a:r>
          </a:p>
        </p:txBody>
      </p:sp>
    </p:spTree>
    <p:extLst>
      <p:ext uri="{BB962C8B-B14F-4D97-AF65-F5344CB8AC3E}">
        <p14:creationId xmlns:p14="http://schemas.microsoft.com/office/powerpoint/2010/main" val="260299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604B17E-0ECD-4DB9-957B-CC43F3364D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620000"/>
          </a:xfrm>
          <a:prstGeom prst="rect">
            <a:avLst/>
          </a:prstGeom>
        </p:spPr>
      </p:pic>
      <p:sp>
        <p:nvSpPr>
          <p:cNvPr id="2" name="Заголовок 1"/>
          <p:cNvSpPr>
            <a:spLocks noGrp="1"/>
          </p:cNvSpPr>
          <p:nvPr>
            <p:ph type="title"/>
          </p:nvPr>
        </p:nvSpPr>
        <p:spPr>
          <a:xfrm>
            <a:off x="838200" y="365125"/>
            <a:ext cx="10515600" cy="1325563"/>
          </a:xfrm>
        </p:spPr>
        <p:txBody>
          <a:bodyPr>
            <a:normAutofit fontScale="90000"/>
          </a:bodyPr>
          <a:lstStyle/>
          <a:p>
            <a:r>
              <a:rPr lang="ru-RU" dirty="0"/>
              <a:t>Цель урока: Познакомить учащихся с особенностями избирательной системы Российской Федерации</a:t>
            </a:r>
          </a:p>
        </p:txBody>
      </p:sp>
      <p:sp>
        <p:nvSpPr>
          <p:cNvPr id="3" name="Объект 2"/>
          <p:cNvSpPr>
            <a:spLocks noGrp="1"/>
          </p:cNvSpPr>
          <p:nvPr>
            <p:ph idx="1"/>
          </p:nvPr>
        </p:nvSpPr>
        <p:spPr>
          <a:xfrm>
            <a:off x="838200" y="1825625"/>
            <a:ext cx="10515600" cy="4351338"/>
          </a:xfrm>
        </p:spPr>
        <p:txBody>
          <a:bodyPr>
            <a:normAutofit fontScale="92500" lnSpcReduction="20000"/>
          </a:bodyPr>
          <a:lstStyle/>
          <a:p>
            <a:r>
              <a:rPr lang="ru-RU" dirty="0"/>
              <a:t>Задачи урока:</a:t>
            </a:r>
          </a:p>
          <a:p>
            <a:r>
              <a:rPr lang="ru-RU" dirty="0"/>
              <a:t> Сформировать у учащихся представление об избирательном праве, основных типах избирательных систем, особенности избирательной системы РФ, демократических принципах участия в выборах, стадиях избирательного процесса в РФ.</a:t>
            </a:r>
          </a:p>
          <a:p>
            <a:r>
              <a:rPr lang="ru-RU" dirty="0"/>
              <a:t> Продолжить развитие навыков самостоятельной работы, работы в группах и парах, навыков получения знаний из учебной литературы, схем, документов.</a:t>
            </a:r>
          </a:p>
          <a:p>
            <a:r>
              <a:rPr lang="ru-RU" dirty="0"/>
              <a:t> Продолжить работу по формированию умений анализировать и систематизировать полученную информацию, делать выводы, аргументировать собственную точку зрения. </a:t>
            </a:r>
          </a:p>
          <a:p>
            <a:r>
              <a:rPr lang="ru-RU" dirty="0"/>
              <a:t> Формировать активную гражданскую позицию</a:t>
            </a:r>
          </a:p>
        </p:txBody>
      </p:sp>
    </p:spTree>
    <p:extLst>
      <p:ext uri="{BB962C8B-B14F-4D97-AF65-F5344CB8AC3E}">
        <p14:creationId xmlns:p14="http://schemas.microsoft.com/office/powerpoint/2010/main" val="567954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017"/>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463826" y="197196"/>
            <a:ext cx="11264347" cy="1669773"/>
          </a:xfrm>
        </p:spPr>
        <p:txBody>
          <a:bodyPr>
            <a:normAutofit/>
          </a:bodyPr>
          <a:lstStyle/>
          <a:p>
            <a:r>
              <a:rPr lang="ru-RU" sz="3600" dirty="0">
                <a:latin typeface="Times New Roman" panose="02020603050405020304" pitchFamily="18" charset="0"/>
                <a:cs typeface="Times New Roman" panose="02020603050405020304" pitchFamily="18" charset="0"/>
              </a:rPr>
              <a:t>1.Найдите в приведённом ниже списке признаки, отличающие демократические выборы, и запишите цифры, под которыми они указаны.</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838200" y="2170181"/>
            <a:ext cx="10515600" cy="4351338"/>
          </a:xfrm>
        </p:spPr>
        <p:txBody>
          <a:bodyPr>
            <a:normAutofit/>
          </a:bodyPr>
          <a:lstStyle/>
          <a:p>
            <a:pPr marL="0" indent="0">
              <a:buNone/>
            </a:pPr>
            <a:r>
              <a:rPr lang="ru-RU" sz="3200" dirty="0">
                <a:latin typeface="Times New Roman" panose="02020603050405020304" pitchFamily="18" charset="0"/>
                <a:cs typeface="Times New Roman" panose="02020603050405020304" pitchFamily="18" charset="0"/>
              </a:rPr>
              <a:t>1.  Тайная подача голосов.</a:t>
            </a:r>
          </a:p>
          <a:p>
            <a:pPr marL="0" indent="0">
              <a:buNone/>
            </a:pPr>
            <a:r>
              <a:rPr lang="ru-RU" sz="3200" dirty="0">
                <a:latin typeface="Times New Roman" panose="02020603050405020304" pitchFamily="18" charset="0"/>
                <a:cs typeface="Times New Roman" panose="02020603050405020304" pitchFamily="18" charset="0"/>
              </a:rPr>
              <a:t>2.  Наличие возрастного ценза.</a:t>
            </a:r>
          </a:p>
          <a:p>
            <a:pPr marL="0" indent="0">
              <a:buNone/>
            </a:pPr>
            <a:r>
              <a:rPr lang="ru-RU" sz="3200" dirty="0">
                <a:latin typeface="Times New Roman" panose="02020603050405020304" pitchFamily="18" charset="0"/>
                <a:cs typeface="Times New Roman" panose="02020603050405020304" pitchFamily="18" charset="0"/>
              </a:rPr>
              <a:t>3.  Доступность правдивой информации о кандидатах.</a:t>
            </a:r>
          </a:p>
          <a:p>
            <a:pPr marL="0" indent="0">
              <a:buNone/>
            </a:pPr>
            <a:r>
              <a:rPr lang="ru-RU" sz="3200" dirty="0">
                <a:latin typeface="Times New Roman" panose="02020603050405020304" pitchFamily="18" charset="0"/>
                <a:cs typeface="Times New Roman" panose="02020603050405020304" pitchFamily="18" charset="0"/>
              </a:rPr>
              <a:t>4.  Регистрация избирателей на избирательных участках.</a:t>
            </a:r>
          </a:p>
          <a:p>
            <a:pPr marL="0" indent="0">
              <a:buNone/>
            </a:pPr>
            <a:r>
              <a:rPr lang="ru-RU" sz="3200" dirty="0">
                <a:latin typeface="Times New Roman" panose="02020603050405020304" pitchFamily="18" charset="0"/>
                <a:cs typeface="Times New Roman" panose="02020603050405020304" pitchFamily="18" charset="0"/>
              </a:rPr>
              <a:t>5.  Голоса избирателей равны.</a:t>
            </a:r>
          </a:p>
          <a:p>
            <a:pPr marL="0" indent="0">
              <a:buNone/>
            </a:pPr>
            <a:r>
              <a:rPr lang="ru-RU" sz="3200" dirty="0">
                <a:latin typeface="Times New Roman" panose="02020603050405020304" pitchFamily="18" charset="0"/>
                <a:cs typeface="Times New Roman" panose="02020603050405020304" pitchFamily="18" charset="0"/>
              </a:rPr>
              <a:t>6.  Наличие нескольких кандидатов с альтернативными программами.</a:t>
            </a:r>
          </a:p>
        </p:txBody>
      </p:sp>
    </p:spTree>
    <p:extLst>
      <p:ext uri="{BB962C8B-B14F-4D97-AF65-F5344CB8AC3E}">
        <p14:creationId xmlns:p14="http://schemas.microsoft.com/office/powerpoint/2010/main" val="102448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463826" y="265044"/>
            <a:ext cx="11264347" cy="1669773"/>
          </a:xfrm>
        </p:spPr>
        <p:txBody>
          <a:bodyPr>
            <a:noAutofit/>
          </a:bodyPr>
          <a:lstStyle/>
          <a:p>
            <a:r>
              <a:rPr lang="ru-RU" sz="3600" dirty="0">
                <a:latin typeface="Times New Roman" panose="02020603050405020304" pitchFamily="18" charset="0"/>
                <a:cs typeface="Times New Roman" panose="02020603050405020304" pitchFamily="18" charset="0"/>
              </a:rPr>
              <a:t>2.  Найдите в приведенном ниже списке позиции, характеризующие отличительные черты мажоритарной избирательной системы, и запишите цифры, под которыми они указаны.</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798442" y="2355712"/>
            <a:ext cx="10515600" cy="4351338"/>
          </a:xfrm>
        </p:spPr>
        <p:txBody>
          <a:bodyPr>
            <a:normAutofit/>
          </a:bodyPr>
          <a:lstStyle/>
          <a:p>
            <a:pPr marL="0" indent="0">
              <a:buNone/>
            </a:pPr>
            <a:r>
              <a:rPr lang="ru-RU" sz="3200" dirty="0">
                <a:latin typeface="Times New Roman" panose="02020603050405020304" pitchFamily="18" charset="0"/>
                <a:cs typeface="Times New Roman" panose="02020603050405020304" pitchFamily="18" charset="0"/>
              </a:rPr>
              <a:t>1.  Государство делится на избирательные округа.</a:t>
            </a:r>
          </a:p>
          <a:p>
            <a:pPr marL="0" indent="0">
              <a:buNone/>
            </a:pPr>
            <a:r>
              <a:rPr lang="ru-RU" sz="3200" dirty="0">
                <a:latin typeface="Times New Roman" panose="02020603050405020304" pitchFamily="18" charset="0"/>
                <a:cs typeface="Times New Roman" panose="02020603050405020304" pitchFamily="18" charset="0"/>
              </a:rPr>
              <a:t>2.  Избиратели голосуют за личность кандидата.</a:t>
            </a:r>
          </a:p>
          <a:p>
            <a:pPr marL="0" indent="0">
              <a:buNone/>
            </a:pPr>
            <a:r>
              <a:rPr lang="ru-RU" sz="3200" dirty="0">
                <a:latin typeface="Times New Roman" panose="02020603050405020304" pitchFamily="18" charset="0"/>
                <a:cs typeface="Times New Roman" panose="02020603050405020304" pitchFamily="18" charset="0"/>
              </a:rPr>
              <a:t>3.  Государство представляет собой единый избирательный округ.</a:t>
            </a:r>
          </a:p>
          <a:p>
            <a:pPr marL="0" indent="0">
              <a:buNone/>
            </a:pPr>
            <a:r>
              <a:rPr lang="ru-RU" sz="3200" dirty="0">
                <a:latin typeface="Times New Roman" panose="02020603050405020304" pitchFamily="18" charset="0"/>
                <a:cs typeface="Times New Roman" panose="02020603050405020304" pitchFamily="18" charset="0"/>
              </a:rPr>
              <a:t>4.  Избиратели голосуют за политическую партию.</a:t>
            </a:r>
          </a:p>
          <a:p>
            <a:pPr marL="0" indent="0">
              <a:buNone/>
            </a:pPr>
            <a:r>
              <a:rPr lang="ru-RU" sz="3200" dirty="0">
                <a:latin typeface="Times New Roman" panose="02020603050405020304" pitchFamily="18" charset="0"/>
                <a:cs typeface="Times New Roman" panose="02020603050405020304" pitchFamily="18" charset="0"/>
              </a:rPr>
              <a:t>5.  В день голосования запрещена политическая агитация.</a:t>
            </a:r>
          </a:p>
          <a:p>
            <a:pPr marL="0" indent="0">
              <a:buNone/>
            </a:pPr>
            <a:r>
              <a:rPr lang="ru-RU" sz="3200" dirty="0">
                <a:latin typeface="Times New Roman" panose="02020603050405020304" pitchFamily="18" charset="0"/>
                <a:cs typeface="Times New Roman" panose="02020603050405020304" pitchFamily="18" charset="0"/>
              </a:rPr>
              <a:t>6.  Победившим считается кандидат, набравший большинство голосов.</a:t>
            </a:r>
          </a:p>
        </p:txBody>
      </p:sp>
    </p:spTree>
    <p:extLst>
      <p:ext uri="{BB962C8B-B14F-4D97-AF65-F5344CB8AC3E}">
        <p14:creationId xmlns:p14="http://schemas.microsoft.com/office/powerpoint/2010/main" val="272540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424069" y="-106017"/>
            <a:ext cx="11582401" cy="2239617"/>
          </a:xfrm>
        </p:spPr>
        <p:txBody>
          <a:bodyPr>
            <a:noAutofit/>
          </a:bodyPr>
          <a:lstStyle/>
          <a:p>
            <a:r>
              <a:rPr lang="ru-RU" sz="3200" dirty="0">
                <a:latin typeface="Times New Roman" panose="02020603050405020304" pitchFamily="18" charset="0"/>
                <a:cs typeface="Times New Roman" panose="02020603050405020304" pitchFamily="18" charset="0"/>
              </a:rPr>
              <a:t>3. В стране X правительство формируется блоком партий, победивших на парламентских выборах. Выберите в приведённом ниже списке черты, свидетельствующие, что в стране X парламентские выборы проходят по пропорциональной системе, и запишите цифры, под которыми эти черты указаны.</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838200" y="2408582"/>
            <a:ext cx="10515600" cy="4830417"/>
          </a:xfrm>
        </p:spPr>
        <p:txBody>
          <a:bodyPr>
            <a:normAutofit fontScale="92500" lnSpcReduction="10000"/>
          </a:bodyPr>
          <a:lstStyle/>
          <a:p>
            <a:pPr marL="0" indent="0">
              <a:buNone/>
            </a:pPr>
            <a:r>
              <a:rPr lang="ru-RU" sz="3200" dirty="0">
                <a:latin typeface="Times New Roman" panose="02020603050405020304" pitchFamily="18" charset="0"/>
                <a:cs typeface="Times New Roman" panose="02020603050405020304" pitchFamily="18" charset="0"/>
              </a:rPr>
              <a:t>1.  Голосование проводится по спискам политических партий.</a:t>
            </a:r>
          </a:p>
          <a:p>
            <a:pPr marL="0" indent="0">
              <a:buNone/>
            </a:pPr>
            <a:r>
              <a:rPr lang="ru-RU" sz="3200" dirty="0">
                <a:latin typeface="Times New Roman" panose="02020603050405020304" pitchFamily="18" charset="0"/>
                <a:cs typeface="Times New Roman" panose="02020603050405020304" pitchFamily="18" charset="0"/>
              </a:rPr>
              <a:t>2.  Существует возможность выдвижения независимых беспартийных кандидатов.</a:t>
            </a:r>
          </a:p>
          <a:p>
            <a:pPr marL="0" indent="0">
              <a:buNone/>
            </a:pPr>
            <a:r>
              <a:rPr lang="ru-RU" sz="3200" dirty="0">
                <a:latin typeface="Times New Roman" panose="02020603050405020304" pitchFamily="18" charset="0"/>
                <a:cs typeface="Times New Roman" panose="02020603050405020304" pitchFamily="18" charset="0"/>
              </a:rPr>
              <a:t>3.  Голосование осуществляется по одномандатным округам.</a:t>
            </a:r>
          </a:p>
          <a:p>
            <a:pPr marL="0" indent="0">
              <a:buNone/>
            </a:pPr>
            <a:r>
              <a:rPr lang="ru-RU" sz="3200" dirty="0">
                <a:latin typeface="Times New Roman" panose="02020603050405020304" pitchFamily="18" charset="0"/>
                <a:cs typeface="Times New Roman" panose="02020603050405020304" pitchFamily="18" charset="0"/>
              </a:rPr>
              <a:t>4.  Победу одерживает кандидат, получивший большинство голосов на выборах.</a:t>
            </a:r>
          </a:p>
          <a:p>
            <a:pPr marL="0" indent="0">
              <a:buNone/>
            </a:pPr>
            <a:r>
              <a:rPr lang="ru-RU" sz="3200" dirty="0">
                <a:latin typeface="Times New Roman" panose="02020603050405020304" pitchFamily="18" charset="0"/>
                <a:cs typeface="Times New Roman" panose="02020603050405020304" pitchFamily="18" charset="0"/>
              </a:rPr>
              <a:t>5.  Граждане голосуют прежде всего за программы партий, а не за конкретных людей.</a:t>
            </a:r>
          </a:p>
          <a:p>
            <a:pPr marL="0" indent="0">
              <a:buNone/>
            </a:pPr>
            <a:r>
              <a:rPr lang="ru-RU" sz="3200" dirty="0">
                <a:latin typeface="Times New Roman" panose="02020603050405020304" pitchFamily="18" charset="0"/>
                <a:cs typeface="Times New Roman" panose="02020603050405020304" pitchFamily="18" charset="0"/>
              </a:rPr>
              <a:t>6.  Количество мест, полученных партией в парламенте, зависит от процента голосов, поданных за партию при голосовании.</a:t>
            </a:r>
          </a:p>
        </p:txBody>
      </p:sp>
    </p:spTree>
    <p:extLst>
      <p:ext uri="{BB962C8B-B14F-4D97-AF65-F5344CB8AC3E}">
        <p14:creationId xmlns:p14="http://schemas.microsoft.com/office/powerpoint/2010/main" val="105280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291549" y="-106017"/>
            <a:ext cx="11714922" cy="2239617"/>
          </a:xfrm>
        </p:spPr>
        <p:txBody>
          <a:bodyPr>
            <a:noAutofit/>
          </a:bodyPr>
          <a:lstStyle/>
          <a:p>
            <a:r>
              <a:rPr lang="ru-RU" sz="3200" dirty="0">
                <a:latin typeface="Times New Roman" panose="02020603050405020304" pitchFamily="18" charset="0"/>
                <a:cs typeface="Times New Roman" panose="02020603050405020304" pitchFamily="18" charset="0"/>
              </a:rPr>
              <a:t>4. В демократическом государстве Z в ходе реформы избирательной системы был осуществлён переход от мажоритарной избирательной системы к пропорциональной избирательной системе выборов в парламент. Какие изменения произошли в избирательной системе государства Z? Запишите цифры, под которыми они указаны.</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838200" y="2663687"/>
            <a:ext cx="10515600" cy="4399722"/>
          </a:xfrm>
        </p:spPr>
        <p:txBody>
          <a:bodyPr>
            <a:normAutofit fontScale="92500" lnSpcReduction="10000"/>
          </a:bodyPr>
          <a:lstStyle/>
          <a:p>
            <a:pPr marL="0" indent="0">
              <a:buNone/>
            </a:pPr>
            <a:r>
              <a:rPr lang="ru-RU" sz="3200" dirty="0">
                <a:latin typeface="Times New Roman" panose="02020603050405020304" pitchFamily="18" charset="0"/>
                <a:cs typeface="Times New Roman" panose="02020603050405020304" pitchFamily="18" charset="0"/>
              </a:rPr>
              <a:t>1.  Предоставление права голоса гражданам старше 18 лет, независимо от национальности, пола, профессиональной принадлежности, уровня образования, дохода и прочего.</a:t>
            </a:r>
          </a:p>
          <a:p>
            <a:pPr marL="0" indent="0">
              <a:buNone/>
            </a:pPr>
            <a:r>
              <a:rPr lang="ru-RU" sz="3200" dirty="0">
                <a:latin typeface="Times New Roman" panose="02020603050405020304" pitchFamily="18" charset="0"/>
                <a:cs typeface="Times New Roman" panose="02020603050405020304" pitchFamily="18" charset="0"/>
              </a:rPr>
              <a:t>2.  Голосование по одномандатным округам.</a:t>
            </a:r>
          </a:p>
          <a:p>
            <a:pPr marL="0" indent="0">
              <a:buNone/>
            </a:pPr>
            <a:r>
              <a:rPr lang="ru-RU" sz="3200" dirty="0">
                <a:latin typeface="Times New Roman" panose="02020603050405020304" pitchFamily="18" charset="0"/>
                <a:cs typeface="Times New Roman" panose="02020603050405020304" pitchFamily="18" charset="0"/>
              </a:rPr>
              <a:t>3.  Создание единого национального избирательного округа.</a:t>
            </a:r>
          </a:p>
          <a:p>
            <a:pPr marL="0" indent="0">
              <a:buNone/>
            </a:pPr>
            <a:r>
              <a:rPr lang="ru-RU" sz="3200" dirty="0">
                <a:latin typeface="Times New Roman" panose="02020603050405020304" pitchFamily="18" charset="0"/>
                <a:cs typeface="Times New Roman" panose="02020603050405020304" pitchFamily="18" charset="0"/>
              </a:rPr>
              <a:t>4.  Голосование за партийные списки кандидатов.  </a:t>
            </a:r>
          </a:p>
          <a:p>
            <a:pPr marL="0" indent="0">
              <a:buNone/>
            </a:pPr>
            <a:r>
              <a:rPr lang="ru-RU" sz="3200" dirty="0">
                <a:latin typeface="Times New Roman" panose="02020603050405020304" pitchFamily="18" charset="0"/>
                <a:cs typeface="Times New Roman" panose="02020603050405020304" pitchFamily="18" charset="0"/>
              </a:rPr>
              <a:t>5. Преодоление партией пятипроцентного избирательного порога (барьера).</a:t>
            </a:r>
          </a:p>
          <a:p>
            <a:pPr marL="0" indent="0">
              <a:buNone/>
            </a:pPr>
            <a:r>
              <a:rPr lang="ru-RU" sz="3200" dirty="0">
                <a:latin typeface="Times New Roman" panose="02020603050405020304" pitchFamily="18" charset="0"/>
                <a:cs typeface="Times New Roman" panose="02020603050405020304" pitchFamily="18" charset="0"/>
              </a:rPr>
              <a:t>6.  Возможность выдвижения независимых беспартийных кандидатов.</a:t>
            </a:r>
          </a:p>
        </p:txBody>
      </p:sp>
    </p:spTree>
    <p:extLst>
      <p:ext uri="{BB962C8B-B14F-4D97-AF65-F5344CB8AC3E}">
        <p14:creationId xmlns:p14="http://schemas.microsoft.com/office/powerpoint/2010/main" val="2720627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238539" y="404192"/>
            <a:ext cx="11714922" cy="2239617"/>
          </a:xfrm>
        </p:spPr>
        <p:txBody>
          <a:bodyPr>
            <a:noAutofit/>
          </a:bodyPr>
          <a:lstStyle/>
          <a:p>
            <a:r>
              <a:rPr lang="ru-RU" sz="3200" dirty="0">
                <a:latin typeface="Times New Roman" panose="02020603050405020304" pitchFamily="18" charset="0"/>
                <a:cs typeface="Times New Roman" panose="02020603050405020304" pitchFamily="18" charset="0"/>
              </a:rPr>
              <a:t>5. Гражданка России Д. решила выдвинуть свою кандидатуру в качестве кандидата на пост Президента РФ. Однако, ознакомившись с ее документами, избирательная комиссия отказала ей в регистрации. Найдите в приведенном списке возможные причины отказа.</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838200" y="3429000"/>
            <a:ext cx="10515600" cy="2799522"/>
          </a:xfrm>
        </p:spPr>
        <p:txBody>
          <a:bodyPr>
            <a:normAutofit fontScale="92500" lnSpcReduction="10000"/>
          </a:bodyPr>
          <a:lstStyle/>
          <a:p>
            <a:pPr marL="0" indent="0">
              <a:buNone/>
            </a:pPr>
            <a:r>
              <a:rPr lang="ru-RU" sz="3200" dirty="0">
                <a:latin typeface="Times New Roman" panose="02020603050405020304" pitchFamily="18" charset="0"/>
                <a:cs typeface="Times New Roman" panose="02020603050405020304" pitchFamily="18" charset="0"/>
              </a:rPr>
              <a:t>1.  Гражданке Д. недавно исполнилось 30 лет.</a:t>
            </a:r>
          </a:p>
          <a:p>
            <a:pPr marL="0" indent="0">
              <a:buNone/>
            </a:pPr>
            <a:r>
              <a:rPr lang="ru-RU" sz="3200" dirty="0">
                <a:latin typeface="Times New Roman" panose="02020603050405020304" pitchFamily="18" charset="0"/>
                <a:cs typeface="Times New Roman" panose="02020603050405020304" pitchFamily="18" charset="0"/>
              </a:rPr>
              <a:t>2.  Гражданка Д. имеет второе гражданство Израиля.</a:t>
            </a:r>
          </a:p>
          <a:p>
            <a:pPr marL="0" indent="0">
              <a:buNone/>
            </a:pPr>
            <a:r>
              <a:rPr lang="ru-RU" sz="3200" dirty="0">
                <a:latin typeface="Times New Roman" panose="02020603050405020304" pitchFamily="18" charset="0"/>
                <a:cs typeface="Times New Roman" panose="02020603050405020304" pitchFamily="18" charset="0"/>
              </a:rPr>
              <a:t>3.  Гражданка Д. является атеисткой.</a:t>
            </a:r>
          </a:p>
          <a:p>
            <a:pPr marL="0" indent="0">
              <a:buNone/>
            </a:pPr>
            <a:r>
              <a:rPr lang="ru-RU" sz="3200" dirty="0">
                <a:latin typeface="Times New Roman" panose="02020603050405020304" pitchFamily="18" charset="0"/>
                <a:cs typeface="Times New Roman" panose="02020603050405020304" pitchFamily="18" charset="0"/>
              </a:rPr>
              <a:t>4.  Гражданка Д. на территории РФ постоянно проживает 2 года.</a:t>
            </a:r>
          </a:p>
          <a:p>
            <a:pPr marL="0" indent="0">
              <a:buNone/>
            </a:pPr>
            <a:r>
              <a:rPr lang="ru-RU" sz="3200" dirty="0">
                <a:latin typeface="Times New Roman" panose="02020603050405020304" pitchFamily="18" charset="0"/>
                <a:cs typeface="Times New Roman" panose="02020603050405020304" pitchFamily="18" charset="0"/>
              </a:rPr>
              <a:t>5.  Гражданка Д. не имеет высшего образования.</a:t>
            </a:r>
          </a:p>
        </p:txBody>
      </p:sp>
    </p:spTree>
    <p:extLst>
      <p:ext uri="{BB962C8B-B14F-4D97-AF65-F5344CB8AC3E}">
        <p14:creationId xmlns:p14="http://schemas.microsoft.com/office/powerpoint/2010/main" val="2215679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238539" y="947532"/>
            <a:ext cx="11714922" cy="1225825"/>
          </a:xfrm>
        </p:spPr>
        <p:txBody>
          <a:bodyPr>
            <a:noAutofit/>
          </a:bodyPr>
          <a:lstStyle/>
          <a:p>
            <a:pPr algn="ctr"/>
            <a:r>
              <a:rPr lang="ru-RU" sz="3600" dirty="0">
                <a:latin typeface="Times New Roman" panose="02020603050405020304" pitchFamily="18" charset="0"/>
                <a:cs typeface="Times New Roman" panose="02020603050405020304" pitchFamily="18" charset="0"/>
              </a:rPr>
              <a:t>Ответы:</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2411896" y="3429000"/>
            <a:ext cx="6891130" cy="2799522"/>
          </a:xfrm>
        </p:spPr>
        <p:txBody>
          <a:bodyPr>
            <a:normAutofit/>
          </a:bodyPr>
          <a:lstStyle/>
          <a:p>
            <a:pPr marL="0" indent="0">
              <a:buNone/>
            </a:pPr>
            <a:r>
              <a:rPr lang="ru-RU" sz="3200" b="1" dirty="0">
                <a:solidFill>
                  <a:srgbClr val="FF0000"/>
                </a:solidFill>
                <a:latin typeface="Times New Roman" panose="02020603050405020304" pitchFamily="18" charset="0"/>
                <a:cs typeface="Times New Roman" panose="02020603050405020304" pitchFamily="18" charset="0"/>
              </a:rPr>
              <a:t>1)1356, </a:t>
            </a:r>
          </a:p>
          <a:p>
            <a:pPr marL="0" indent="0">
              <a:buNone/>
            </a:pPr>
            <a:r>
              <a:rPr lang="ru-RU" sz="3200" b="1" dirty="0">
                <a:solidFill>
                  <a:srgbClr val="FF0000"/>
                </a:solidFill>
                <a:latin typeface="Times New Roman" panose="02020603050405020304" pitchFamily="18" charset="0"/>
                <a:cs typeface="Times New Roman" panose="02020603050405020304" pitchFamily="18" charset="0"/>
              </a:rPr>
              <a:t>2) 126, </a:t>
            </a:r>
          </a:p>
          <a:p>
            <a:pPr marL="0" indent="0">
              <a:buNone/>
            </a:pPr>
            <a:r>
              <a:rPr lang="ru-RU" sz="3200" b="1" dirty="0">
                <a:solidFill>
                  <a:srgbClr val="FF0000"/>
                </a:solidFill>
                <a:latin typeface="Times New Roman" panose="02020603050405020304" pitchFamily="18" charset="0"/>
                <a:cs typeface="Times New Roman" panose="02020603050405020304" pitchFamily="18" charset="0"/>
              </a:rPr>
              <a:t>3) 156.</a:t>
            </a:r>
          </a:p>
          <a:p>
            <a:pPr marL="0" indent="0">
              <a:buNone/>
            </a:pPr>
            <a:r>
              <a:rPr lang="ru-RU" sz="3200" b="1" dirty="0">
                <a:solidFill>
                  <a:srgbClr val="FF0000"/>
                </a:solidFill>
                <a:latin typeface="Times New Roman" panose="02020603050405020304" pitchFamily="18" charset="0"/>
                <a:cs typeface="Times New Roman" panose="02020603050405020304" pitchFamily="18" charset="0"/>
              </a:rPr>
              <a:t>4) 345, </a:t>
            </a:r>
          </a:p>
          <a:p>
            <a:pPr marL="0" indent="0">
              <a:buNone/>
            </a:pPr>
            <a:r>
              <a:rPr lang="ru-RU" sz="3200" b="1" dirty="0">
                <a:solidFill>
                  <a:srgbClr val="FF0000"/>
                </a:solidFill>
                <a:latin typeface="Times New Roman" panose="02020603050405020304" pitchFamily="18" charset="0"/>
                <a:cs typeface="Times New Roman" panose="02020603050405020304" pitchFamily="18" charset="0"/>
              </a:rPr>
              <a:t>5)124</a:t>
            </a:r>
          </a:p>
        </p:txBody>
      </p:sp>
    </p:spTree>
    <p:extLst>
      <p:ext uri="{BB962C8B-B14F-4D97-AF65-F5344CB8AC3E}">
        <p14:creationId xmlns:p14="http://schemas.microsoft.com/office/powerpoint/2010/main" val="339171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2" y="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1696278" y="347871"/>
            <a:ext cx="8733183" cy="844826"/>
          </a:xfrm>
        </p:spPr>
        <p:txBody>
          <a:bodyPr>
            <a:noAutofit/>
          </a:bodyPr>
          <a:lstStyle/>
          <a:p>
            <a:pPr marL="0" indent="0">
              <a:buNone/>
            </a:pPr>
            <a:r>
              <a:rPr lang="ru-RU" sz="3200" b="1" dirty="0">
                <a:latin typeface="Times New Roman" panose="02020603050405020304" pitchFamily="18" charset="0"/>
                <a:cs typeface="Times New Roman" panose="02020603050405020304" pitchFamily="18" charset="0"/>
              </a:rPr>
              <a:t>Прочитайте текст и выполните задание.</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278296" y="1192697"/>
            <a:ext cx="11880572" cy="6215270"/>
          </a:xfrm>
        </p:spPr>
        <p:txBody>
          <a:bodyPr>
            <a:noAutofit/>
          </a:bodyPr>
          <a:lstStyle/>
          <a:p>
            <a:pPr marL="0" indent="0">
              <a:lnSpc>
                <a:spcPct val="100000"/>
              </a:lnSpc>
              <a:spcBef>
                <a:spcPts val="0"/>
              </a:spcBef>
              <a:buNone/>
            </a:pPr>
            <a:r>
              <a:rPr lang="ru-RU" sz="2000" dirty="0">
                <a:latin typeface="Times New Roman" panose="02020603050405020304" pitchFamily="18" charset="0"/>
                <a:cs typeface="Times New Roman" panose="02020603050405020304" pitchFamily="18" charset="0"/>
              </a:rPr>
              <a:t>Утверждают, что поскольку избегающие голосования в большинстве принадлежат к менее образованным и социально активным слоям населения, то даже лучше, что они не используют своё право голоса. Так как они легче поддаются предубеждениям и демагогии, их активизация представляла бы потенциальную угрозу нашей демократической системе.</a:t>
            </a:r>
          </a:p>
          <a:p>
            <a:pPr marL="0" indent="0">
              <a:lnSpc>
                <a:spcPct val="100000"/>
              </a:lnSpc>
              <a:spcBef>
                <a:spcPts val="0"/>
              </a:spcBef>
              <a:buNone/>
            </a:pPr>
            <a:r>
              <a:rPr lang="ru-RU" sz="2000" dirty="0">
                <a:latin typeface="Times New Roman" panose="02020603050405020304" pitchFamily="18" charset="0"/>
                <a:cs typeface="Times New Roman" panose="02020603050405020304" pitchFamily="18" charset="0"/>
              </a:rPr>
              <a:t>За подобными аргументами проглядывает сомнительная посылка, что, мол, лучше образованные и высокооплачиваемые граждане, принимающие участие в голосовании, мыслят более рационально и менее подвержены узкому эгоизму и расовым и классовым предубеждениям. Это мнение, которое уже само по себе  — ласкающий душу предрассудок, представители высшего и среднего классов составили о себе сами и себе в утешение.</a:t>
            </a:r>
          </a:p>
          <a:p>
            <a:pPr marL="0" indent="0">
              <a:lnSpc>
                <a:spcPct val="100000"/>
              </a:lnSpc>
              <a:spcBef>
                <a:spcPts val="0"/>
              </a:spcBef>
              <a:buNone/>
            </a:pPr>
            <a:r>
              <a:rPr lang="ru-RU" sz="2000" dirty="0">
                <a:latin typeface="Times New Roman" panose="02020603050405020304" pitchFamily="18" charset="0"/>
                <a:cs typeface="Times New Roman" panose="02020603050405020304" pitchFamily="18" charset="0"/>
              </a:rPr>
              <a:t>Некоторые авторы доказывают, что невысокая активность избирателей  — это признак «политики счастья»: люди безразличны к голосованию именно потому, что их вполне устраивает сложившееся положение дел. Безусловно, найдутся люди, совершенно равнодушные к политическим проблемам,  — даже если эти проблемы непосредственно касаются их жизни. Однако в целом многие миллионы американцев, не принимающие участия в голосовании, принадлежат отнюдь не к наиболее ублаготворенным, а к менее состоятельным и более озлобленным слоям населения, где обнаруживается необычная концентрация социально обездоленных людей. «Политика счастья», как правило, не что иное, как ширма для политики разочарования. То, что принимается за апатию, на деле вполне, может быть, есть способ, которым человеческая психика защищается от бессилия и отчаяния. Неучастие в выборах является не результатом полного довольства или недостатка гражданских добродетелей, но приятной негативной реакцией на политические реалии, с которыми люди сталкиваются в своей жизни.                          М. </a:t>
            </a:r>
            <a:r>
              <a:rPr lang="ru-RU" sz="2000" dirty="0" err="1">
                <a:latin typeface="Times New Roman" panose="02020603050405020304" pitchFamily="18" charset="0"/>
                <a:cs typeface="Times New Roman" panose="02020603050405020304" pitchFamily="18" charset="0"/>
              </a:rPr>
              <a:t>Паренти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3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304800" y="-132521"/>
            <a:ext cx="11582400" cy="1855304"/>
          </a:xfrm>
        </p:spPr>
        <p:txBody>
          <a:bodyPr>
            <a:noAutofit/>
          </a:bodyPr>
          <a:lstStyle/>
          <a:p>
            <a:pPr algn="just"/>
            <a:r>
              <a:rPr lang="ru-RU" sz="3200" i="1" dirty="0">
                <a:latin typeface="Times New Roman" panose="02020603050405020304" pitchFamily="18" charset="0"/>
                <a:cs typeface="Times New Roman" panose="02020603050405020304" pitchFamily="18" charset="0"/>
              </a:rPr>
              <a:t>17.Используя авторский текст, приведите точку зрения, объясняющую невысокую активность избирателей. Приведите два аргумента, объясняющих, почему лучше образованные граждане не используют свое право голосовать так же, как и менее образованные?</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304800" y="2199861"/>
            <a:ext cx="11582400" cy="3977102"/>
          </a:xfrm>
        </p:spPr>
        <p:txBody>
          <a:bodyPr>
            <a:normAutofit fontScale="85000" lnSpcReduction="10000"/>
          </a:bodyPr>
          <a:lstStyle/>
          <a:p>
            <a:pPr marL="0" indent="0">
              <a:buNone/>
            </a:pPr>
            <a:r>
              <a:rPr lang="ru-RU" sz="3200" dirty="0">
                <a:latin typeface="Times New Roman" panose="02020603050405020304" pitchFamily="18" charset="0"/>
                <a:cs typeface="Times New Roman" panose="02020603050405020304" pitchFamily="18" charset="0"/>
              </a:rPr>
              <a:t>1.  Точка зрения, объясняющая невысокую активность избирателей: не используют своё право голоса менее образованные и социально активные слои населения;</a:t>
            </a:r>
          </a:p>
          <a:p>
            <a:pPr marL="0" indent="0">
              <a:buNone/>
            </a:pPr>
            <a:r>
              <a:rPr lang="ru-RU" sz="3200" dirty="0">
                <a:latin typeface="Times New Roman" panose="02020603050405020304" pitchFamily="18" charset="0"/>
                <a:cs typeface="Times New Roman" panose="02020603050405020304" pitchFamily="18" charset="0"/>
              </a:rPr>
              <a:t>2.  Два аргумента:</a:t>
            </a:r>
          </a:p>
          <a:p>
            <a:pPr marL="0" indent="0">
              <a:buNone/>
            </a:pPr>
            <a:r>
              <a:rPr lang="ru-RU" sz="3200" dirty="0">
                <a:latin typeface="Times New Roman" panose="02020603050405020304" pitchFamily="18" charset="0"/>
                <a:cs typeface="Times New Roman" panose="02020603050405020304" pitchFamily="18" charset="0"/>
              </a:rPr>
              <a:t>—  образованные и высокооплачиваемые граждане, принимающие участие в голосовании, мыслят более рационально и менее подвержены узкому эгоизму и расовым и классовым предубеждениям,</a:t>
            </a:r>
          </a:p>
          <a:p>
            <a:pPr marL="0" indent="0">
              <a:buNone/>
            </a:pPr>
            <a:r>
              <a:rPr lang="ru-RU" sz="3200" dirty="0">
                <a:latin typeface="Times New Roman" panose="02020603050405020304" pitchFamily="18" charset="0"/>
                <a:cs typeface="Times New Roman" panose="02020603050405020304" pitchFamily="18" charset="0"/>
              </a:rPr>
              <a:t>—  менее образованные легче поддаются предубеждениям и демагогии, их активизация представляет угрозу демократической системе.</a:t>
            </a:r>
          </a:p>
          <a:p>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1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159026" y="284922"/>
            <a:ext cx="11873947" cy="2478156"/>
          </a:xfrm>
        </p:spPr>
        <p:txBody>
          <a:bodyPr>
            <a:noAutofit/>
          </a:bodyPr>
          <a:lstStyle/>
          <a:p>
            <a:pPr algn="just"/>
            <a:r>
              <a:rPr lang="ru-RU" sz="3200" i="1" dirty="0">
                <a:latin typeface="Times New Roman" panose="02020603050405020304" pitchFamily="18" charset="0"/>
                <a:cs typeface="Times New Roman" panose="02020603050405020304" pitchFamily="18" charset="0"/>
              </a:rPr>
              <a:t> 18. В тексте упомянуты ключевые понятия социально-гуманитарных наук.  Используя обществоведческие знания,</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укажите не менее трёх основных признаков демократических выборов;</a:t>
            </a:r>
            <a:br>
              <a:rPr lang="ru-RU" sz="3200" i="1" dirty="0">
                <a:latin typeface="Times New Roman" panose="02020603050405020304" pitchFamily="18" charset="0"/>
                <a:cs typeface="Times New Roman" panose="02020603050405020304" pitchFamily="18" charset="0"/>
              </a:rPr>
            </a:br>
            <a:r>
              <a:rPr lang="ru-RU" sz="3200" i="1" dirty="0">
                <a:latin typeface="Times New Roman" panose="02020603050405020304" pitchFamily="18" charset="0"/>
                <a:cs typeface="Times New Roman" panose="02020603050405020304" pitchFamily="18" charset="0"/>
              </a:rPr>
              <a:t>— объясните связь между упомянутыми в тексте «политикой счастья» и активностью избирателей.</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278296" y="3074504"/>
            <a:ext cx="11423374" cy="3783496"/>
          </a:xfrm>
        </p:spPr>
        <p:txBody>
          <a:bodyPr>
            <a:normAutofit fontScale="92500" lnSpcReduction="20000"/>
          </a:bodyPr>
          <a:lstStyle/>
          <a:p>
            <a:pPr marL="0" indent="0">
              <a:buNone/>
            </a:pPr>
            <a:r>
              <a:rPr lang="ru-RU" sz="3200" dirty="0">
                <a:latin typeface="Times New Roman" panose="02020603050405020304" pitchFamily="18" charset="0"/>
                <a:cs typeface="Times New Roman" panose="02020603050405020304" pitchFamily="18" charset="0"/>
              </a:rPr>
              <a:t>1.  Основные признаки демократических выборов:</a:t>
            </a:r>
          </a:p>
          <a:p>
            <a:pPr marL="0" indent="0">
              <a:buNone/>
            </a:pPr>
            <a:r>
              <a:rPr lang="ru-RU" sz="3200" dirty="0">
                <a:latin typeface="Times New Roman" panose="02020603050405020304" pitchFamily="18" charset="0"/>
                <a:cs typeface="Times New Roman" panose="02020603050405020304" pitchFamily="18" charset="0"/>
              </a:rPr>
              <a:t>— всеобщность;</a:t>
            </a:r>
          </a:p>
          <a:p>
            <a:pPr marL="0" indent="0">
              <a:buNone/>
            </a:pPr>
            <a:r>
              <a:rPr lang="ru-RU" sz="3200" dirty="0">
                <a:latin typeface="Times New Roman" panose="02020603050405020304" pitchFamily="18" charset="0"/>
                <a:cs typeface="Times New Roman" panose="02020603050405020304" pitchFamily="18" charset="0"/>
              </a:rPr>
              <a:t>— альтернативность;</a:t>
            </a:r>
          </a:p>
          <a:p>
            <a:pPr marL="0" indent="0">
              <a:buNone/>
            </a:pPr>
            <a:r>
              <a:rPr lang="ru-RU" sz="3200" dirty="0">
                <a:latin typeface="Times New Roman" panose="02020603050405020304" pitchFamily="18" charset="0"/>
                <a:cs typeface="Times New Roman" panose="02020603050405020304" pitchFamily="18" charset="0"/>
              </a:rPr>
              <a:t>— равенство голосов граждан.</a:t>
            </a:r>
          </a:p>
          <a:p>
            <a:pPr marL="0" indent="0">
              <a:buNone/>
            </a:pPr>
            <a:r>
              <a:rPr lang="ru-RU" sz="3200" dirty="0">
                <a:latin typeface="Times New Roman" panose="02020603050405020304" pitchFamily="18" charset="0"/>
                <a:cs typeface="Times New Roman" panose="02020603050405020304" pitchFamily="18" charset="0"/>
              </a:rPr>
              <a:t>2.  Активность избирателей обратно пропорциональна уровню счастья. Таким образом, «политика счастья» подразумевает, что активность избирателей будет довольно низкой, так как их устраивает та ситуация, которая уже сложилась в стране, и люди не стремятся к переменам.</a:t>
            </a: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691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251792" y="206100"/>
            <a:ext cx="11449878" cy="1755222"/>
          </a:xfrm>
        </p:spPr>
        <p:txBody>
          <a:bodyPr>
            <a:noAutofit/>
          </a:bodyPr>
          <a:lstStyle/>
          <a:p>
            <a:pPr algn="just"/>
            <a:r>
              <a:rPr lang="ru-RU" sz="3000" i="1" dirty="0">
                <a:latin typeface="Times New Roman" panose="02020603050405020304" pitchFamily="18" charset="0"/>
                <a:cs typeface="Times New Roman" panose="02020603050405020304" pitchFamily="18" charset="0"/>
              </a:rPr>
              <a:t>19.Приведите авторскую точку зрения на проблему безразличия людей к выборам. В чём автор текста видит главную причину неучастия в них? Используя обществоведческие знания, приведите одну причину спада избирательной активности населения.</a:t>
            </a: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251792" y="2140226"/>
            <a:ext cx="11661912" cy="4717774"/>
          </a:xfrm>
        </p:spPr>
        <p:txBody>
          <a:bodyPr>
            <a:noAutofit/>
          </a:bodyPr>
          <a:lstStyle/>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1.  Авторское объяснение: «…апатия есть способ, которым человеческая психика защищается от бессилия и отчаяния».</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2.  Причина: неучастие в выборах является не результатом полного довольства или недостатка гражданских добродетелей, но приятной негативной реакцией на политические реалии, с которыми люди сталкиваются в своей жизни.</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3.  Собственный пример:</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усталость избирателя от выборов;</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протест против использования «грязных» избирательных технологий;</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недостаточная информированность граждан о выборах и кандидатах;</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неудачно выбранный день голосования (например, совпадение с религиозным праздником);</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погодные условия (дождь);</a:t>
            </a:r>
          </a:p>
          <a:p>
            <a:pPr marL="0" indent="0">
              <a:lnSpc>
                <a:spcPct val="100000"/>
              </a:lnSpc>
              <a:spcBef>
                <a:spcPts val="0"/>
              </a:spcBef>
              <a:buNone/>
            </a:pPr>
            <a:r>
              <a:rPr lang="ru-RU" sz="2400" dirty="0">
                <a:latin typeface="Times New Roman" panose="02020603050405020304" pitchFamily="18" charset="0"/>
                <a:cs typeface="Times New Roman" panose="02020603050405020304" pitchFamily="18" charset="0"/>
              </a:rPr>
              <a:t>—  снятие с выборов популярных кандидатов или партий.</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874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445897A-10F9-4F82-86B0-8D8E04BDC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sp>
        <p:nvSpPr>
          <p:cNvPr id="2" name="Заголовок 1"/>
          <p:cNvSpPr>
            <a:spLocks noGrp="1"/>
          </p:cNvSpPr>
          <p:nvPr>
            <p:ph type="title"/>
          </p:nvPr>
        </p:nvSpPr>
        <p:spPr>
          <a:xfrm>
            <a:off x="838200" y="365126"/>
            <a:ext cx="10515600" cy="723446"/>
          </a:xfrm>
        </p:spPr>
        <p:txBody>
          <a:bodyPr/>
          <a:lstStyle/>
          <a:p>
            <a:r>
              <a:rPr lang="ru-RU" dirty="0">
                <a:latin typeface="Times New Roman" panose="02020603050405020304" pitchFamily="18" charset="0"/>
                <a:cs typeface="Times New Roman" panose="02020603050405020304" pitchFamily="18" charset="0"/>
              </a:rPr>
              <a:t>План урока:</a:t>
            </a:r>
          </a:p>
        </p:txBody>
      </p:sp>
      <p:sp>
        <p:nvSpPr>
          <p:cNvPr id="3" name="Объект 2"/>
          <p:cNvSpPr>
            <a:spLocks noGrp="1"/>
          </p:cNvSpPr>
          <p:nvPr>
            <p:ph idx="1"/>
          </p:nvPr>
        </p:nvSpPr>
        <p:spPr>
          <a:xfrm>
            <a:off x="838200" y="1088572"/>
            <a:ext cx="10515600" cy="6154057"/>
          </a:xfrm>
        </p:spPr>
        <p:txBody>
          <a:bodyPr>
            <a:normAutofit/>
          </a:bodyPr>
          <a:lstStyle/>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Организационный момент. Введение в тему.</a:t>
            </a:r>
          </a:p>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Понятие «избирательная система», ее компоненты.</a:t>
            </a:r>
          </a:p>
          <a:p>
            <a:pPr marL="514350" indent="-514350">
              <a:buFont typeface="+mj-lt"/>
              <a:buAutoNum type="arabicPeriod"/>
            </a:pPr>
            <a:r>
              <a:rPr lang="ru-RU" sz="3200" dirty="0">
                <a:solidFill>
                  <a:srgbClr val="000000"/>
                </a:solidFill>
                <a:latin typeface="Times New Roman" panose="02020603050405020304" pitchFamily="18" charset="0"/>
                <a:ea typeface="Times New Roman" panose="02020603050405020304" pitchFamily="18" charset="0"/>
              </a:rPr>
              <a:t>Избирательное право. </a:t>
            </a:r>
            <a:r>
              <a:rPr lang="ru-RU" sz="3200" dirty="0">
                <a:solidFill>
                  <a:srgbClr val="000000"/>
                </a:solidFill>
                <a:effectLst/>
                <a:latin typeface="Times New Roman" panose="02020603050405020304" pitchFamily="18" charset="0"/>
                <a:ea typeface="Times New Roman" panose="02020603050405020304" pitchFamily="18" charset="0"/>
              </a:rPr>
              <a:t>Принципы участия граждан в выборах. </a:t>
            </a:r>
          </a:p>
          <a:p>
            <a:pPr marL="514350" indent="-514350">
              <a:buFont typeface="+mj-lt"/>
              <a:buAutoNum type="arabicPeriod"/>
            </a:pPr>
            <a:r>
              <a:rPr lang="ru-RU" sz="3200" dirty="0">
                <a:solidFill>
                  <a:srgbClr val="000000"/>
                </a:solidFill>
                <a:latin typeface="Times New Roman" panose="02020603050405020304" pitchFamily="18" charset="0"/>
                <a:ea typeface="Times New Roman" panose="02020603050405020304" pitchFamily="18" charset="0"/>
              </a:rPr>
              <a:t>Мажоритарная и пропорциональная избирательные системы</a:t>
            </a:r>
            <a:endParaRPr lang="ru-RU" sz="3200" dirty="0">
              <a:solidFill>
                <a:srgbClr val="000000"/>
              </a:solidFill>
              <a:effectLst/>
              <a:latin typeface="Times New Roman" panose="02020603050405020304" pitchFamily="18" charset="0"/>
              <a:ea typeface="Times New Roman" panose="02020603050405020304" pitchFamily="18" charset="0"/>
            </a:endParaRPr>
          </a:p>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Особенности основных стадий избирательного процесса.</a:t>
            </a:r>
          </a:p>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Закрепление нового материала. Решение задач. </a:t>
            </a:r>
          </a:p>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Выполнение теста и подведение итогов.</a:t>
            </a:r>
          </a:p>
          <a:p>
            <a:pPr marL="514350" indent="-514350">
              <a:buFont typeface="+mj-lt"/>
              <a:buAutoNum type="arabicPeriod"/>
            </a:pPr>
            <a:r>
              <a:rPr lang="ru-RU" sz="3200" dirty="0">
                <a:solidFill>
                  <a:srgbClr val="000000"/>
                </a:solidFill>
                <a:effectLst/>
                <a:latin typeface="Times New Roman" panose="02020603050405020304" pitchFamily="18" charset="0"/>
                <a:ea typeface="Times New Roman" panose="02020603050405020304" pitchFamily="18" charset="0"/>
              </a:rPr>
              <a:t> Домашнее задание</a:t>
            </a:r>
            <a:r>
              <a:rPr lang="ru-RU" dirty="0">
                <a:solidFill>
                  <a:srgbClr val="000000"/>
                </a:solidFill>
                <a:effectLst/>
                <a:latin typeface="Times New Roman" panose="02020603050405020304" pitchFamily="18" charset="0"/>
                <a:ea typeface="Times New Roman" panose="02020603050405020304" pitchFamily="18" charset="0"/>
              </a:rPr>
              <a:t>.</a:t>
            </a:r>
            <a:endParaRPr lang="ru-RU" dirty="0"/>
          </a:p>
        </p:txBody>
      </p:sp>
    </p:spTree>
    <p:extLst>
      <p:ext uri="{BB962C8B-B14F-4D97-AF65-F5344CB8AC3E}">
        <p14:creationId xmlns:p14="http://schemas.microsoft.com/office/powerpoint/2010/main" val="1398426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67F9180-47FC-4D9D-9068-BB6F32AA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3D426E29-AB85-45DB-A927-6439A706B387}"/>
              </a:ext>
            </a:extLst>
          </p:cNvPr>
          <p:cNvSpPr>
            <a:spLocks noGrp="1"/>
          </p:cNvSpPr>
          <p:nvPr>
            <p:ph type="title"/>
          </p:nvPr>
        </p:nvSpPr>
        <p:spPr>
          <a:xfrm>
            <a:off x="304800" y="-1"/>
            <a:ext cx="11608904" cy="2385391"/>
          </a:xfrm>
        </p:spPr>
        <p:txBody>
          <a:bodyPr>
            <a:noAutofit/>
          </a:bodyPr>
          <a:lstStyle/>
          <a:p>
            <a:pPr algn="just"/>
            <a:r>
              <a:rPr lang="ru-RU" sz="3000" i="1" dirty="0">
                <a:latin typeface="Times New Roman" panose="02020603050405020304" pitchFamily="18" charset="0"/>
                <a:cs typeface="Times New Roman" panose="02020603050405020304" pitchFamily="18" charset="0"/>
              </a:rPr>
              <a:t>20.Опираясь на обществоведческие знания, назовите два последствия пассивности части граждан как избирателей и предложите один способ повышения активности населения на выборах.</a:t>
            </a:r>
            <a:br>
              <a:rPr lang="ru-RU" sz="3000" dirty="0">
                <a:latin typeface="Times New Roman" panose="02020603050405020304" pitchFamily="18" charset="0"/>
                <a:cs typeface="Times New Roman" panose="02020603050405020304" pitchFamily="18" charset="0"/>
              </a:rPr>
            </a:b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49D5044-38B7-4D33-BAC7-7FDBDB9CEF9E}"/>
              </a:ext>
            </a:extLst>
          </p:cNvPr>
          <p:cNvSpPr>
            <a:spLocks noGrp="1"/>
          </p:cNvSpPr>
          <p:nvPr>
            <p:ph idx="1"/>
          </p:nvPr>
        </p:nvSpPr>
        <p:spPr>
          <a:xfrm>
            <a:off x="0" y="1378227"/>
            <a:ext cx="12192000" cy="4558748"/>
          </a:xfrm>
        </p:spPr>
        <p:txBody>
          <a:bodyPr>
            <a:normAutofit fontScale="25000" lnSpcReduction="20000"/>
          </a:bodyPr>
          <a:lstStyle/>
          <a:p>
            <a:pPr marL="0" indent="0">
              <a:buNone/>
            </a:pPr>
            <a:r>
              <a:rPr lang="ru-RU" sz="3200" dirty="0">
                <a:latin typeface="Times New Roman" panose="02020603050405020304" pitchFamily="18" charset="0"/>
                <a:cs typeface="Times New Roman" panose="02020603050405020304" pitchFamily="18" charset="0"/>
              </a:rPr>
              <a:t> </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1.  Приведены последствия: уклонение избирателей от участия в голосовании на выборах (абсентеизм) ведет к низкой явке, что ставит под вопрос легитимность избирательного процесса;</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 к власти могут прийти политики, не отражающие интересы большинства избирателей.</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2.  Приведены способы повышения активности избирателей:</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  расширение (или улучшение) информирования избирателей;</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  повышение значимости избираемого органа, кандидата в глазах избирателей;</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  внедрение в образовательный процесс программ политической социализации будущих избирателей;</a:t>
            </a:r>
          </a:p>
          <a:p>
            <a:pPr marL="0" indent="0">
              <a:lnSpc>
                <a:spcPct val="120000"/>
              </a:lnSpc>
              <a:spcBef>
                <a:spcPts val="0"/>
              </a:spcBef>
              <a:buNone/>
            </a:pPr>
            <a:r>
              <a:rPr lang="ru-RU" sz="11200" dirty="0">
                <a:latin typeface="Times New Roman" panose="02020603050405020304" pitchFamily="18" charset="0"/>
                <a:cs typeface="Times New Roman" panose="02020603050405020304" pitchFamily="18" charset="0"/>
              </a:rPr>
              <a:t>—  премирование молодых избирателей, которые впервые реализуют свое избирательное право, небольшими сувенирами.</a:t>
            </a:r>
          </a:p>
        </p:txBody>
      </p:sp>
    </p:spTree>
    <p:extLst>
      <p:ext uri="{BB962C8B-B14F-4D97-AF65-F5344CB8AC3E}">
        <p14:creationId xmlns:p14="http://schemas.microsoft.com/office/powerpoint/2010/main" val="16421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C606B1-3025-4FCD-ADFF-BD5125BC5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75C53D3E-F0A6-45BD-BD09-AC0BFA15E366}"/>
              </a:ext>
            </a:extLst>
          </p:cNvPr>
          <p:cNvSpPr>
            <a:spLocks noGrp="1"/>
          </p:cNvSpPr>
          <p:nvPr>
            <p:ph type="title"/>
          </p:nvPr>
        </p:nvSpPr>
        <p:spPr>
          <a:xfrm>
            <a:off x="679174" y="1001230"/>
            <a:ext cx="10515600" cy="907863"/>
          </a:xfrm>
        </p:spPr>
        <p:txBody>
          <a:bodyPr/>
          <a:lstStyle/>
          <a:p>
            <a:pPr algn="ctr"/>
            <a:r>
              <a:rPr lang="ru-RU" dirty="0">
                <a:latin typeface="Times New Roman" panose="02020603050405020304" pitchFamily="18" charset="0"/>
                <a:cs typeface="Times New Roman" panose="02020603050405020304" pitchFamily="18" charset="0"/>
              </a:rPr>
              <a:t>Ответьте на вопрос</a:t>
            </a:r>
          </a:p>
        </p:txBody>
      </p:sp>
      <p:sp>
        <p:nvSpPr>
          <p:cNvPr id="3" name="Объект 2">
            <a:extLst>
              <a:ext uri="{FF2B5EF4-FFF2-40B4-BE49-F238E27FC236}">
                <a16:creationId xmlns:a16="http://schemas.microsoft.com/office/drawing/2014/main" id="{AAAAC565-1B1A-4F58-B10F-7CB2A3C11CE0}"/>
              </a:ext>
            </a:extLst>
          </p:cNvPr>
          <p:cNvSpPr>
            <a:spLocks noGrp="1"/>
          </p:cNvSpPr>
          <p:nvPr>
            <p:ph idx="1"/>
          </p:nvPr>
        </p:nvSpPr>
        <p:spPr>
          <a:xfrm>
            <a:off x="944218" y="2859295"/>
            <a:ext cx="10515600" cy="2348810"/>
          </a:xfrm>
        </p:spPr>
        <p:txBody>
          <a:bodyPr>
            <a:normAutofit/>
          </a:bodyPr>
          <a:lstStyle/>
          <a:p>
            <a:r>
              <a:rPr lang="ru-RU" sz="3200" i="1" dirty="0">
                <a:latin typeface="Times New Roman" panose="02020603050405020304" pitchFamily="18" charset="0"/>
                <a:ea typeface="Times New Roman" panose="02020603050405020304" pitchFamily="18" charset="0"/>
              </a:rPr>
              <a:t>Какова взаимосвязь между демократическими выборами и развитием гражданского общества, проиллюстрируйте эту связь тремя примерами?</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07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C606B1-3025-4FCD-ADFF-BD5125BC5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75C53D3E-F0A6-45BD-BD09-AC0BFA15E366}"/>
              </a:ext>
            </a:extLst>
          </p:cNvPr>
          <p:cNvSpPr>
            <a:spLocks noGrp="1"/>
          </p:cNvSpPr>
          <p:nvPr>
            <p:ph type="title"/>
          </p:nvPr>
        </p:nvSpPr>
        <p:spPr>
          <a:xfrm>
            <a:off x="679174" y="815699"/>
            <a:ext cx="10515600" cy="907863"/>
          </a:xfrm>
        </p:spPr>
        <p:txBody>
          <a:bodyPr/>
          <a:lstStyle/>
          <a:p>
            <a:pPr algn="ctr"/>
            <a:r>
              <a:rPr lang="ru-RU" i="1" dirty="0">
                <a:latin typeface="Times New Roman" panose="02020603050405020304" pitchFamily="18" charset="0"/>
                <a:cs typeface="Times New Roman" panose="02020603050405020304" pitchFamily="18" charset="0"/>
              </a:rPr>
              <a:t>Закончите фразу</a:t>
            </a:r>
          </a:p>
        </p:txBody>
      </p:sp>
      <p:sp>
        <p:nvSpPr>
          <p:cNvPr id="3" name="Объект 2">
            <a:extLst>
              <a:ext uri="{FF2B5EF4-FFF2-40B4-BE49-F238E27FC236}">
                <a16:creationId xmlns:a16="http://schemas.microsoft.com/office/drawing/2014/main" id="{AAAAC565-1B1A-4F58-B10F-7CB2A3C11CE0}"/>
              </a:ext>
            </a:extLst>
          </p:cNvPr>
          <p:cNvSpPr>
            <a:spLocks noGrp="1"/>
          </p:cNvSpPr>
          <p:nvPr>
            <p:ph idx="1"/>
          </p:nvPr>
        </p:nvSpPr>
        <p:spPr>
          <a:xfrm>
            <a:off x="838200" y="2663687"/>
            <a:ext cx="10515600" cy="3513276"/>
          </a:xfrm>
        </p:spPr>
        <p:txBody>
          <a:bodyPr>
            <a:normAutofit/>
          </a:bodyPr>
          <a:lstStyle/>
          <a:p>
            <a:r>
              <a:rPr lang="ru-RU" sz="3600" dirty="0">
                <a:latin typeface="Times New Roman" panose="02020603050405020304" pitchFamily="18" charset="0"/>
                <a:cs typeface="Times New Roman" panose="02020603050405020304" pitchFamily="18" charset="0"/>
              </a:rPr>
              <a:t>Сегодня я узнал….</a:t>
            </a:r>
          </a:p>
          <a:p>
            <a:r>
              <a:rPr lang="ru-RU" sz="3600" dirty="0">
                <a:latin typeface="Times New Roman" panose="02020603050405020304" pitchFamily="18" charset="0"/>
                <a:cs typeface="Times New Roman" panose="02020603050405020304" pitchFamily="18" charset="0"/>
              </a:rPr>
              <a:t>Мне было сложно…</a:t>
            </a:r>
          </a:p>
          <a:p>
            <a:r>
              <a:rPr lang="ru-RU" sz="3600" dirty="0">
                <a:latin typeface="Times New Roman" panose="02020603050405020304" pitchFamily="18" charset="0"/>
                <a:cs typeface="Times New Roman" panose="02020603050405020304" pitchFamily="18" charset="0"/>
              </a:rPr>
              <a:t>Я хочу узнать…</a:t>
            </a:r>
          </a:p>
          <a:p>
            <a:pPr marL="0" indent="0">
              <a:buNone/>
            </a:pP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48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9C606B1-3025-4FCD-ADFF-BD5125BC5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75C53D3E-F0A6-45BD-BD09-AC0BFA15E366}"/>
              </a:ext>
            </a:extLst>
          </p:cNvPr>
          <p:cNvSpPr>
            <a:spLocks noGrp="1"/>
          </p:cNvSpPr>
          <p:nvPr>
            <p:ph type="title"/>
          </p:nvPr>
        </p:nvSpPr>
        <p:spPr>
          <a:xfrm>
            <a:off x="838200" y="365125"/>
            <a:ext cx="10515600" cy="907863"/>
          </a:xfrm>
        </p:spPr>
        <p:txBody>
          <a:bodyPr/>
          <a:lstStyle/>
          <a:p>
            <a:pPr algn="ctr"/>
            <a:r>
              <a:rPr lang="ru-RU" dirty="0">
                <a:latin typeface="Times New Roman" panose="02020603050405020304" pitchFamily="18" charset="0"/>
                <a:cs typeface="Times New Roman" panose="02020603050405020304" pitchFamily="18" charset="0"/>
              </a:rPr>
              <a:t>Вывод:</a:t>
            </a:r>
          </a:p>
        </p:txBody>
      </p:sp>
      <p:sp>
        <p:nvSpPr>
          <p:cNvPr id="3" name="Объект 2">
            <a:extLst>
              <a:ext uri="{FF2B5EF4-FFF2-40B4-BE49-F238E27FC236}">
                <a16:creationId xmlns:a16="http://schemas.microsoft.com/office/drawing/2014/main" id="{AAAAC565-1B1A-4F58-B10F-7CB2A3C11CE0}"/>
              </a:ext>
            </a:extLst>
          </p:cNvPr>
          <p:cNvSpPr>
            <a:spLocks noGrp="1"/>
          </p:cNvSpPr>
          <p:nvPr>
            <p:ph idx="1"/>
          </p:nvPr>
        </p:nvSpPr>
        <p:spPr/>
        <p:txBody>
          <a:bodyPr>
            <a:normAutofit/>
          </a:bodyPr>
          <a:lstStyle/>
          <a:p>
            <a:r>
              <a:rPr lang="ru-RU" sz="3200" dirty="0">
                <a:latin typeface="Times New Roman" panose="02020603050405020304" pitchFamily="18" charset="0"/>
                <a:cs typeface="Times New Roman" panose="02020603050405020304" pitchFamily="18" charset="0"/>
              </a:rPr>
              <a:t>Выборы- один из важнейших институтов демократического государства</a:t>
            </a:r>
          </a:p>
          <a:p>
            <a:r>
              <a:rPr lang="ru-RU" sz="3200" dirty="0">
                <a:latin typeface="Times New Roman" panose="02020603050405020304" pitchFamily="18" charset="0"/>
                <a:cs typeface="Times New Roman" panose="02020603050405020304" pitchFamily="18" charset="0"/>
              </a:rPr>
              <a:t>Избирательная система отражает особенности политического развития каждой страны</a:t>
            </a:r>
          </a:p>
          <a:p>
            <a:r>
              <a:rPr lang="ru-RU" sz="3200" dirty="0">
                <a:latin typeface="Times New Roman" panose="02020603050405020304" pitchFamily="18" charset="0"/>
                <a:cs typeface="Times New Roman" panose="02020603050405020304" pitchFamily="18" charset="0"/>
              </a:rPr>
              <a:t>Участие в выборах-возможность способствовать развитию правового государства и важный элемент гражданского общества.</a:t>
            </a:r>
          </a:p>
        </p:txBody>
      </p:sp>
    </p:spTree>
    <p:extLst>
      <p:ext uri="{BB962C8B-B14F-4D97-AF65-F5344CB8AC3E}">
        <p14:creationId xmlns:p14="http://schemas.microsoft.com/office/powerpoint/2010/main" val="151031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3F5776E-C596-4672-B9BE-3602A7888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746FC4CC-1910-4A3D-8014-7B93CD84498C}"/>
              </a:ext>
            </a:extLst>
          </p:cNvPr>
          <p:cNvSpPr>
            <a:spLocks noGrp="1"/>
          </p:cNvSpPr>
          <p:nvPr>
            <p:ph type="title"/>
          </p:nvPr>
        </p:nvSpPr>
        <p:spPr>
          <a:xfrm>
            <a:off x="838200" y="365126"/>
            <a:ext cx="10515600" cy="818216"/>
          </a:xfrm>
        </p:spPr>
        <p:txBody>
          <a:bodyPr/>
          <a:lstStyle/>
          <a:p>
            <a:pPr algn="ctr"/>
            <a:r>
              <a:rPr lang="ru-RU" dirty="0">
                <a:latin typeface="Times New Roman" panose="02020603050405020304" pitchFamily="18" charset="0"/>
                <a:cs typeface="Times New Roman" panose="02020603050405020304" pitchFamily="18" charset="0"/>
              </a:rPr>
              <a:t>Используемая литература</a:t>
            </a:r>
          </a:p>
        </p:txBody>
      </p:sp>
      <p:sp>
        <p:nvSpPr>
          <p:cNvPr id="3" name="Объект 2">
            <a:extLst>
              <a:ext uri="{FF2B5EF4-FFF2-40B4-BE49-F238E27FC236}">
                <a16:creationId xmlns:a16="http://schemas.microsoft.com/office/drawing/2014/main" id="{5EB65B68-5E3D-4962-8DCB-F293E610E59B}"/>
              </a:ext>
            </a:extLst>
          </p:cNvPr>
          <p:cNvSpPr>
            <a:spLocks noGrp="1"/>
          </p:cNvSpPr>
          <p:nvPr>
            <p:ph idx="1"/>
          </p:nvPr>
        </p:nvSpPr>
        <p:spPr>
          <a:xfrm>
            <a:off x="838200" y="1362635"/>
            <a:ext cx="10515600" cy="5876365"/>
          </a:xfrm>
        </p:spPr>
        <p:txBody>
          <a:bodyPr>
            <a:normAutofit/>
          </a:bodyPr>
          <a:lstStyle/>
          <a:p>
            <a:r>
              <a:rPr lang="ru-RU" dirty="0"/>
              <a:t>Конституция Российской Федерации. М., Юридическая литература, 2021г.</a:t>
            </a:r>
          </a:p>
          <a:p>
            <a:r>
              <a:rPr lang="ru-RU" dirty="0"/>
              <a:t>Федеральный Закон «Об основных гарантиях избирательных прав граждан и права на участие в референдуме граждан Российской Федерации»</a:t>
            </a:r>
          </a:p>
          <a:p>
            <a:r>
              <a:rPr lang="ru-RU" dirty="0"/>
              <a:t>Обществознание. 11 класс: учебник для общеобразовательных организаций: базовый уровень/ </a:t>
            </a:r>
            <a:r>
              <a:rPr lang="ru-RU" dirty="0" err="1"/>
              <a:t>Л.Н.Боголюбов</a:t>
            </a:r>
            <a:r>
              <a:rPr lang="ru-RU" dirty="0"/>
              <a:t> и другие., М:Просвещение</a:t>
            </a:r>
          </a:p>
          <a:p>
            <a:r>
              <a:rPr lang="ru-RU" dirty="0"/>
              <a:t>Политическая наука: словарь-справочник.</a:t>
            </a:r>
          </a:p>
          <a:p>
            <a:r>
              <a:rPr lang="ru-RU" dirty="0"/>
              <a:t>Обществознание: учебное пособие для школьников старших классов и поступающих в ВУЗы/ </a:t>
            </a:r>
            <a:r>
              <a:rPr lang="ru-RU" dirty="0" err="1"/>
              <a:t>А.В.Клименко</a:t>
            </a:r>
            <a:r>
              <a:rPr lang="ru-RU" dirty="0"/>
              <a:t>, М:Дрофа</a:t>
            </a:r>
          </a:p>
          <a:p>
            <a:r>
              <a:rPr lang="ru-RU" dirty="0"/>
              <a:t>В практической части использованы задания сайта «РЕШУ ЕГЭ»</a:t>
            </a:r>
          </a:p>
          <a:p>
            <a:pPr marL="0" indent="0">
              <a:buNone/>
            </a:pPr>
            <a:r>
              <a:rPr lang="en-US" sz="2400" dirty="0"/>
              <a:t>https://soc-ege.sdamgia.ru/problem?id=5314</a:t>
            </a:r>
            <a:endParaRPr lang="ru-RU" sz="2400" dirty="0"/>
          </a:p>
        </p:txBody>
      </p:sp>
    </p:spTree>
    <p:extLst>
      <p:ext uri="{BB962C8B-B14F-4D97-AF65-F5344CB8AC3E}">
        <p14:creationId xmlns:p14="http://schemas.microsoft.com/office/powerpoint/2010/main" val="343286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8B7936F-2E1A-4431-8467-62CA05978A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7620000"/>
          </a:xfrm>
          <a:prstGeom prst="rect">
            <a:avLst/>
          </a:prstGeom>
        </p:spPr>
      </p:pic>
      <p:sp>
        <p:nvSpPr>
          <p:cNvPr id="2" name="Заголовок 1">
            <a:extLst>
              <a:ext uri="{FF2B5EF4-FFF2-40B4-BE49-F238E27FC236}">
                <a16:creationId xmlns:a16="http://schemas.microsoft.com/office/drawing/2014/main" id="{A9658FF6-7F10-4002-9ED6-EEA2E77C068B}"/>
              </a:ext>
            </a:extLst>
          </p:cNvPr>
          <p:cNvSpPr>
            <a:spLocks noGrp="1"/>
          </p:cNvSpPr>
          <p:nvPr>
            <p:ph type="title"/>
          </p:nvPr>
        </p:nvSpPr>
        <p:spPr>
          <a:xfrm>
            <a:off x="838200" y="365125"/>
            <a:ext cx="10515600" cy="782357"/>
          </a:xfrm>
        </p:spPr>
        <p:txBody>
          <a:bodyPr/>
          <a:lstStyle/>
          <a:p>
            <a:pPr algn="ctr"/>
            <a:r>
              <a:rPr lang="ru-RU" dirty="0">
                <a:latin typeface="Times New Roman" panose="02020603050405020304" pitchFamily="18" charset="0"/>
                <a:cs typeface="Times New Roman" panose="02020603050405020304" pitchFamily="18" charset="0"/>
              </a:rPr>
              <a:t>Домашнее задание</a:t>
            </a:r>
          </a:p>
        </p:txBody>
      </p:sp>
      <p:sp>
        <p:nvSpPr>
          <p:cNvPr id="3" name="Объект 2">
            <a:extLst>
              <a:ext uri="{FF2B5EF4-FFF2-40B4-BE49-F238E27FC236}">
                <a16:creationId xmlns:a16="http://schemas.microsoft.com/office/drawing/2014/main" id="{6569D3B7-C312-44A4-81AD-B1D2A6DA95DA}"/>
              </a:ext>
            </a:extLst>
          </p:cNvPr>
          <p:cNvSpPr>
            <a:spLocks noGrp="1"/>
          </p:cNvSpPr>
          <p:nvPr>
            <p:ph idx="1"/>
          </p:nvPr>
        </p:nvSpPr>
        <p:spPr/>
        <p:txBody>
          <a:bodyPr/>
          <a:lstStyle/>
          <a:p>
            <a:r>
              <a:rPr lang="ru-RU" sz="4400" dirty="0"/>
              <a:t>Параграф 22</a:t>
            </a:r>
          </a:p>
          <a:p>
            <a:r>
              <a:rPr lang="ru-RU" sz="4400" dirty="0"/>
              <a:t>Термины по теме</a:t>
            </a:r>
          </a:p>
          <a:p>
            <a:r>
              <a:rPr lang="ru-RU" sz="3600" i="1" dirty="0"/>
              <a:t>Составьте развернутый план к теме доклада: Избирательная система в Российской Федерации.</a:t>
            </a:r>
          </a:p>
          <a:p>
            <a:pPr marL="0" indent="0">
              <a:buNone/>
            </a:pPr>
            <a:r>
              <a:rPr lang="ru-RU" sz="3600" i="1" dirty="0"/>
              <a:t>(на основе критериев ЕГЭ по обществознанию)</a:t>
            </a:r>
          </a:p>
        </p:txBody>
      </p:sp>
    </p:spTree>
    <p:extLst>
      <p:ext uri="{BB962C8B-B14F-4D97-AF65-F5344CB8AC3E}">
        <p14:creationId xmlns:p14="http://schemas.microsoft.com/office/powerpoint/2010/main" val="278089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59CDC6F1-9FE3-467F-AB6C-91789587A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5748" y="1997974"/>
            <a:ext cx="2671371" cy="3643168"/>
          </a:xfrm>
          <a:prstGeom prst="rect">
            <a:avLst/>
          </a:prstGeom>
        </p:spPr>
      </p:pic>
      <p:sp>
        <p:nvSpPr>
          <p:cNvPr id="2" name="Заголовок 1"/>
          <p:cNvSpPr>
            <a:spLocks noGrp="1"/>
          </p:cNvSpPr>
          <p:nvPr>
            <p:ph type="title"/>
          </p:nvPr>
        </p:nvSpPr>
        <p:spPr>
          <a:xfrm>
            <a:off x="261257" y="203201"/>
            <a:ext cx="11756572" cy="1175656"/>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Определите предмет, который находится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 «черном ящике»</a:t>
            </a:r>
          </a:p>
        </p:txBody>
      </p:sp>
      <p:pic>
        <p:nvPicPr>
          <p:cNvPr id="5" name="Объект 4">
            <a:extLst>
              <a:ext uri="{FF2B5EF4-FFF2-40B4-BE49-F238E27FC236}">
                <a16:creationId xmlns:a16="http://schemas.microsoft.com/office/drawing/2014/main" id="{A808F877-D456-4276-BF89-E320983D6D21}"/>
              </a:ext>
            </a:extLst>
          </p:cNvPr>
          <p:cNvPicPr>
            <a:picLocks noGrp="1" noChangeAspect="1"/>
          </p:cNvPicPr>
          <p:nvPr>
            <p:ph sz="half" idx="1"/>
          </p:nvPr>
        </p:nvPicPr>
        <p:blipFill>
          <a:blip r:embed="rId3"/>
          <a:stretch>
            <a:fillRect/>
          </a:stretch>
        </p:blipFill>
        <p:spPr>
          <a:xfrm>
            <a:off x="261257" y="2002178"/>
            <a:ext cx="5564799" cy="4080097"/>
          </a:xfrm>
          <a:prstGeom prst="rect">
            <a:avLst/>
          </a:prstGeom>
        </p:spPr>
      </p:pic>
      <p:sp>
        <p:nvSpPr>
          <p:cNvPr id="4" name="Объект 3"/>
          <p:cNvSpPr>
            <a:spLocks noGrp="1"/>
          </p:cNvSpPr>
          <p:nvPr>
            <p:ph sz="half" idx="2"/>
          </p:nvPr>
        </p:nvSpPr>
        <p:spPr>
          <a:xfrm>
            <a:off x="5807903" y="1429656"/>
            <a:ext cx="5997625" cy="5225143"/>
          </a:xfrm>
        </p:spPr>
        <p:txBody>
          <a:bodyPr/>
          <a:lstStyle/>
          <a:p>
            <a:pPr marL="0" indent="0">
              <a:buNone/>
            </a:pPr>
            <a:r>
              <a:rPr lang="ru-RU" dirty="0">
                <a:latin typeface="Times New Roman" panose="02020603050405020304" pitchFamily="18" charset="0"/>
                <a:cs typeface="Times New Roman" panose="02020603050405020304" pitchFamily="18" charset="0"/>
              </a:rPr>
              <a:t>По этимологии к данному слову близки: грамота, шарик, печать, клубень, луковица</a:t>
            </a:r>
          </a:p>
          <a:p>
            <a:pPr marL="0" indent="0">
              <a:buNone/>
            </a:pPr>
            <a:r>
              <a:rPr lang="ru-RU" dirty="0">
                <a:latin typeface="Times New Roman" panose="02020603050405020304" pitchFamily="18" charset="0"/>
                <a:cs typeface="Times New Roman" panose="02020603050405020304" pitchFamily="18" charset="0"/>
              </a:rPr>
              <a:t>Образовано уменьшительно-ласкательным от лат. </a:t>
            </a:r>
            <a:r>
              <a:rPr lang="en-US" sz="3600" dirty="0">
                <a:latin typeface="Times New Roman" panose="02020603050405020304" pitchFamily="18" charset="0"/>
                <a:cs typeface="Times New Roman" panose="02020603050405020304" pitchFamily="18" charset="0"/>
              </a:rPr>
              <a:t>bulla</a:t>
            </a:r>
            <a:r>
              <a:rPr lang="ru-RU" sz="3600" dirty="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грамота</a:t>
            </a:r>
            <a:endParaRPr lang="en-US" sz="3600"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Краткое сообщение о событии, имеющем общественное значение</a:t>
            </a:r>
          </a:p>
          <a:p>
            <a:pPr marL="0" indent="0">
              <a:buNone/>
            </a:pPr>
            <a:r>
              <a:rPr lang="ru-RU" dirty="0">
                <a:latin typeface="Times New Roman" panose="02020603050405020304" pitchFamily="18" charset="0"/>
                <a:cs typeface="Times New Roman" panose="02020603050405020304" pitchFamily="18" charset="0"/>
              </a:rPr>
              <a:t>Официальный документ в Конституционном праве, письменное свидетельство о волеизъявлении избирателя</a:t>
            </a:r>
          </a:p>
          <a:p>
            <a:pPr marL="0" indent="0">
              <a:buNone/>
            </a:pPr>
            <a:endParaRPr lang="ru-RU" dirty="0"/>
          </a:p>
        </p:txBody>
      </p:sp>
    </p:spTree>
    <p:extLst>
      <p:ext uri="{BB962C8B-B14F-4D97-AF65-F5344CB8AC3E}">
        <p14:creationId xmlns:p14="http://schemas.microsoft.com/office/powerpoint/2010/main" val="371734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8E287A-A0B8-4680-B063-7A1476E64894}"/>
              </a:ext>
            </a:extLst>
          </p:cNvPr>
          <p:cNvSpPr>
            <a:spLocks noGrp="1"/>
          </p:cNvSpPr>
          <p:nvPr>
            <p:ph type="title"/>
          </p:nvPr>
        </p:nvSpPr>
        <p:spPr/>
        <p:txBody>
          <a:bodyPr>
            <a:normAutofit fontScale="90000"/>
          </a:bodyPr>
          <a:lstStyle/>
          <a:p>
            <a:r>
              <a:rPr lang="ru-RU" sz="3600" dirty="0">
                <a:latin typeface="Times New Roman" panose="02020603050405020304" pitchFamily="18" charset="0"/>
                <a:cs typeface="Times New Roman" panose="02020603050405020304" pitchFamily="18" charset="0"/>
              </a:rPr>
              <a:t>Выборы-юридически узаконенная процедура, в рамках которой граждане определяют, кто будет представлять их интересы в тех или иных органах власти</a:t>
            </a:r>
          </a:p>
        </p:txBody>
      </p:sp>
      <p:sp>
        <p:nvSpPr>
          <p:cNvPr id="5" name="Объект 4">
            <a:extLst>
              <a:ext uri="{FF2B5EF4-FFF2-40B4-BE49-F238E27FC236}">
                <a16:creationId xmlns:a16="http://schemas.microsoft.com/office/drawing/2014/main" id="{770683CE-DD8D-4AE4-A85D-18BDA069DE15}"/>
              </a:ext>
            </a:extLst>
          </p:cNvPr>
          <p:cNvSpPr>
            <a:spLocks noGrp="1"/>
          </p:cNvSpPr>
          <p:nvPr>
            <p:ph sz="half" idx="2"/>
          </p:nvPr>
        </p:nvSpPr>
        <p:spPr>
          <a:xfrm>
            <a:off x="6172200" y="1825624"/>
            <a:ext cx="5410200" cy="4808257"/>
          </a:xfrm>
        </p:spPr>
        <p:txBody>
          <a:bodyPr>
            <a:normAutofit/>
          </a:bodyPr>
          <a:lstStyle/>
          <a:p>
            <a:r>
              <a:rPr lang="ru-RU" dirty="0"/>
              <a:t> </a:t>
            </a:r>
            <a:r>
              <a:rPr lang="ru-RU" dirty="0">
                <a:latin typeface="Times New Roman" panose="02020603050405020304" pitchFamily="18" charset="0"/>
                <a:cs typeface="Times New Roman" panose="02020603050405020304" pitchFamily="18" charset="0"/>
              </a:rPr>
              <a:t>Президент РФ, депутаты Государственной Думы</a:t>
            </a:r>
          </a:p>
          <a:p>
            <a:endParaRPr lang="ru-RU" dirty="0"/>
          </a:p>
          <a:p>
            <a:endParaRPr lang="ru-RU" dirty="0"/>
          </a:p>
          <a:p>
            <a:r>
              <a:rPr lang="ru-RU" dirty="0">
                <a:latin typeface="Times New Roman" panose="02020603050405020304" pitchFamily="18" charset="0"/>
                <a:cs typeface="Times New Roman" panose="02020603050405020304" pitchFamily="18" charset="0"/>
              </a:rPr>
              <a:t>Законодательные органы субъектов РФ, губернаторы</a:t>
            </a:r>
          </a:p>
          <a:p>
            <a:pPr marL="0" indent="0">
              <a:buNone/>
            </a:pPr>
            <a:endParaRPr lang="ru-RU" dirty="0"/>
          </a:p>
          <a:p>
            <a:r>
              <a:rPr lang="ru-RU" dirty="0">
                <a:latin typeface="Times New Roman" panose="02020603050405020304" pitchFamily="18" charset="0"/>
                <a:cs typeface="Times New Roman" panose="02020603050405020304" pitchFamily="18" charset="0"/>
              </a:rPr>
              <a:t>Представительные органы муниципалитетов и главы местного самоуправления</a:t>
            </a:r>
          </a:p>
        </p:txBody>
      </p:sp>
      <p:cxnSp>
        <p:nvCxnSpPr>
          <p:cNvPr id="8" name="Прямая со стрелкой 7">
            <a:extLst>
              <a:ext uri="{FF2B5EF4-FFF2-40B4-BE49-F238E27FC236}">
                <a16:creationId xmlns:a16="http://schemas.microsoft.com/office/drawing/2014/main" id="{BE771C2B-F17F-43D8-BE0B-DD46DFCA7825}"/>
              </a:ext>
            </a:extLst>
          </p:cNvPr>
          <p:cNvCxnSpPr>
            <a:cxnSpLocks/>
          </p:cNvCxnSpPr>
          <p:nvPr/>
        </p:nvCxnSpPr>
        <p:spPr>
          <a:xfrm flipV="1">
            <a:off x="5342965" y="2241176"/>
            <a:ext cx="829235" cy="17037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Прямая со стрелкой 11">
            <a:extLst>
              <a:ext uri="{FF2B5EF4-FFF2-40B4-BE49-F238E27FC236}">
                <a16:creationId xmlns:a16="http://schemas.microsoft.com/office/drawing/2014/main" id="{55873259-DC36-442F-AFB1-4F4AF20BA801}"/>
              </a:ext>
            </a:extLst>
          </p:cNvPr>
          <p:cNvCxnSpPr>
            <a:cxnSpLocks/>
          </p:cNvCxnSpPr>
          <p:nvPr/>
        </p:nvCxnSpPr>
        <p:spPr>
          <a:xfrm>
            <a:off x="5342965" y="3944938"/>
            <a:ext cx="829235" cy="17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Прямая со стрелкой 13">
            <a:extLst>
              <a:ext uri="{FF2B5EF4-FFF2-40B4-BE49-F238E27FC236}">
                <a16:creationId xmlns:a16="http://schemas.microsoft.com/office/drawing/2014/main" id="{3E8885BD-BF40-4EA9-8C2F-669BAB8EBEEA}"/>
              </a:ext>
            </a:extLst>
          </p:cNvPr>
          <p:cNvCxnSpPr>
            <a:cxnSpLocks/>
          </p:cNvCxnSpPr>
          <p:nvPr/>
        </p:nvCxnSpPr>
        <p:spPr>
          <a:xfrm>
            <a:off x="5342965" y="3944938"/>
            <a:ext cx="829235" cy="15686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Объект 12">
            <a:extLst>
              <a:ext uri="{FF2B5EF4-FFF2-40B4-BE49-F238E27FC236}">
                <a16:creationId xmlns:a16="http://schemas.microsoft.com/office/drawing/2014/main" id="{F17C2B2B-9671-4ACF-8261-69128976F98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89191" y="2377948"/>
            <a:ext cx="4754754" cy="3168904"/>
          </a:xfrm>
        </p:spPr>
      </p:pic>
    </p:spTree>
    <p:extLst>
      <p:ext uri="{BB962C8B-B14F-4D97-AF65-F5344CB8AC3E}">
        <p14:creationId xmlns:p14="http://schemas.microsoft.com/office/powerpoint/2010/main" val="231781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374F008E-F9B9-4C69-8D12-BC4EEBF51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620000"/>
          </a:xfrm>
          <a:prstGeom prst="rect">
            <a:avLst/>
          </a:prstGeom>
        </p:spPr>
      </p:pic>
      <p:pic>
        <p:nvPicPr>
          <p:cNvPr id="14" name="Рисунок 13">
            <a:extLst>
              <a:ext uri="{FF2B5EF4-FFF2-40B4-BE49-F238E27FC236}">
                <a16:creationId xmlns:a16="http://schemas.microsoft.com/office/drawing/2014/main" id="{23711F0A-FD06-4293-AE61-495A403FE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620000"/>
          </a:xfrm>
          <a:prstGeom prst="rect">
            <a:avLst/>
          </a:prstGeom>
        </p:spPr>
      </p:pic>
      <p:sp>
        <p:nvSpPr>
          <p:cNvPr id="2" name="Заголовок 1">
            <a:extLst>
              <a:ext uri="{FF2B5EF4-FFF2-40B4-BE49-F238E27FC236}">
                <a16:creationId xmlns:a16="http://schemas.microsoft.com/office/drawing/2014/main" id="{307E814C-F6FA-4B4B-BE37-706077FBA460}"/>
              </a:ext>
            </a:extLst>
          </p:cNvPr>
          <p:cNvSpPr>
            <a:spLocks noGrp="1"/>
          </p:cNvSpPr>
          <p:nvPr>
            <p:ph type="title"/>
          </p:nvPr>
        </p:nvSpPr>
        <p:spPr>
          <a:xfrm>
            <a:off x="251012" y="365125"/>
            <a:ext cx="11689975" cy="1858122"/>
          </a:xfrm>
        </p:spPr>
        <p:txBody>
          <a:bodyPr>
            <a:noAutofit/>
          </a:bodyPr>
          <a:lstStyle/>
          <a:p>
            <a:pPr algn="ctr"/>
            <a:r>
              <a:rPr lang="ru-RU" sz="3600" dirty="0">
                <a:latin typeface="Times New Roman" panose="02020603050405020304" pitchFamily="18" charset="0"/>
                <a:cs typeface="Times New Roman" panose="02020603050405020304" pitchFamily="18" charset="0"/>
              </a:rPr>
              <a:t>Избирательная система-порядок выборов в представительные учреждения и выборных должностных лиц, а также определение результатов голосования </a:t>
            </a:r>
          </a:p>
        </p:txBody>
      </p:sp>
      <p:sp>
        <p:nvSpPr>
          <p:cNvPr id="3" name="Объект 2">
            <a:extLst>
              <a:ext uri="{FF2B5EF4-FFF2-40B4-BE49-F238E27FC236}">
                <a16:creationId xmlns:a16="http://schemas.microsoft.com/office/drawing/2014/main" id="{436FCC2F-B5E8-461A-8F60-F8A02C03647B}"/>
              </a:ext>
            </a:extLst>
          </p:cNvPr>
          <p:cNvSpPr>
            <a:spLocks noGrp="1"/>
          </p:cNvSpPr>
          <p:nvPr>
            <p:ph idx="1"/>
          </p:nvPr>
        </p:nvSpPr>
        <p:spPr>
          <a:xfrm>
            <a:off x="519953" y="2545976"/>
            <a:ext cx="11170023" cy="3630986"/>
          </a:xfrm>
        </p:spPr>
        <p:txBody>
          <a:bodyPr>
            <a:normAutofit/>
          </a:bodyPr>
          <a:lstStyle/>
          <a:p>
            <a:pPr marL="0" indent="0" algn="ctr">
              <a:buNone/>
            </a:pPr>
            <a:r>
              <a:rPr lang="ru-RU" sz="4000" dirty="0"/>
              <a:t>Компоненты системы</a:t>
            </a:r>
          </a:p>
          <a:p>
            <a:pPr marL="0" indent="0" algn="ctr">
              <a:buNone/>
            </a:pPr>
            <a:endParaRPr lang="ru-RU" sz="4000" dirty="0"/>
          </a:p>
          <a:p>
            <a:pPr marL="0" indent="0">
              <a:buNone/>
            </a:pPr>
            <a:r>
              <a:rPr lang="ru-RU" sz="4000" dirty="0"/>
              <a:t>избирательное право         избирательный процесс</a:t>
            </a:r>
          </a:p>
          <a:p>
            <a:pPr marL="0" indent="0">
              <a:buNone/>
            </a:pPr>
            <a:r>
              <a:rPr lang="ru-RU" sz="3200" dirty="0">
                <a:latin typeface="Times New Roman" panose="02020603050405020304" pitchFamily="18" charset="0"/>
                <a:cs typeface="Times New Roman" panose="02020603050405020304" pitchFamily="18" charset="0"/>
              </a:rPr>
              <a:t>(комплекс правовых норм          (комплекс действий в процессе</a:t>
            </a:r>
          </a:p>
          <a:p>
            <a:pPr marL="0" indent="0">
              <a:buNone/>
            </a:pPr>
            <a:r>
              <a:rPr lang="ru-RU" sz="3200" dirty="0">
                <a:latin typeface="Times New Roman" panose="02020603050405020304" pitchFamily="18" charset="0"/>
                <a:cs typeface="Times New Roman" panose="02020603050405020304" pitchFamily="18" charset="0"/>
              </a:rPr>
              <a:t>о порядке выборов)                          выборов) </a:t>
            </a:r>
            <a:endParaRPr lang="ru-RU" dirty="0">
              <a:latin typeface="Times New Roman" panose="02020603050405020304" pitchFamily="18" charset="0"/>
              <a:cs typeface="Times New Roman" panose="02020603050405020304" pitchFamily="18" charset="0"/>
            </a:endParaRPr>
          </a:p>
        </p:txBody>
      </p:sp>
      <p:cxnSp>
        <p:nvCxnSpPr>
          <p:cNvPr id="5" name="Прямая со стрелкой 4">
            <a:extLst>
              <a:ext uri="{FF2B5EF4-FFF2-40B4-BE49-F238E27FC236}">
                <a16:creationId xmlns:a16="http://schemas.microsoft.com/office/drawing/2014/main" id="{F41827C8-F392-4FAE-BB3A-5D70E301DD1D}"/>
              </a:ext>
            </a:extLst>
          </p:cNvPr>
          <p:cNvCxnSpPr>
            <a:cxnSpLocks/>
          </p:cNvCxnSpPr>
          <p:nvPr/>
        </p:nvCxnSpPr>
        <p:spPr>
          <a:xfrm flipH="1">
            <a:off x="3442447" y="3048000"/>
            <a:ext cx="878541" cy="770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Прямая со стрелкой 7">
            <a:extLst>
              <a:ext uri="{FF2B5EF4-FFF2-40B4-BE49-F238E27FC236}">
                <a16:creationId xmlns:a16="http://schemas.microsoft.com/office/drawing/2014/main" id="{B909A5B1-53E9-4C96-B312-E137221C9B08}"/>
              </a:ext>
            </a:extLst>
          </p:cNvPr>
          <p:cNvCxnSpPr>
            <a:cxnSpLocks/>
          </p:cNvCxnSpPr>
          <p:nvPr/>
        </p:nvCxnSpPr>
        <p:spPr>
          <a:xfrm>
            <a:off x="7853083" y="3048000"/>
            <a:ext cx="878541" cy="7709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533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A4F8ABD2-DFB0-42DA-8E76-D2BE0BA91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620000"/>
          </a:xfrm>
          <a:prstGeom prst="rect">
            <a:avLst/>
          </a:prstGeom>
        </p:spPr>
      </p:pic>
      <p:sp>
        <p:nvSpPr>
          <p:cNvPr id="2" name="Заголовок 1">
            <a:extLst>
              <a:ext uri="{FF2B5EF4-FFF2-40B4-BE49-F238E27FC236}">
                <a16:creationId xmlns:a16="http://schemas.microsoft.com/office/drawing/2014/main" id="{741B3E95-7430-4BFA-9425-DCAFB8E4FEC0}"/>
              </a:ext>
            </a:extLst>
          </p:cNvPr>
          <p:cNvSpPr>
            <a:spLocks noGrp="1"/>
          </p:cNvSpPr>
          <p:nvPr>
            <p:ph type="title"/>
          </p:nvPr>
        </p:nvSpPr>
        <p:spPr>
          <a:xfrm>
            <a:off x="555812" y="365125"/>
            <a:ext cx="10799576" cy="1771744"/>
          </a:xfrm>
        </p:spPr>
        <p:txBody>
          <a:bodyPr>
            <a:normAutofit/>
          </a:bodyPr>
          <a:lstStyle/>
          <a:p>
            <a:r>
              <a:rPr lang="ru-RU" sz="2800" dirty="0">
                <a:latin typeface="Times New Roman" panose="02020603050405020304" pitchFamily="18" charset="0"/>
                <a:cs typeface="Times New Roman" panose="02020603050405020304" pitchFamily="18" charset="0"/>
              </a:rPr>
              <a:t>Избирательное право – это конституционное право избирать и быть избранным в органы государственной власти и в выборные органы местного самоуправления, а также участвовать в референдуме (всенародное голосование) </a:t>
            </a:r>
          </a:p>
        </p:txBody>
      </p:sp>
      <p:sp>
        <p:nvSpPr>
          <p:cNvPr id="7" name="Текст 6">
            <a:extLst>
              <a:ext uri="{FF2B5EF4-FFF2-40B4-BE49-F238E27FC236}">
                <a16:creationId xmlns:a16="http://schemas.microsoft.com/office/drawing/2014/main" id="{6DE292D0-C8CD-48B1-9974-23F82AD10ACD}"/>
              </a:ext>
            </a:extLst>
          </p:cNvPr>
          <p:cNvSpPr>
            <a:spLocks noGrp="1"/>
          </p:cNvSpPr>
          <p:nvPr>
            <p:ph type="body" idx="1"/>
          </p:nvPr>
        </p:nvSpPr>
        <p:spPr>
          <a:xfrm>
            <a:off x="862296" y="2263261"/>
            <a:ext cx="4928905" cy="617071"/>
          </a:xfrm>
        </p:spPr>
        <p:txBody>
          <a:bodyPr>
            <a:normAutofit/>
          </a:bodyPr>
          <a:lstStyle/>
          <a:p>
            <a:r>
              <a:rPr lang="ru-RU" sz="3200" dirty="0"/>
              <a:t>активное право- избирать</a:t>
            </a:r>
          </a:p>
        </p:txBody>
      </p:sp>
      <p:sp>
        <p:nvSpPr>
          <p:cNvPr id="8" name="Объект 7">
            <a:extLst>
              <a:ext uri="{FF2B5EF4-FFF2-40B4-BE49-F238E27FC236}">
                <a16:creationId xmlns:a16="http://schemas.microsoft.com/office/drawing/2014/main" id="{960F92FC-E799-4A58-AFE1-13DCF80303F8}"/>
              </a:ext>
            </a:extLst>
          </p:cNvPr>
          <p:cNvSpPr>
            <a:spLocks noGrp="1"/>
          </p:cNvSpPr>
          <p:nvPr>
            <p:ph sz="half" idx="2"/>
          </p:nvPr>
        </p:nvSpPr>
        <p:spPr>
          <a:xfrm>
            <a:off x="340659" y="3006725"/>
            <a:ext cx="5450542" cy="3627157"/>
          </a:xfrm>
        </p:spPr>
        <p:txBody>
          <a:bodyPr>
            <a:normAutofit fontScale="92500"/>
          </a:bodyPr>
          <a:lstStyle/>
          <a:p>
            <a:r>
              <a:rPr lang="ru-RU" dirty="0">
                <a:latin typeface="Times New Roman" panose="02020603050405020304" pitchFamily="18" charset="0"/>
                <a:cs typeface="Times New Roman" panose="02020603050405020304" pitchFamily="18" charset="0"/>
              </a:rPr>
              <a:t>Избирательным правом обладают граждане Российской Федерации, достигшие возраста 18 лет.</a:t>
            </a:r>
          </a:p>
          <a:p>
            <a:r>
              <a:rPr lang="ru-RU" dirty="0">
                <a:latin typeface="Times New Roman" panose="02020603050405020304" pitchFamily="18" charset="0"/>
                <a:cs typeface="Times New Roman" panose="02020603050405020304" pitchFamily="18" charset="0"/>
              </a:rPr>
              <a:t>Не имеют права избирать и быть избранными граждане, признанные судом недееспособными</a:t>
            </a:r>
          </a:p>
          <a:p>
            <a:r>
              <a:rPr lang="ru-RU" dirty="0">
                <a:latin typeface="Times New Roman" panose="02020603050405020304" pitchFamily="18" charset="0"/>
                <a:cs typeface="Times New Roman" panose="02020603050405020304" pitchFamily="18" charset="0"/>
              </a:rPr>
              <a:t>также содержащиеся в местах лишения свободы по приговору суда</a:t>
            </a:r>
          </a:p>
        </p:txBody>
      </p:sp>
      <p:sp>
        <p:nvSpPr>
          <p:cNvPr id="9" name="Текст 8">
            <a:extLst>
              <a:ext uri="{FF2B5EF4-FFF2-40B4-BE49-F238E27FC236}">
                <a16:creationId xmlns:a16="http://schemas.microsoft.com/office/drawing/2014/main" id="{54733162-E984-4FC9-8284-80E281F40BF1}"/>
              </a:ext>
            </a:extLst>
          </p:cNvPr>
          <p:cNvSpPr>
            <a:spLocks noGrp="1"/>
          </p:cNvSpPr>
          <p:nvPr>
            <p:ph type="body" sz="quarter" idx="3"/>
          </p:nvPr>
        </p:nvSpPr>
        <p:spPr>
          <a:xfrm>
            <a:off x="5791201" y="2263260"/>
            <a:ext cx="6131857" cy="617072"/>
          </a:xfrm>
        </p:spPr>
        <p:txBody>
          <a:bodyPr>
            <a:normAutofit fontScale="92500"/>
          </a:bodyPr>
          <a:lstStyle/>
          <a:p>
            <a:r>
              <a:rPr lang="ru-RU" sz="3200" dirty="0"/>
              <a:t>пассивное право- быть избранным</a:t>
            </a:r>
          </a:p>
        </p:txBody>
      </p:sp>
      <p:sp>
        <p:nvSpPr>
          <p:cNvPr id="10" name="Объект 9">
            <a:extLst>
              <a:ext uri="{FF2B5EF4-FFF2-40B4-BE49-F238E27FC236}">
                <a16:creationId xmlns:a16="http://schemas.microsoft.com/office/drawing/2014/main" id="{785E59CF-B20C-4701-A524-611225D9F462}"/>
              </a:ext>
            </a:extLst>
          </p:cNvPr>
          <p:cNvSpPr>
            <a:spLocks noGrp="1"/>
          </p:cNvSpPr>
          <p:nvPr>
            <p:ph sz="quarter" idx="4"/>
          </p:nvPr>
        </p:nvSpPr>
        <p:spPr>
          <a:xfrm>
            <a:off x="5791201" y="3006725"/>
            <a:ext cx="6060139" cy="3627156"/>
          </a:xfrm>
        </p:spPr>
        <p:txBody>
          <a:bodyPr>
            <a:normAutofit fontScale="92500" lnSpcReduction="10000"/>
          </a:bodyPr>
          <a:lstStyle/>
          <a:p>
            <a:r>
              <a:rPr lang="ru-RU" dirty="0">
                <a:latin typeface="Times New Roman" panose="02020603050405020304" pitchFamily="18" charset="0"/>
                <a:cs typeface="Times New Roman" panose="02020603050405020304" pitchFamily="18" charset="0"/>
              </a:rPr>
              <a:t>Достижение определенного возраста:</a:t>
            </a:r>
          </a:p>
          <a:p>
            <a:pPr marL="0" indent="0">
              <a:buNone/>
            </a:pPr>
            <a:r>
              <a:rPr lang="ru-RU" dirty="0">
                <a:latin typeface="Times New Roman" panose="02020603050405020304" pitchFamily="18" charset="0"/>
                <a:cs typeface="Times New Roman" panose="02020603050405020304" pitchFamily="18" charset="0"/>
              </a:rPr>
              <a:t>Депутат Гос. Думы – 21 год,</a:t>
            </a:r>
          </a:p>
          <a:p>
            <a:pPr marL="0" indent="0">
              <a:buNone/>
            </a:pPr>
            <a:r>
              <a:rPr lang="ru-RU" dirty="0">
                <a:latin typeface="Times New Roman" panose="02020603050405020304" pitchFamily="18" charset="0"/>
                <a:cs typeface="Times New Roman" panose="02020603050405020304" pitchFamily="18" charset="0"/>
              </a:rPr>
              <a:t>Губернатор – 30 лет,</a:t>
            </a:r>
          </a:p>
          <a:p>
            <a:pPr marL="0" indent="0">
              <a:buNone/>
            </a:pPr>
            <a:r>
              <a:rPr lang="ru-RU" dirty="0">
                <a:latin typeface="Times New Roman" panose="02020603050405020304" pitchFamily="18" charset="0"/>
                <a:cs typeface="Times New Roman" panose="02020603050405020304" pitchFamily="18" charset="0"/>
              </a:rPr>
              <a:t>Президент РФ – 35 лет</a:t>
            </a:r>
          </a:p>
          <a:p>
            <a:r>
              <a:rPr lang="ru-RU" dirty="0">
                <a:latin typeface="Times New Roman" panose="02020603050405020304" pitchFamily="18" charset="0"/>
                <a:cs typeface="Times New Roman" panose="02020603050405020304" pitchFamily="18" charset="0"/>
              </a:rPr>
              <a:t>Запрет на двойное гражданство для депутатов ГД, сенаторов СФ, глав регионов</a:t>
            </a:r>
          </a:p>
          <a:p>
            <a:r>
              <a:rPr lang="ru-RU" dirty="0">
                <a:latin typeface="Times New Roman" panose="02020603050405020304" pitchFamily="18" charset="0"/>
                <a:cs typeface="Times New Roman" panose="02020603050405020304" pitchFamily="18" charset="0"/>
              </a:rPr>
              <a:t>Невозможность занимать должности в разных ветвях власти одновременно </a:t>
            </a:r>
          </a:p>
        </p:txBody>
      </p:sp>
    </p:spTree>
    <p:extLst>
      <p:ext uri="{BB962C8B-B14F-4D97-AF65-F5344CB8AC3E}">
        <p14:creationId xmlns:p14="http://schemas.microsoft.com/office/powerpoint/2010/main" val="244087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anim calcmode="lin" valueType="num">
                                      <p:cBhvr additive="base">
                                        <p:cTn id="2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anim calcmode="lin" valueType="num">
                                      <p:cBhvr additive="base">
                                        <p:cTn id="3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anim calcmode="lin" valueType="num">
                                      <p:cBhvr additive="base">
                                        <p:cTn id="3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E9A6417C-285F-441E-907B-6FE3BF782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620000"/>
          </a:xfrm>
          <a:prstGeom prst="rect">
            <a:avLst/>
          </a:prstGeom>
        </p:spPr>
      </p:pic>
      <p:sp>
        <p:nvSpPr>
          <p:cNvPr id="2" name="Заголовок 1">
            <a:extLst>
              <a:ext uri="{FF2B5EF4-FFF2-40B4-BE49-F238E27FC236}">
                <a16:creationId xmlns:a16="http://schemas.microsoft.com/office/drawing/2014/main" id="{5414F989-B7F3-4174-A50B-1FB755DAD626}"/>
              </a:ext>
            </a:extLst>
          </p:cNvPr>
          <p:cNvSpPr>
            <a:spLocks noGrp="1"/>
          </p:cNvSpPr>
          <p:nvPr>
            <p:ph type="title"/>
          </p:nvPr>
        </p:nvSpPr>
        <p:spPr>
          <a:xfrm>
            <a:off x="838200" y="365125"/>
            <a:ext cx="10515600" cy="1002833"/>
          </a:xfrm>
        </p:spPr>
        <p:txBody>
          <a:bodyPr>
            <a:normAutofit fontScale="90000"/>
          </a:bodyPr>
          <a:lstStyle/>
          <a:p>
            <a:pPr algn="ctr"/>
            <a:r>
              <a:rPr lang="ru-RU" sz="4000" dirty="0">
                <a:latin typeface="Times New Roman" panose="02020603050405020304" pitchFamily="18" charset="0"/>
                <a:cs typeface="Times New Roman" panose="02020603050405020304" pitchFamily="18" charset="0"/>
              </a:rPr>
              <a:t>Источники избирательного законодательства Российской Федерации</a:t>
            </a:r>
          </a:p>
        </p:txBody>
      </p:sp>
      <p:pic>
        <p:nvPicPr>
          <p:cNvPr id="4" name="Объект 3">
            <a:extLst>
              <a:ext uri="{FF2B5EF4-FFF2-40B4-BE49-F238E27FC236}">
                <a16:creationId xmlns:a16="http://schemas.microsoft.com/office/drawing/2014/main" id="{114A9E23-B8E8-44B5-94ED-7F50EA70D0D8}"/>
              </a:ext>
            </a:extLst>
          </p:cNvPr>
          <p:cNvPicPr>
            <a:picLocks noGrp="1" noChangeAspect="1"/>
          </p:cNvPicPr>
          <p:nvPr>
            <p:ph idx="1"/>
          </p:nvPr>
        </p:nvPicPr>
        <p:blipFill>
          <a:blip r:embed="rId3"/>
          <a:stretch>
            <a:fillRect/>
          </a:stretch>
        </p:blipFill>
        <p:spPr>
          <a:xfrm>
            <a:off x="42108" y="3092151"/>
            <a:ext cx="2787436" cy="3716581"/>
          </a:xfrm>
          <a:prstGeom prst="rect">
            <a:avLst/>
          </a:prstGeom>
        </p:spPr>
      </p:pic>
      <p:pic>
        <p:nvPicPr>
          <p:cNvPr id="5" name="Рисунок 4">
            <a:extLst>
              <a:ext uri="{FF2B5EF4-FFF2-40B4-BE49-F238E27FC236}">
                <a16:creationId xmlns:a16="http://schemas.microsoft.com/office/drawing/2014/main" id="{08BF1D33-ED67-44F0-8C9F-DA32D8288FF0}"/>
              </a:ext>
            </a:extLst>
          </p:cNvPr>
          <p:cNvPicPr>
            <a:picLocks noChangeAspect="1"/>
          </p:cNvPicPr>
          <p:nvPr/>
        </p:nvPicPr>
        <p:blipFill rotWithShape="1">
          <a:blip r:embed="rId4"/>
          <a:srcRect l="16886" r="16968"/>
          <a:stretch/>
        </p:blipFill>
        <p:spPr>
          <a:xfrm>
            <a:off x="2353115" y="1384385"/>
            <a:ext cx="2653553" cy="3732491"/>
          </a:xfrm>
          <a:prstGeom prst="rect">
            <a:avLst/>
          </a:prstGeom>
        </p:spPr>
      </p:pic>
      <p:pic>
        <p:nvPicPr>
          <p:cNvPr id="6" name="Рисунок 5">
            <a:extLst>
              <a:ext uri="{FF2B5EF4-FFF2-40B4-BE49-F238E27FC236}">
                <a16:creationId xmlns:a16="http://schemas.microsoft.com/office/drawing/2014/main" id="{96DE5F1F-BCE7-4E9B-891A-53CDFDA6CE55}"/>
              </a:ext>
            </a:extLst>
          </p:cNvPr>
          <p:cNvPicPr>
            <a:picLocks noChangeAspect="1"/>
          </p:cNvPicPr>
          <p:nvPr/>
        </p:nvPicPr>
        <p:blipFill>
          <a:blip r:embed="rId5"/>
          <a:stretch>
            <a:fillRect/>
          </a:stretch>
        </p:blipFill>
        <p:spPr>
          <a:xfrm>
            <a:off x="9388689" y="3151809"/>
            <a:ext cx="2726728" cy="3597266"/>
          </a:xfrm>
          <a:prstGeom prst="rect">
            <a:avLst/>
          </a:prstGeom>
        </p:spPr>
      </p:pic>
      <p:pic>
        <p:nvPicPr>
          <p:cNvPr id="7" name="Рисунок 6">
            <a:extLst>
              <a:ext uri="{FF2B5EF4-FFF2-40B4-BE49-F238E27FC236}">
                <a16:creationId xmlns:a16="http://schemas.microsoft.com/office/drawing/2014/main" id="{B07E4AB4-E2CF-492D-BEB2-722013B644C3}"/>
              </a:ext>
            </a:extLst>
          </p:cNvPr>
          <p:cNvPicPr>
            <a:picLocks noChangeAspect="1"/>
          </p:cNvPicPr>
          <p:nvPr/>
        </p:nvPicPr>
        <p:blipFill>
          <a:blip r:embed="rId6"/>
          <a:stretch>
            <a:fillRect/>
          </a:stretch>
        </p:blipFill>
        <p:spPr>
          <a:xfrm>
            <a:off x="7422324" y="1427063"/>
            <a:ext cx="2520020" cy="3461566"/>
          </a:xfrm>
          <a:prstGeom prst="rect">
            <a:avLst/>
          </a:prstGeom>
        </p:spPr>
      </p:pic>
      <p:pic>
        <p:nvPicPr>
          <p:cNvPr id="8" name="Рисунок 7">
            <a:extLst>
              <a:ext uri="{FF2B5EF4-FFF2-40B4-BE49-F238E27FC236}">
                <a16:creationId xmlns:a16="http://schemas.microsoft.com/office/drawing/2014/main" id="{3AEB32BE-53FF-4BC2-BA53-8EFFA9FC9244}"/>
              </a:ext>
            </a:extLst>
          </p:cNvPr>
          <p:cNvPicPr>
            <a:picLocks noChangeAspect="1"/>
          </p:cNvPicPr>
          <p:nvPr/>
        </p:nvPicPr>
        <p:blipFill>
          <a:blip r:embed="rId7"/>
          <a:stretch>
            <a:fillRect/>
          </a:stretch>
        </p:blipFill>
        <p:spPr>
          <a:xfrm>
            <a:off x="5006668" y="3234462"/>
            <a:ext cx="2547442" cy="3461566"/>
          </a:xfrm>
          <a:prstGeom prst="rect">
            <a:avLst/>
          </a:prstGeom>
        </p:spPr>
      </p:pic>
    </p:spTree>
    <p:extLst>
      <p:ext uri="{BB962C8B-B14F-4D97-AF65-F5344CB8AC3E}">
        <p14:creationId xmlns:p14="http://schemas.microsoft.com/office/powerpoint/2010/main" val="184834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936B0F50-919B-479E-87B1-9D0A95EEB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620000"/>
          </a:xfrm>
          <a:prstGeom prst="rect">
            <a:avLst/>
          </a:prstGeom>
        </p:spPr>
      </p:pic>
      <p:sp>
        <p:nvSpPr>
          <p:cNvPr id="2" name="Заголовок 1">
            <a:extLst>
              <a:ext uri="{FF2B5EF4-FFF2-40B4-BE49-F238E27FC236}">
                <a16:creationId xmlns:a16="http://schemas.microsoft.com/office/drawing/2014/main" id="{FB047220-F847-4F49-8138-E7B6E4F945F2}"/>
              </a:ext>
            </a:extLst>
          </p:cNvPr>
          <p:cNvSpPr>
            <a:spLocks noGrp="1"/>
          </p:cNvSpPr>
          <p:nvPr>
            <p:ph type="title"/>
          </p:nvPr>
        </p:nvSpPr>
        <p:spPr>
          <a:xfrm>
            <a:off x="838200" y="365125"/>
            <a:ext cx="10515600" cy="620993"/>
          </a:xfrm>
        </p:spPr>
        <p:txBody>
          <a:bodyPr>
            <a:normAutofit fontScale="90000"/>
          </a:bodyPr>
          <a:lstStyle/>
          <a:p>
            <a:pPr algn="ctr"/>
            <a:r>
              <a:rPr lang="ru-RU" dirty="0">
                <a:latin typeface="Times New Roman" panose="02020603050405020304" pitchFamily="18" charset="0"/>
                <a:cs typeface="Times New Roman" panose="02020603050405020304" pitchFamily="18" charset="0"/>
              </a:rPr>
              <a:t>Принципы избирательного права</a:t>
            </a:r>
          </a:p>
        </p:txBody>
      </p:sp>
      <p:sp>
        <p:nvSpPr>
          <p:cNvPr id="3" name="Объект 2">
            <a:extLst>
              <a:ext uri="{FF2B5EF4-FFF2-40B4-BE49-F238E27FC236}">
                <a16:creationId xmlns:a16="http://schemas.microsoft.com/office/drawing/2014/main" id="{7749811D-4D06-499E-ABFF-9280B2CA38FC}"/>
              </a:ext>
            </a:extLst>
          </p:cNvPr>
          <p:cNvSpPr>
            <a:spLocks noGrp="1"/>
          </p:cNvSpPr>
          <p:nvPr>
            <p:ph idx="1"/>
          </p:nvPr>
        </p:nvSpPr>
        <p:spPr>
          <a:xfrm>
            <a:off x="197224" y="1129554"/>
            <a:ext cx="11636187" cy="5728446"/>
          </a:xfrm>
        </p:spPr>
        <p:txBody>
          <a:bodyPr>
            <a:normAutofit fontScale="92500" lnSpcReduction="10000"/>
          </a:bodyPr>
          <a:lstStyle/>
          <a:p>
            <a:r>
              <a:rPr lang="ru-RU" sz="3000" b="1" dirty="0">
                <a:latin typeface="Times New Roman" panose="02020603050405020304" pitchFamily="18" charset="0"/>
                <a:cs typeface="Times New Roman" panose="02020603050405020304" pitchFamily="18" charset="0"/>
              </a:rPr>
              <a:t>Принцип всеобщего избирательного права. </a:t>
            </a:r>
            <a:r>
              <a:rPr lang="ru-RU" dirty="0">
                <a:latin typeface="Times New Roman" panose="02020603050405020304" pitchFamily="18" charset="0"/>
                <a:cs typeface="Times New Roman" panose="02020603050405020304" pitchFamily="18" charset="0"/>
              </a:rPr>
              <a:t>(принадлежит всем без исключения гражданам, достигшим установленного законом возраста и не подпадающим под иные ограничения, предусмотренные законодательством)</a:t>
            </a:r>
          </a:p>
          <a:p>
            <a:r>
              <a:rPr lang="ru-RU" sz="3000" b="1" dirty="0">
                <a:latin typeface="Times New Roman" panose="02020603050405020304" pitchFamily="18" charset="0"/>
                <a:cs typeface="Times New Roman" panose="02020603050405020304" pitchFamily="18" charset="0"/>
              </a:rPr>
              <a:t>Принцип равного избирательного права. </a:t>
            </a:r>
            <a:r>
              <a:rPr lang="ru-RU" dirty="0">
                <a:latin typeface="Times New Roman" panose="02020603050405020304" pitchFamily="18" charset="0"/>
                <a:cs typeface="Times New Roman" panose="02020603050405020304" pitchFamily="18" charset="0"/>
              </a:rPr>
              <a:t>(мнение каждого избирателя должно быть учтено наравне с другими)</a:t>
            </a:r>
          </a:p>
          <a:p>
            <a:r>
              <a:rPr lang="ru-RU" sz="3000" b="1" dirty="0">
                <a:latin typeface="Times New Roman" panose="02020603050405020304" pitchFamily="18" charset="0"/>
                <a:cs typeface="Times New Roman" panose="02020603050405020304" pitchFamily="18" charset="0"/>
              </a:rPr>
              <a:t>Принцип прямого голосования. </a:t>
            </a:r>
            <a:r>
              <a:rPr lang="ru-RU" dirty="0">
                <a:latin typeface="Times New Roman" panose="02020603050405020304" pitchFamily="18" charset="0"/>
                <a:cs typeface="Times New Roman" panose="02020603050405020304" pitchFamily="18" charset="0"/>
              </a:rPr>
              <a:t>(избиратели голосуют напрямую за кандидатов, принимающих участие в выборах)</a:t>
            </a:r>
          </a:p>
          <a:p>
            <a:r>
              <a:rPr lang="ru-RU" sz="3000" b="1" dirty="0">
                <a:latin typeface="Times New Roman" panose="02020603050405020304" pitchFamily="18" charset="0"/>
                <a:cs typeface="Times New Roman" panose="02020603050405020304" pitchFamily="18" charset="0"/>
              </a:rPr>
              <a:t>Тайное голосование. </a:t>
            </a:r>
            <a:r>
              <a:rPr lang="ru-RU" dirty="0">
                <a:latin typeface="Times New Roman" panose="02020603050405020304" pitchFamily="18" charset="0"/>
                <a:cs typeface="Times New Roman" panose="02020603050405020304" pitchFamily="18" charset="0"/>
              </a:rPr>
              <a:t>(форма бюллетеня обезличена, в него не вносится имя или паспортные данные избирателя, не предоставляется номер или другие пометки, позволяющие идентифицировать бюллетень)</a:t>
            </a:r>
          </a:p>
          <a:p>
            <a:r>
              <a:rPr lang="ru-RU" sz="3000" b="1" dirty="0">
                <a:latin typeface="Times New Roman" panose="02020603050405020304" pitchFamily="18" charset="0"/>
                <a:cs typeface="Times New Roman" panose="02020603050405020304" pitchFamily="18" charset="0"/>
              </a:rPr>
              <a:t>Свободное осуществление избирательного права. </a:t>
            </a:r>
            <a:r>
              <a:rPr lang="ru-RU" dirty="0">
                <a:latin typeface="Times New Roman" panose="02020603050405020304" pitchFamily="18" charset="0"/>
                <a:cs typeface="Times New Roman" panose="02020603050405020304" pitchFamily="18" charset="0"/>
              </a:rPr>
              <a:t>(в России отказ от участия в выборах не влечет никаких негативных правовых последствий для гражданина, во многих других странах предусматривается обязательное участие в выборах, а неучастие в них(абсентеизм) может повлечь значительные ограничения гражданских прав)</a:t>
            </a:r>
          </a:p>
          <a:p>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22696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795</TotalTime>
  <Words>2538</Words>
  <Application>Microsoft Office PowerPoint</Application>
  <PresentationFormat>Широкоэкранный</PresentationFormat>
  <Paragraphs>206</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Calibri Light</vt:lpstr>
      <vt:lpstr>Times New Roman</vt:lpstr>
      <vt:lpstr>Office Theme</vt:lpstr>
      <vt:lpstr>Избирательная  система в Российской Федерации</vt:lpstr>
      <vt:lpstr>Цель урока: Познакомить учащихся с особенностями избирательной системы Российской Федерации</vt:lpstr>
      <vt:lpstr>План урока:</vt:lpstr>
      <vt:lpstr>Определите предмет, который находится  в «черном ящике»</vt:lpstr>
      <vt:lpstr>Выборы-юридически узаконенная процедура, в рамках которой граждане определяют, кто будет представлять их интересы в тех или иных органах власти</vt:lpstr>
      <vt:lpstr>Избирательная система-порядок выборов в представительные учреждения и выборных должностных лиц, а также определение результатов голосования </vt:lpstr>
      <vt:lpstr>Избирательное право – это конституционное право избирать и быть избранным в органы государственной власти и в выборные органы местного самоуправления, а также участвовать в референдуме (всенародное голосование) </vt:lpstr>
      <vt:lpstr>Источники избирательного законодательства Российской Федерации</vt:lpstr>
      <vt:lpstr>Принципы избирательного права</vt:lpstr>
      <vt:lpstr>Мажоритарная система-система определения результатов выборов, согласно которой избранным считается кандидат, набравший установленное законом большинство голосов. Территория страны разбивается на одномандатные избирательные округа (в РФ-225)</vt:lpstr>
      <vt:lpstr>Пропорциональная система- система представительства партий и движений, основанная на том, что каждая партия получает число мандатов пропорционально количеству голосов, поданных за ее кандидатов на выборах</vt:lpstr>
      <vt:lpstr>Смешанная система выборов в РФ</vt:lpstr>
      <vt:lpstr>Стадии избирательного процесса</vt:lpstr>
      <vt:lpstr>Заполни таблицу</vt:lpstr>
      <vt:lpstr>Задача 1. Найдите нарушение принципов избирательного права.</vt:lpstr>
      <vt:lpstr>Задача 2.</vt:lpstr>
      <vt:lpstr>Презентация PowerPoint</vt:lpstr>
      <vt:lpstr>Презентация PowerPoint</vt:lpstr>
      <vt:lpstr>Презентация PowerPoint</vt:lpstr>
      <vt:lpstr>1.Найдите в приведённом ниже списке признаки, отличающие демократические выборы, и запишите цифры, под которыми они указаны.</vt:lpstr>
      <vt:lpstr>2.  Найдите в приведенном ниже списке позиции, характеризующие отличительные черты мажоритарной избирательной системы, и запишите цифры, под которыми они указаны.</vt:lpstr>
      <vt:lpstr>3. В стране X правительство формируется блоком партий, победивших на парламентских выборах. Выберите в приведённом ниже списке черты, свидетельствующие, что в стране X парламентские выборы проходят по пропорциональной системе, и запишите цифры, под которыми эти черты указаны.</vt:lpstr>
      <vt:lpstr>4. В демократическом государстве Z в ходе реформы избирательной системы был осуществлён переход от мажоритарной избирательной системы к пропорциональной избирательной системе выборов в парламент. Какие изменения произошли в избирательной системе государства Z? Запишите цифры, под которыми они указаны.</vt:lpstr>
      <vt:lpstr>5. Гражданка России Д. решила выдвинуть свою кандидатуру в качестве кандидата на пост Президента РФ. Однако, ознакомившись с ее документами, избирательная комиссия отказала ей в регистрации. Найдите в приведенном списке возможные причины отказа.</vt:lpstr>
      <vt:lpstr>Ответы:</vt:lpstr>
      <vt:lpstr>Прочитайте текст и выполните задание.</vt:lpstr>
      <vt:lpstr>17.Используя авторский текст, приведите точку зрения, объясняющую невысокую активность избирателей. Приведите два аргумента, объясняющих, почему лучше образованные граждане не используют свое право голосовать так же, как и менее образованные?</vt:lpstr>
      <vt:lpstr> 18. В тексте упомянуты ключевые понятия социально-гуманитарных наук.  Используя обществоведческие знания, — укажите не менее трёх основных признаков демократических выборов; — объясните связь между упомянутыми в тексте «политикой счастья» и активностью избирателей.</vt:lpstr>
      <vt:lpstr>19.Приведите авторскую точку зрения на проблему безразличия людей к выборам. В чём автор текста видит главную причину неучастия в них? Используя обществоведческие знания, приведите одну причину спада избирательной активности населения.</vt:lpstr>
      <vt:lpstr>20.Опираясь на обществоведческие знания, назовите два последствия пассивности части граждан как избирателей и предложите один способ повышения активности населения на выборах.  </vt:lpstr>
      <vt:lpstr>Ответьте на вопрос</vt:lpstr>
      <vt:lpstr>Закончите фразу</vt:lpstr>
      <vt:lpstr>Вывод:</vt:lpstr>
      <vt:lpstr>Используемая литература</vt:lpstr>
      <vt:lpstr>Домашнее задание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Избирательная  система в Российской Федерации</dc:title>
  <dc:creator>User</dc:creator>
  <cp:lastModifiedBy>Рабочая станция 1</cp:lastModifiedBy>
  <cp:revision>94</cp:revision>
  <dcterms:created xsi:type="dcterms:W3CDTF">2022-03-30T14:41:35Z</dcterms:created>
  <dcterms:modified xsi:type="dcterms:W3CDTF">2024-04-12T01:08:22Z</dcterms:modified>
</cp:coreProperties>
</file>