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6" r:id="rId2"/>
  </p:sldMasterIdLst>
  <p:sldIdLst>
    <p:sldId id="256" r:id="rId3"/>
    <p:sldId id="257" r:id="rId4"/>
    <p:sldId id="258" r:id="rId5"/>
    <p:sldId id="269" r:id="rId6"/>
    <p:sldId id="260" r:id="rId7"/>
    <p:sldId id="268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4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43012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43013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43014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015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30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8DCE50E-1295-4C11-A7CB-A9DA6D0A506F}" type="datetimeFigureOut">
              <a:rPr lang="ru-RU"/>
              <a:pPr/>
              <a:t>22.11.2017</a:t>
            </a:fld>
            <a:endParaRPr lang="ru-RU"/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43019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0E8396A2-C4E8-4B52-9A87-D44B55F56BC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302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519CD4-A213-45DC-A597-9209C1765442}" type="datetimeFigureOut">
              <a:rPr lang="ru-RU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EC045-9A69-4E70-ABA0-1827D48DB4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AB80AA-CA9D-4CC5-BA17-D6F4346EDC69}" type="datetimeFigureOut">
              <a:rPr lang="ru-RU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D16B15-854F-4289-924E-D759DAAE65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EE13C8-7992-49DE-B013-37546E5C05A2}" type="datetimeFigureOut">
              <a:rPr lang="ru-RU"/>
              <a:pPr>
                <a:defRPr/>
              </a:pPr>
              <a:t>22.11.2017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AF8095-6E00-4B96-ABE1-D66A29F640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D96234-6CD9-402E-B4C5-DBACB7970050}" type="datetimeFigureOut">
              <a:rPr lang="ru-RU"/>
              <a:pPr>
                <a:defRPr/>
              </a:pPr>
              <a:t>22.11.2017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DCC23F-5FFA-46F1-A17B-38734AFEB0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4D3865-B88D-4920-9F7D-9DA60F310621}" type="datetimeFigureOut">
              <a:rPr lang="ru-RU"/>
              <a:pPr>
                <a:defRPr/>
              </a:pPr>
              <a:t>22.11.2017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2CADFD-56D4-41AD-95EE-1E0C4D0A93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B67F5D-3595-4251-AC0B-4B80B9B77693}" type="datetimeFigureOut">
              <a:rPr lang="ru-RU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06BA49-16A0-49A0-BEF2-4FEECC5235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F55525-8E15-4B79-AEDC-D40DF52B4F16}" type="datetimeFigureOut">
              <a:rPr lang="ru-RU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92344-7417-4A7E-8D60-F160B054D9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6D3A13-B5C6-4D78-BB51-A4F42E8A06E5}" type="datetimeFigureOut">
              <a:rPr lang="ru-RU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F9A99-6B6D-4CE3-A628-BB8C6B5DA8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4DD7E5-3E64-4579-A996-D6490E4C2E38}" type="datetimeFigureOut">
              <a:rPr lang="ru-RU"/>
              <a:pPr/>
              <a:t>22.11.2017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ED848-4770-4F39-9DE1-39B24C0047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21EA2F-9400-452F-90F8-FF447CE193F9}" type="datetimeFigureOut">
              <a:rPr lang="ru-RU"/>
              <a:pPr/>
              <a:t>22.11.2017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B1CA9D-2968-41B7-92E3-C50D5A421A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C40069-24D0-4046-827C-2DAECC57F832}" type="datetimeFigureOut">
              <a:rPr lang="ru-RU"/>
              <a:pPr/>
              <a:t>22.11.2017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22FAE-0148-4177-906D-4ABB63B589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F14EC2-4149-473B-9B99-A66E380EFF82}" type="datetimeFigureOut">
              <a:rPr lang="ru-RU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7760B-775D-444E-BF1D-3B5411CDD2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F64167-3B89-4C36-87B7-797FC08C2BB1}" type="datetimeFigureOut">
              <a:rPr lang="ru-RU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C8B39-2464-4100-A37A-1F5D286887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41987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4198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98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41990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199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99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41993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9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9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7B6E1CD-0937-4C9E-8030-94795D63697E}" type="datetimeFigureOut">
              <a:rPr lang="ru-RU"/>
              <a:pPr/>
              <a:t>22.11.2017</a:t>
            </a:fld>
            <a:endParaRPr lang="ru-RU"/>
          </a:p>
        </p:txBody>
      </p:sp>
      <p:sp>
        <p:nvSpPr>
          <p:cNvPr id="419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9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4A82230C-9C41-4DD5-9778-55B0A8672F6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970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2" name="Дата 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5FFBB4F-DAD5-413C-BAEC-4848164E1CA3}" type="datetimeFigureOut">
              <a:rPr lang="ru-RU"/>
              <a:pPr>
                <a:defRPr/>
              </a:pPr>
              <a:t>22.11.2017</a:t>
            </a:fld>
            <a:endParaRPr lang="ru-RU"/>
          </a:p>
        </p:txBody>
      </p:sp>
      <p:sp>
        <p:nvSpPr>
          <p:cNvPr id="14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40D2136-A56A-49E4-B22E-314CF7FA3C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484313"/>
            <a:ext cx="9144000" cy="2198687"/>
          </a:xfrm>
        </p:spPr>
        <p:txBody>
          <a:bodyPr lIns="45720" rIns="45720"/>
          <a:lstStyle/>
          <a:p>
            <a:pPr algn="r"/>
            <a:r>
              <a:rPr lang="ru-RU" sz="45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5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45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683568" y="476672"/>
            <a:ext cx="778418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ru-RU" b="1" i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Муниципальное казенное общеобразовательное  учреждение</a:t>
            </a:r>
            <a:endParaRPr lang="ru-RU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ru-RU" b="1" i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«Средняя общеобразовательная школа №5»</a:t>
            </a:r>
            <a:endParaRPr lang="ru-RU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1628800"/>
            <a:ext cx="8964488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3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Методическая разработка внеклассного мероприятия по истории </a:t>
            </a:r>
            <a:endParaRPr lang="ru-RU" sz="23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ru-RU" sz="23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В 5 классе</a:t>
            </a:r>
            <a:endParaRPr lang="ru-RU" sz="23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ru-RU" sz="23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«Знатоки истории Древнего мира»</a:t>
            </a:r>
            <a:endParaRPr lang="ru-RU" sz="23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 rot="10800000" flipV="1">
            <a:off x="3563888" y="4437112"/>
            <a:ext cx="558011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Разработала: Учитель истории и обществознания</a:t>
            </a:r>
            <a:endParaRPr lang="ru-RU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ru-RU" sz="20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Будякова</a:t>
            </a:r>
            <a:r>
              <a:rPr lang="ru-RU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Екатерина Александровна.</a:t>
            </a:r>
            <a:endParaRPr lang="ru-RU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395288" y="887413"/>
            <a:ext cx="8280400" cy="5000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2400" b="1" i="1">
                <a:solidFill>
                  <a:schemeClr val="accent2"/>
                </a:solidFill>
                <a:latin typeface="Arial" charset="0"/>
                <a:ea typeface="Times New Roman" pitchFamily="18" charset="0"/>
                <a:cs typeface="Arial" charset="0"/>
              </a:rPr>
              <a:t>5 Конкурс «Скажите да или нет»</a:t>
            </a:r>
            <a:endParaRPr lang="ru-RU" sz="2400">
              <a:solidFill>
                <a:schemeClr val="accent2"/>
              </a:solidFill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395288" y="1900238"/>
            <a:ext cx="8353425" cy="34877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ru-RU" sz="2000" b="1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1)</a:t>
            </a:r>
            <a:r>
              <a:rPr lang="ru-RU" sz="2000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Орудия труда древнего человека- палка – копалка, рубило, дубин</a:t>
            </a:r>
            <a:r>
              <a:rPr lang="ru-RU" sz="2000" b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(да)</a:t>
            </a:r>
            <a:endParaRPr lang="ru-RU" sz="2000" b="1">
              <a:solidFill>
                <a:schemeClr val="tx1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>
              <a:defRPr/>
            </a:pPr>
            <a:endParaRPr lang="ru-RU" sz="2000" i="1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>
              <a:defRPr/>
            </a:pPr>
            <a:r>
              <a:rPr lang="ru-RU" sz="2000" b="1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2)</a:t>
            </a:r>
            <a:r>
              <a:rPr lang="ru-RU" sz="2000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Египетский  бога Солнца- Амон Ра </a:t>
            </a:r>
            <a:r>
              <a:rPr lang="ru-RU" sz="2000" b="1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(да)</a:t>
            </a:r>
            <a:endParaRPr lang="ru-RU" sz="2000" b="1">
              <a:solidFill>
                <a:schemeClr val="tx1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>
              <a:defRPr/>
            </a:pPr>
            <a:endParaRPr lang="ru-RU" sz="2000" i="1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>
              <a:defRPr/>
            </a:pPr>
            <a:r>
              <a:rPr lang="ru-RU" sz="2000" b="1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3)</a:t>
            </a:r>
            <a:r>
              <a:rPr lang="ru-RU" sz="2000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Самая  высокая египетская пирамида- Пирамида Хеопса. </a:t>
            </a:r>
            <a:r>
              <a:rPr lang="ru-RU" sz="2000" b="1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(да) </a:t>
            </a:r>
            <a:endParaRPr lang="ru-RU" sz="2000" b="1">
              <a:solidFill>
                <a:schemeClr val="tx1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>
              <a:defRPr/>
            </a:pPr>
            <a:endParaRPr lang="ru-RU" sz="2000" i="1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>
              <a:defRPr/>
            </a:pPr>
            <a:r>
              <a:rPr lang="ru-RU" sz="2000" b="1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4)</a:t>
            </a:r>
            <a:r>
              <a:rPr lang="ru-RU" sz="2000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Финикийцы первым придумали алфавит. </a:t>
            </a:r>
            <a:r>
              <a:rPr lang="ru-RU" sz="2000" b="1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(да)</a:t>
            </a:r>
            <a:endParaRPr lang="ru-RU" sz="2000" b="1">
              <a:solidFill>
                <a:schemeClr val="tx1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>
              <a:defRPr/>
            </a:pPr>
            <a:r>
              <a:rPr lang="ru-RU" sz="2000" b="1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5)</a:t>
            </a:r>
            <a:r>
              <a:rPr lang="ru-RU" sz="2000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Эллины  -  это  все  жители   Египта  </a:t>
            </a:r>
            <a:r>
              <a:rPr lang="ru-RU" sz="2000" b="1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(нет) </a:t>
            </a:r>
          </a:p>
          <a:p>
            <a:pPr eaLnBrk="0" hangingPunct="0">
              <a:defRPr/>
            </a:pPr>
            <a:endParaRPr lang="ru-RU" sz="2000" i="1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>
              <a:defRPr/>
            </a:pPr>
            <a:r>
              <a:rPr lang="ru-RU" sz="2000" b="1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6) </a:t>
            </a:r>
            <a:r>
              <a:rPr lang="ru-RU" sz="2000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Первые цивилизации возникли в Индии и Китае </a:t>
            </a:r>
            <a:r>
              <a:rPr lang="ru-RU" sz="2000" b="1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(нет)</a:t>
            </a:r>
            <a:endParaRPr lang="ru-RU" sz="2000" b="1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>
              <a:defRPr/>
            </a:pPr>
            <a:endParaRPr lang="ru-RU" sz="2000">
              <a:solidFill>
                <a:schemeClr val="tx1"/>
              </a:solidFill>
              <a:latin typeface="Arial" charset="0"/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0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7" grpId="0" animBg="1"/>
      <p:bldP spid="7065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8313" y="476250"/>
            <a:ext cx="8207375" cy="5000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accent2"/>
                </a:solidFill>
              </a:rPr>
              <a:t>6 Конкурс   «Вычеркни лишнее слово»</a:t>
            </a:r>
            <a:r>
              <a:rPr lang="ru-RU" sz="2400" b="1" i="1">
                <a:solidFill>
                  <a:schemeClr val="accent2"/>
                </a:solidFill>
              </a:rPr>
              <a:t> </a:t>
            </a:r>
            <a:endParaRPr lang="ru-RU" sz="240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611188" y="1700213"/>
            <a:ext cx="8207375" cy="39782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ru-RU" sz="2800" b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I Команда:</a:t>
            </a:r>
            <a:endParaRPr lang="ru-RU" sz="2800">
              <a:solidFill>
                <a:schemeClr val="tx1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>
              <a:defRPr/>
            </a:pPr>
            <a:r>
              <a:rPr lang="ru-RU" sz="28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А) Нил, Тигр, Ганг, Вавилон. </a:t>
            </a:r>
            <a:r>
              <a:rPr lang="ru-RU" sz="2800" b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( Вавилон)</a:t>
            </a:r>
            <a:endParaRPr lang="ru-RU" sz="2800" b="1">
              <a:solidFill>
                <a:schemeClr val="tx1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>
              <a:defRPr/>
            </a:pPr>
            <a:r>
              <a:rPr lang="ru-RU" sz="28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Б) Чай, алфавит, компас, шёлк. </a:t>
            </a:r>
            <a:r>
              <a:rPr lang="ru-RU" sz="2800" b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(Алфавит)</a:t>
            </a:r>
          </a:p>
          <a:p>
            <a:pPr eaLnBrk="0" hangingPunct="0">
              <a:defRPr/>
            </a:pPr>
            <a:endParaRPr lang="ru-RU" sz="2800">
              <a:solidFill>
                <a:schemeClr val="tx1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>
              <a:defRPr/>
            </a:pPr>
            <a:r>
              <a:rPr lang="ru-RU" sz="2800" b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II Команда:</a:t>
            </a:r>
            <a:endParaRPr lang="ru-RU" sz="2800">
              <a:solidFill>
                <a:schemeClr val="tx1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>
              <a:defRPr/>
            </a:pPr>
            <a:r>
              <a:rPr lang="ru-RU" sz="28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А) Брахман, шудры, фараон, неприкасаемые. </a:t>
            </a:r>
            <a:r>
              <a:rPr lang="ru-RU" sz="2800" b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(Фараон)</a:t>
            </a:r>
            <a:endParaRPr lang="ru-RU" sz="2800" b="1">
              <a:solidFill>
                <a:schemeClr val="tx1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>
              <a:defRPr/>
            </a:pPr>
            <a:r>
              <a:rPr lang="ru-RU" sz="28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Б) Пирамиды, иероглифы, папирус, клинопись. </a:t>
            </a:r>
            <a:r>
              <a:rPr lang="ru-RU" sz="2800" b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(Клинопись)</a:t>
            </a:r>
            <a:endParaRPr lang="ru-RU" sz="2800" b="1">
              <a:solidFill>
                <a:schemeClr val="tx1"/>
              </a:solidFill>
              <a:latin typeface="Arial" charset="0"/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168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323850" y="236538"/>
            <a:ext cx="8496300" cy="5000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accent2"/>
                </a:solidFill>
                <a:latin typeface="Arial" charset="0"/>
                <a:ea typeface="Times New Roman" pitchFamily="18" charset="0"/>
                <a:cs typeface="Arial" charset="0"/>
              </a:rPr>
              <a:t>7  Конкурс  “Историческая цепочка”</a:t>
            </a:r>
            <a:r>
              <a:rPr lang="ru-RU" sz="2400" b="1" u="sng">
                <a:solidFill>
                  <a:schemeClr val="accent2"/>
                </a:solidFill>
                <a:latin typeface="Arial" charset="0"/>
                <a:ea typeface="Times New Roman" pitchFamily="18" charset="0"/>
                <a:cs typeface="Arial" charset="0"/>
              </a:rPr>
              <a:t> </a:t>
            </a:r>
            <a:endParaRPr lang="ru-RU" sz="2400">
              <a:solidFill>
                <a:schemeClr val="accent2"/>
              </a:solidFill>
              <a:latin typeface="Arial" charset="0"/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980728"/>
          <a:ext cx="8280919" cy="468052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139999"/>
                <a:gridCol w="4140920"/>
              </a:tblGrid>
              <a:tr h="6577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/>
                        <a:t>Задание  </a:t>
                      </a:r>
                      <a:r>
                        <a:rPr lang="ru-RU" sz="1800" dirty="0" smtClean="0"/>
                        <a:t>1-ой</a:t>
                      </a:r>
                      <a:r>
                        <a:rPr lang="ru-RU" sz="1800" baseline="0" dirty="0" smtClean="0"/>
                        <a:t> команде</a:t>
                      </a:r>
                      <a:r>
                        <a:rPr lang="ru-RU" sz="1400" dirty="0"/>
                        <a:t>                                           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/>
                        <a:t>Задание </a:t>
                      </a:r>
                      <a:r>
                        <a:rPr lang="ru-RU" sz="2000" dirty="0" smtClean="0"/>
                        <a:t>2-ой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 </a:t>
                      </a:r>
                      <a:r>
                        <a:rPr lang="ru-RU" sz="2000" dirty="0"/>
                        <a:t>команде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51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/>
                        <a:t>1. *</a:t>
                      </a:r>
                      <a:r>
                        <a:rPr lang="ru-RU" sz="1400" dirty="0" err="1"/>
                        <a:t>емфис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/>
                        <a:t>1.Ф*фы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03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/>
                        <a:t>2. </a:t>
                      </a:r>
                      <a:r>
                        <a:rPr lang="ru-RU" sz="1400" dirty="0" err="1"/>
                        <a:t>бр</a:t>
                      </a:r>
                      <a:r>
                        <a:rPr lang="ru-RU" sz="1400" dirty="0"/>
                        <a:t>*</a:t>
                      </a:r>
                      <a:r>
                        <a:rPr lang="ru-RU" sz="1400" dirty="0" err="1"/>
                        <a:t>хманы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/>
                        <a:t>                                                                2.*</a:t>
                      </a:r>
                      <a:r>
                        <a:rPr lang="ru-RU" sz="1400" dirty="0" err="1"/>
                        <a:t>рх</a:t>
                      </a:r>
                      <a:r>
                        <a:rPr lang="ru-RU" sz="1400" dirty="0"/>
                        <a:t>*</a:t>
                      </a:r>
                      <a:r>
                        <a:rPr lang="ru-RU" sz="1400" dirty="0" err="1"/>
                        <a:t>тектор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03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/>
                        <a:t>3. *р*фметика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/>
                        <a:t>                                                                3.п*</a:t>
                      </a:r>
                      <a:r>
                        <a:rPr lang="ru-RU" sz="1400" dirty="0" err="1"/>
                        <a:t>пирус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60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/>
                        <a:t>4. п*рамиды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/>
                        <a:t> 4.*</a:t>
                      </a:r>
                      <a:r>
                        <a:rPr lang="ru-RU" sz="1400" dirty="0" err="1"/>
                        <a:t>азис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03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/>
                        <a:t>5. *с*</a:t>
                      </a:r>
                      <a:r>
                        <a:rPr lang="ru-RU" sz="1400" dirty="0" err="1"/>
                        <a:t>ирия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/>
                        <a:t>                                                                5.*</a:t>
                      </a:r>
                      <a:r>
                        <a:rPr lang="ru-RU" sz="1400" dirty="0" err="1"/>
                        <a:t>сирис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03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/>
                        <a:t>6. к*л*</a:t>
                      </a:r>
                      <a:r>
                        <a:rPr lang="ru-RU" sz="1400" dirty="0" err="1"/>
                        <a:t>ндарь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/>
                        <a:t>                                                                6.*</a:t>
                      </a:r>
                      <a:r>
                        <a:rPr lang="ru-RU" sz="1400" dirty="0" err="1"/>
                        <a:t>стр</a:t>
                      </a:r>
                      <a:r>
                        <a:rPr lang="ru-RU" sz="1400" dirty="0"/>
                        <a:t>*</a:t>
                      </a:r>
                      <a:r>
                        <a:rPr lang="ru-RU" sz="1400" dirty="0" err="1"/>
                        <a:t>номия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03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/>
                        <a:t>7. **опс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/>
                        <a:t>                                                               7.к…</a:t>
                      </a:r>
                      <a:r>
                        <a:rPr lang="ru-RU" sz="1400" dirty="0" err="1"/>
                        <a:t>лесница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89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/>
                        <a:t>8. ш *дуф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/>
                        <a:t> 8.ш*лк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03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/>
                        <a:t>9. *анг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/>
                        <a:t>                                                                9.к*</a:t>
                      </a:r>
                      <a:r>
                        <a:rPr lang="ru-RU" sz="1400" dirty="0" err="1"/>
                        <a:t>лонии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01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/>
                        <a:t>10. тро**ник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/>
                        <a:t>10.*</a:t>
                      </a:r>
                      <a:r>
                        <a:rPr lang="ru-RU" sz="1400" dirty="0" err="1"/>
                        <a:t>нд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283270" y="5753762"/>
            <a:ext cx="8424936" cy="8923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>
              <a:defRPr/>
            </a:pPr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Ответы для 1 – ой команды: (Мемфис, брахманы, арифметика, пирамиды, Ассирия, календарь, Хеопс, </a:t>
            </a:r>
            <a:r>
              <a:rPr lang="ru-RU" sz="1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шадуф</a:t>
            </a:r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, Ганг, тростник).</a:t>
            </a:r>
            <a:endParaRPr lang="ru-RU" sz="1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algn="just" eaLnBrk="0" hangingPunct="0">
              <a:defRPr/>
            </a:pPr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Ответы для 2 – ой команды: (Фивы, архитектор, папирус, оазис, астрономия, колесница, шёлк, колонии, Инд).</a:t>
            </a:r>
            <a:endParaRPr lang="ru-RU" sz="1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algn="just" eaLnBrk="0" hangingPunct="0">
              <a:defRPr/>
            </a:pPr>
            <a:r>
              <a:rPr lang="ru-RU" sz="1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539750" y="685800"/>
            <a:ext cx="7993063" cy="10493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2000" b="1">
                <a:solidFill>
                  <a:schemeClr val="accent2"/>
                </a:solidFill>
                <a:latin typeface="Arial" charset="0"/>
                <a:ea typeface="Times New Roman" pitchFamily="18" charset="0"/>
                <a:cs typeface="Arial" charset="0"/>
              </a:rPr>
              <a:t>Учитель:</a:t>
            </a:r>
            <a:r>
              <a:rPr lang="ru-RU" sz="2000">
                <a:solidFill>
                  <a:schemeClr val="accent2"/>
                </a:solidFill>
                <a:latin typeface="Arial" charset="0"/>
                <a:ea typeface="Times New Roman" pitchFamily="18" charset="0"/>
                <a:cs typeface="Arial" charset="0"/>
              </a:rPr>
              <a:t> Для подведения итогов седьмого конкурса, и подведения итога всей игры слово предоставляется жюри. Председатель жюри объявляет места команд  и вручает каждой команде медали. </a:t>
            </a:r>
            <a:endParaRPr lang="ru-RU" sz="3600">
              <a:solidFill>
                <a:schemeClr val="accent2"/>
              </a:solidFill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73732" name="Picture 4" descr="C:\Users\ACER\Desktop\p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988840"/>
            <a:ext cx="3600400" cy="3319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3733" name="Picture 5" descr="C:\Users\ACER\Desktop\14029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060848"/>
            <a:ext cx="3528392" cy="32403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3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3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3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683568" y="702568"/>
            <a:ext cx="7920880" cy="132343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Цель:</a:t>
            </a:r>
            <a:r>
              <a:rPr lang="ru-RU" sz="20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прививать интерес к изучению истории как на уроках, так и во внеурочное время. Расширение кругозора обучающихся; выработка основных навыков и умений по истории. 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2708920"/>
            <a:ext cx="792088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Методы и формы обучения: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Методы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наглядный,  частично-поисковый, контроля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4581128"/>
            <a:ext cx="792088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Формы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фронтальная, индивидуальная: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0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0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" y="-99637"/>
          <a:ext cx="9144000" cy="6957637"/>
        </p:xfrm>
        <a:graphic>
          <a:graphicData uri="http://schemas.openxmlformats.org/drawingml/2006/table">
            <a:tbl>
              <a:tblPr firstRow="1">
                <a:tableStyleId>{35758FB7-9AC5-4552-8A53-C91805E547FA}</a:tableStyleId>
              </a:tblPr>
              <a:tblGrid>
                <a:gridCol w="2627783"/>
                <a:gridCol w="3744416"/>
                <a:gridCol w="2771801"/>
              </a:tblGrid>
              <a:tr h="449680">
                <a:tc gridSpan="3">
                  <a:txBody>
                    <a:bodyPr/>
                    <a:lstStyle/>
                    <a:p>
                      <a:pPr algn="ctr">
                        <a:lnSpc>
                          <a:spcPts val="1885"/>
                        </a:lnSpc>
                        <a:spcAft>
                          <a:spcPts val="0"/>
                        </a:spcAft>
                      </a:pPr>
                      <a:endParaRPr lang="ru-RU" sz="1800" dirty="0" smtClean="0"/>
                    </a:p>
                    <a:p>
                      <a:pPr algn="ctr">
                        <a:lnSpc>
                          <a:spcPts val="1885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Планируемые </a:t>
                      </a:r>
                      <a:r>
                        <a:rPr lang="ru-RU" sz="1800" dirty="0"/>
                        <a:t>результаты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43490" marR="434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7184">
                <a:tc>
                  <a:txBody>
                    <a:bodyPr/>
                    <a:lstStyle/>
                    <a:p>
                      <a:pPr algn="ctr">
                        <a:lnSpc>
                          <a:spcPts val="1885"/>
                        </a:lnSpc>
                        <a:spcAft>
                          <a:spcPts val="0"/>
                        </a:spcAft>
                      </a:pPr>
                      <a:endParaRPr lang="ru-RU" sz="1400" dirty="0" smtClean="0"/>
                    </a:p>
                    <a:p>
                      <a:pPr algn="ctr">
                        <a:lnSpc>
                          <a:spcPts val="1885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/>
                        <a:t>Предметные</a:t>
                      </a:r>
                      <a:endParaRPr lang="ru-RU" sz="1600" b="1" i="1" dirty="0">
                        <a:latin typeface="Times New Roman"/>
                        <a:ea typeface="Times New Roman"/>
                      </a:endParaRPr>
                    </a:p>
                  </a:txBody>
                  <a:tcPr marL="43490" marR="434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85"/>
                        </a:lnSpc>
                        <a:spcAft>
                          <a:spcPts val="0"/>
                        </a:spcAft>
                      </a:pPr>
                      <a:endParaRPr lang="ru-RU" sz="1400" dirty="0" smtClean="0"/>
                    </a:p>
                    <a:p>
                      <a:pPr algn="ctr">
                        <a:lnSpc>
                          <a:spcPts val="188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/>
                        <a:t>Метапредметные</a:t>
                      </a:r>
                      <a:r>
                        <a:rPr lang="ru-RU" sz="1600" b="1" dirty="0" smtClean="0"/>
                        <a:t>  УУД</a:t>
                      </a:r>
                    </a:p>
                    <a:p>
                      <a:pPr algn="ctr">
                        <a:lnSpc>
                          <a:spcPts val="1885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490" marR="434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85"/>
                        </a:lnSpc>
                        <a:spcAft>
                          <a:spcPts val="0"/>
                        </a:spcAft>
                      </a:pPr>
                      <a:endParaRPr lang="ru-RU" sz="1400" dirty="0" smtClean="0"/>
                    </a:p>
                    <a:p>
                      <a:pPr algn="ctr">
                        <a:lnSpc>
                          <a:spcPts val="188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Личностные </a:t>
                      </a:r>
                      <a:r>
                        <a:rPr lang="ru-RU" sz="1600" b="1" dirty="0"/>
                        <a:t>УУД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43490" marR="43490" marT="0" marB="0"/>
                </a:tc>
              </a:tr>
              <a:tr h="5751137">
                <a:tc>
                  <a:txBody>
                    <a:bodyPr/>
                    <a:lstStyle/>
                    <a:p>
                      <a:pPr algn="l">
                        <a:lnSpc>
                          <a:spcPts val="1885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Формировать устойчивый познавательный интерес к прошлому. Сформировать знания о том, что игра имеет обучающее и развивающее значение.</a:t>
                      </a:r>
                    </a:p>
                  </a:txBody>
                  <a:tcPr marL="43490" marR="434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Arial" pitchFamily="34" charset="0"/>
                          <a:cs typeface="Arial" pitchFamily="34" charset="0"/>
                        </a:rPr>
                        <a:t>Познавательные: повышать познавательный интерес к предмету «История» " через различные занимательно-познавательные задания. Повторить основные понятия курса, даты, события, вспомнить исторических деятелей этой эпохи. </a:t>
                      </a:r>
                    </a:p>
                    <a:p>
                      <a:pPr>
                        <a:lnSpc>
                          <a:spcPts val="1885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Arial" pitchFamily="34" charset="0"/>
                          <a:cs typeface="Arial" pitchFamily="34" charset="0"/>
                        </a:rPr>
                        <a:t>Коммуникативные:</a:t>
                      </a:r>
                    </a:p>
                    <a:p>
                      <a:pPr>
                        <a:lnSpc>
                          <a:spcPts val="1885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Arial" pitchFamily="34" charset="0"/>
                          <a:cs typeface="Arial" pitchFamily="34" charset="0"/>
                        </a:rPr>
                        <a:t>Умение строить речевые высказывания в устной и письменной форме. Учиться допускать возможность существования у людей различных точек зрения, в том числе не совпадающих с его собственной, и ориентироваться на позицию партнера в общении и взаимодействии.</a:t>
                      </a:r>
                    </a:p>
                    <a:p>
                      <a:pPr>
                        <a:lnSpc>
                          <a:spcPts val="1885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Arial" pitchFamily="34" charset="0"/>
                          <a:cs typeface="Arial" pitchFamily="34" charset="0"/>
                        </a:rPr>
                        <a:t>Регулятивные:</a:t>
                      </a:r>
                    </a:p>
                    <a:p>
                      <a:pPr>
                        <a:lnSpc>
                          <a:spcPts val="1885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Arial" pitchFamily="34" charset="0"/>
                          <a:cs typeface="Arial" pitchFamily="34" charset="0"/>
                        </a:rPr>
                        <a:t>планировать свое действие в соответствии с поставленной задачей и условиями ее реализации;</a:t>
                      </a:r>
                    </a:p>
                    <a:p>
                      <a:pPr>
                        <a:lnSpc>
                          <a:spcPts val="1885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Arial" pitchFamily="34" charset="0"/>
                          <a:cs typeface="Arial" pitchFamily="34" charset="0"/>
                        </a:rPr>
                        <a:t>осуществлять итоговый и пошаговый контроль по результату</a:t>
                      </a:r>
                      <a:endParaRPr lang="ru-RU" sz="1400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490" marR="434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Arial" pitchFamily="34" charset="0"/>
                          <a:cs typeface="Arial" pitchFamily="34" charset="0"/>
                        </a:rPr>
                        <a:t>приобщение к истокам культурно-исторического насле­дия человечества, интерес к его познанию за рамками учебного курса и школьного обучения. Освоение гуманистических традиций и ценностей, станов­ление которых началось в Древнем мире, уважение к личности, правам и свободам человека, культурам разных народов. Стимулировать дальнейшие потребности в историческом познании.</a:t>
                      </a:r>
                      <a:endParaRPr lang="ru-RU" sz="1600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490" marR="4349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/>
          </p:cNvSpPr>
          <p:nvPr>
            <p:ph type="body" idx="4294967295"/>
          </p:nvPr>
        </p:nvSpPr>
        <p:spPr>
          <a:xfrm>
            <a:off x="503238" y="530225"/>
            <a:ext cx="8183562" cy="4914900"/>
          </a:xfrm>
        </p:spPr>
        <p:txBody>
          <a:bodyPr lIns="182880" tIns="91440"/>
          <a:lstStyle/>
          <a:p>
            <a:pPr algn="ctr"/>
            <a:r>
              <a:rPr lang="ru-RU" b="1"/>
              <a:t>Организация игры:</a:t>
            </a:r>
            <a:endParaRPr lang="ru-RU"/>
          </a:p>
          <a:p>
            <a:r>
              <a:rPr lang="ru-RU" i="1">
                <a:solidFill>
                  <a:schemeClr val="folHlink"/>
                </a:solidFill>
                <a:latin typeface="Times New Roman" pitchFamily="18" charset="0"/>
              </a:rPr>
              <a:t>В игре участвуют две  команды. Деление на команды производится непосредственно перед началом игры, участники выбирают себе название. Каждая из команд по очереди отвечает на вопросы в конкурсах , за каждый правильный ответ команда получает жетон с баллами. Побеждает команда, набравшая наибольшее количество жетонов с баллами. Каждый конкурс оценивает независимое жюри.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544315" y="1950570"/>
            <a:ext cx="8208912" cy="30196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1.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Приветсвие команд</a:t>
            </a:r>
            <a:endParaRPr lang="ru-RU" sz="1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2.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Конкурс «.Разминка»</a:t>
            </a:r>
            <a:endParaRPr lang="ru-RU" sz="1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3.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Конкурс «Капитанов»</a:t>
            </a:r>
            <a:endParaRPr lang="ru-RU" sz="1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4.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Исторический диктант</a:t>
            </a:r>
            <a:endParaRPr lang="ru-RU" sz="1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5.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Конкурс «Да или нет»</a:t>
            </a:r>
            <a:endParaRPr lang="ru-RU" sz="1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6.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Вычеркни лишнее слово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1033463" y="863600"/>
            <a:ext cx="671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400" b="1">
                <a:solidFill>
                  <a:schemeClr val="accent2"/>
                </a:solidFill>
              </a:rPr>
              <a:t>Организационная  структура мероприятия</a:t>
            </a:r>
            <a:r>
              <a:rPr lang="ru-RU" b="1"/>
              <a:t>: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643299" y="674841"/>
            <a:ext cx="7717417" cy="506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indent="212725"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Ход мероприятия: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212725" eaLnBrk="0" hangingPunct="0">
              <a:defRPr/>
            </a:pPr>
            <a:r>
              <a:rPr lang="ru-RU" b="1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Вступительное слово учителя</a:t>
            </a:r>
            <a:r>
              <a:rPr lang="ru-RU" sz="16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lang="ru-RU" dirty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212725" eaLnBrk="0" hangingPunct="0">
              <a:defRPr/>
            </a:pP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Добрый день! Дорогие учащиеся, гости! Сегодня мы проводим игру-</a:t>
            </a:r>
          </a:p>
          <a:p>
            <a:pPr indent="212725" eaLnBrk="0" hangingPunct="0">
              <a:defRPr/>
            </a:pP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«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Знатоки истории Древнего Мира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». Мы должны собрать две команды по 10  человек. Итак, начинаем игру!</a:t>
            </a:r>
            <a:endParaRPr lang="ru-RU" dirty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212725" eaLnBrk="0" hangingPunct="0">
              <a:defRPr/>
            </a:pPr>
            <a:r>
              <a:rPr lang="ru-RU" sz="16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Каждая из команд по очереди отвечает на вопросы в конкурсах , за каждый правильный ответ команда получает жетон с баллами.</a:t>
            </a:r>
            <a:r>
              <a:rPr lang="ru-RU" sz="1600" dirty="0">
                <a:solidFill>
                  <a:srgbClr val="3A3A3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Та команда, которая в ходе игры дала больше правильных ответов и набрала больше баллов, победила .</a:t>
            </a:r>
            <a:endParaRPr lang="ru-RU" dirty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212725" eaLnBrk="0" hangingPunct="0">
              <a:defRPr/>
            </a:pP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323850" y="463550"/>
            <a:ext cx="8424863" cy="12017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>
              <a:defRPr/>
            </a:pPr>
            <a:endParaRPr lang="ru-RU">
              <a:solidFill>
                <a:schemeClr val="tx1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algn="ctr" eaLnBrk="0" hangingPunct="0">
              <a:defRPr/>
            </a:pPr>
            <a:r>
              <a:rPr lang="ru-RU" sz="3200" u="sng">
                <a:solidFill>
                  <a:schemeClr val="accent2"/>
                </a:solidFill>
                <a:latin typeface="Arial" charset="0"/>
                <a:ea typeface="Times New Roman" pitchFamily="18" charset="0"/>
                <a:cs typeface="Arial" charset="0"/>
              </a:rPr>
              <a:t>2.</a:t>
            </a:r>
            <a:r>
              <a:rPr lang="ru-RU" sz="3200" b="1" i="1" u="sng">
                <a:solidFill>
                  <a:schemeClr val="accent2"/>
                </a:solidFill>
                <a:latin typeface="Arial" charset="0"/>
                <a:ea typeface="Times New Roman" pitchFamily="18" charset="0"/>
                <a:cs typeface="Arial" charset="0"/>
              </a:rPr>
              <a:t>Конкурс- </a:t>
            </a:r>
            <a:r>
              <a:rPr lang="ru-RU" sz="3200" b="1" i="1">
                <a:solidFill>
                  <a:schemeClr val="accent2"/>
                </a:solidFill>
                <a:latin typeface="Arial" charset="0"/>
                <a:ea typeface="Times New Roman" pitchFamily="18" charset="0"/>
                <a:cs typeface="Arial" charset="0"/>
              </a:rPr>
              <a:t>Разминка</a:t>
            </a:r>
            <a:endParaRPr lang="ru-RU" sz="3200">
              <a:solidFill>
                <a:schemeClr val="accent2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algn="ctr" eaLnBrk="0" hangingPunct="0">
              <a:defRPr/>
            </a:pPr>
            <a:r>
              <a:rPr lang="ru-RU" sz="2000" b="1" i="1">
                <a:solidFill>
                  <a:srgbClr val="333333"/>
                </a:solidFill>
                <a:latin typeface="Arial" charset="0"/>
                <a:ea typeface="Times New Roman" pitchFamily="18" charset="0"/>
                <a:cs typeface="Arial" charset="0"/>
              </a:rPr>
              <a:t>Задание: дать определение понятиям:</a:t>
            </a:r>
            <a:endParaRPr lang="ru-RU" sz="2000" b="1" i="1">
              <a:solidFill>
                <a:schemeClr val="tx1"/>
              </a:solidFill>
              <a:latin typeface="Arial" charset="0"/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750" y="2276475"/>
          <a:ext cx="7127875" cy="3457575"/>
        </p:xfrm>
        <a:graphic>
          <a:graphicData uri="http://schemas.openxmlformats.org/drawingml/2006/table">
            <a:tbl>
              <a:tblPr/>
              <a:tblGrid>
                <a:gridCol w="3624263"/>
                <a:gridCol w="3503612"/>
              </a:tblGrid>
              <a:tr h="635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1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Бронза это-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175"/>
                        </a:lnSpc>
                        <a:spcBef>
                          <a:spcPct val="0"/>
                        </a:spcBef>
                        <a:spcAft>
                          <a:spcPts val="16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Иероглифы это-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93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1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Знать это-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175"/>
                        </a:lnSpc>
                        <a:spcBef>
                          <a:spcPct val="0"/>
                        </a:spcBef>
                        <a:spcAft>
                          <a:spcPts val="16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Саркофаг это-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1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Цивилизация это-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175"/>
                        </a:lnSpc>
                        <a:spcBef>
                          <a:spcPct val="0"/>
                        </a:spcBef>
                        <a:spcAft>
                          <a:spcPts val="16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Повинности это-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1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Папирус это-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175"/>
                        </a:lnSpc>
                        <a:spcBef>
                          <a:spcPct val="0"/>
                        </a:spcBef>
                        <a:spcAft>
                          <a:spcPts val="16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Жрецы это-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175"/>
                        </a:lnSpc>
                        <a:spcBef>
                          <a:spcPct val="0"/>
                        </a:spcBef>
                        <a:spcAft>
                          <a:spcPts val="16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Рельеф это-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175"/>
                        </a:lnSpc>
                        <a:spcBef>
                          <a:spcPct val="0"/>
                        </a:spcBef>
                        <a:spcAft>
                          <a:spcPts val="16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Пурпур это-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7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468313" y="700088"/>
            <a:ext cx="8280400" cy="6223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ru-RU" sz="3200" b="1" i="1">
                <a:solidFill>
                  <a:schemeClr val="accent2"/>
                </a:solidFill>
                <a:latin typeface="Arial" charset="0"/>
                <a:ea typeface="Times New Roman" pitchFamily="18" charset="0"/>
                <a:cs typeface="Arial" charset="0"/>
              </a:rPr>
              <a:t>3.Конкурс капитанов «Кот в мешке». </a:t>
            </a:r>
            <a:endParaRPr lang="ru-RU" sz="3200" i="1">
              <a:solidFill>
                <a:schemeClr val="accent2"/>
              </a:solidFill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468313" y="1700213"/>
            <a:ext cx="8207375" cy="45164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ru-RU" sz="2400" b="1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1.</a:t>
            </a:r>
            <a:r>
              <a:rPr lang="ru-RU" sz="2400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Книга из папируса, свернутая в трубку /свиток/.</a:t>
            </a:r>
            <a:endParaRPr lang="ru-RU" sz="240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>
              <a:defRPr/>
            </a:pPr>
            <a:r>
              <a:rPr lang="ru-RU" sz="2400" b="1" i="1"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  <a:t>2.</a:t>
            </a:r>
            <a:r>
              <a:rPr lang="ru-RU" sz="2400" i="1"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  <a:t>Строительный материал  Древнего  Двуречья /глина, кирпич/.</a:t>
            </a:r>
            <a:endParaRPr lang="ru-RU" sz="2400">
              <a:solidFill>
                <a:schemeClr val="tx1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>
              <a:defRPr/>
            </a:pPr>
            <a:r>
              <a:rPr lang="ru-RU" sz="2400" b="1" i="1"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  <a:t>3.</a:t>
            </a:r>
            <a:r>
              <a:rPr lang="ru-RU" sz="2400" i="1"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  <a:t>Символы власти в Древнем Египте /жезл, плеть/.</a:t>
            </a:r>
            <a:endParaRPr lang="ru-RU" sz="2400">
              <a:solidFill>
                <a:schemeClr val="tx1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>
              <a:defRPr/>
            </a:pPr>
            <a:r>
              <a:rPr lang="ru-RU" sz="2400" b="1" i="1"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  <a:t>4.</a:t>
            </a:r>
            <a:r>
              <a:rPr lang="ru-RU" sz="2400" i="1"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  <a:t>Имя жены фараона, чей портрет дошел до наших дней /Нефертити/.</a:t>
            </a:r>
            <a:endParaRPr lang="ru-RU" sz="2400">
              <a:solidFill>
                <a:schemeClr val="tx1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>
              <a:defRPr/>
            </a:pPr>
            <a:r>
              <a:rPr lang="ru-RU" sz="2400" b="1" i="1"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  <a:t>5.</a:t>
            </a:r>
            <a:r>
              <a:rPr lang="ru-RU" sz="2400" i="1"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  <a:t>Эта звезда появлялась на горизонте в Египте, предупреждая людей о разливе Нила /Сириус/.</a:t>
            </a:r>
            <a:endParaRPr lang="ru-RU" sz="2400">
              <a:solidFill>
                <a:schemeClr val="tx1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>
              <a:defRPr/>
            </a:pPr>
            <a:r>
              <a:rPr lang="ru-RU" sz="2400" b="1" i="1"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  <a:t>6.</a:t>
            </a:r>
            <a:r>
              <a:rPr lang="ru-RU" sz="2400" i="1"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  <a:t>Древнейшее из «семи чудес света» /Пирамида/</a:t>
            </a:r>
            <a:endParaRPr lang="ru-RU" sz="2400">
              <a:solidFill>
                <a:schemeClr val="tx1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>
              <a:defRPr/>
            </a:pPr>
            <a:r>
              <a:rPr lang="ru-RU" sz="2400" b="1" i="1"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  <a:t>7.</a:t>
            </a:r>
            <a:r>
              <a:rPr lang="ru-RU" sz="2400" i="1"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  <a:t>Ассирийская статуя, охранявшая вход в царский дворец /Крылатый бык/.</a:t>
            </a:r>
            <a:endParaRPr lang="ru-RU" sz="2400">
              <a:solidFill>
                <a:schemeClr val="tx1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>
              <a:defRPr/>
            </a:pPr>
            <a:r>
              <a:rPr lang="ru-RU" sz="2400" b="1" i="1"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  <a:t>8.</a:t>
            </a:r>
            <a:r>
              <a:rPr lang="ru-RU" sz="2400" i="1"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  <a:t>Священное число в Древнем Двуречье  /60/.</a:t>
            </a:r>
            <a:endParaRPr lang="ru-RU" sz="2400">
              <a:solidFill>
                <a:schemeClr val="tx1"/>
              </a:solidFill>
              <a:latin typeface="Arial" charset="0"/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0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0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09" grpId="0" animBg="1"/>
      <p:bldP spid="686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288" y="476250"/>
            <a:ext cx="8353425" cy="10493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accent2"/>
                </a:solidFill>
              </a:rPr>
              <a:t>4.</a:t>
            </a:r>
            <a:r>
              <a:rPr lang="ru-RU" sz="2400" b="1">
                <a:solidFill>
                  <a:schemeClr val="accent2"/>
                </a:solidFill>
                <a:latin typeface="Arial" charset="0"/>
              </a:rPr>
              <a:t>К</a:t>
            </a:r>
            <a:r>
              <a:rPr lang="ru-RU" sz="2400" b="1">
                <a:solidFill>
                  <a:schemeClr val="accent2"/>
                </a:solidFill>
              </a:rPr>
              <a:t>онкурс</a:t>
            </a:r>
            <a:r>
              <a:rPr lang="ru-RU" sz="2400">
                <a:solidFill>
                  <a:schemeClr val="accent2"/>
                </a:solidFill>
              </a:rPr>
              <a:t> «</a:t>
            </a:r>
            <a:r>
              <a:rPr lang="ru-RU" sz="2400" b="1" i="1">
                <a:solidFill>
                  <a:schemeClr val="accent2"/>
                </a:solidFill>
              </a:rPr>
              <a:t>Исторический диктант</a:t>
            </a:r>
            <a:r>
              <a:rPr lang="ru-RU" sz="2400">
                <a:solidFill>
                  <a:schemeClr val="accent2"/>
                </a:solidFill>
              </a:rPr>
              <a:t>».</a:t>
            </a:r>
          </a:p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/>
            </a:r>
            <a:br>
              <a:rPr lang="ru-RU">
                <a:solidFill>
                  <a:srgbClr val="000000"/>
                </a:solidFill>
              </a:rPr>
            </a:br>
            <a:endParaRPr lang="ru-RU">
              <a:solidFill>
                <a:srgbClr val="000000"/>
              </a:solidFill>
            </a:endParaRPr>
          </a:p>
        </p:txBody>
      </p:sp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395288" y="1127125"/>
            <a:ext cx="8353425" cy="48910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1600" b="1" i="1"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  <a:t>Древний Восток </a:t>
            </a:r>
            <a:r>
              <a:rPr lang="ru-RU" sz="1600"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ru-RU" sz="1600"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ru-RU" sz="1600"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ru-RU" sz="1600"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ru-RU" sz="2000"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  <a:t>Пройдя из Древнего Египта через Черное море, путешественник попал в Азию. Здесь между реками Тигр и Джамна располагалась Вавилония, которая дала человечеству древнейший письменный свод законов царя Кира. Самыми известными мореплавателями и изобретателями древнейшего алфавита были шумеры. Еврейский народ, живший и в Египте, и в Передней Азии, дал миру известную книгу всех времен и народов – Библию. </a:t>
            </a:r>
            <a:br>
              <a:rPr lang="ru-RU" sz="2000"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ru-RU" sz="2000"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ru-RU" sz="2000"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ru-RU" sz="2000"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  <a:t>Государства на Древнем Востоке возникли и распадались стремительно. Так произошло с Ассирией, достигшей своего могущества около тысячи лет до н.э., а распавшейся в 512 г. до н.э. Но больше всего загадок таят древняя Индия и Китай. Ученые до сих пор спорят, отчего погиб город Сяньян в Индии и был ли на самом деле «Сыном Неба» последний китайский император из династии Цынь Шихуан.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96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96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9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9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9633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136</TotalTime>
  <Words>385</Words>
  <Application>Microsoft Office PowerPoint</Application>
  <PresentationFormat>Экран (4:3)</PresentationFormat>
  <Paragraphs>50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Arial</vt:lpstr>
      <vt:lpstr>Verdana</vt:lpstr>
      <vt:lpstr>Wingdings 2</vt:lpstr>
      <vt:lpstr>Calibri</vt:lpstr>
      <vt:lpstr>Wingdings</vt:lpstr>
      <vt:lpstr>Times New Roman</vt:lpstr>
      <vt:lpstr>Аспект</vt:lpstr>
      <vt:lpstr>Аспект</vt:lpstr>
      <vt:lpstr>Аспект</vt:lpstr>
      <vt:lpstr>Капсулы</vt:lpstr>
      <vt:lpstr>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ACER</dc:creator>
  <cp:lastModifiedBy>Johny</cp:lastModifiedBy>
  <cp:revision>16</cp:revision>
  <dcterms:created xsi:type="dcterms:W3CDTF">2017-11-21T14:55:36Z</dcterms:created>
  <dcterms:modified xsi:type="dcterms:W3CDTF">2017-11-22T17:30:15Z</dcterms:modified>
</cp:coreProperties>
</file>