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7"/>
  </p:notesMasterIdLst>
  <p:sldIdLst>
    <p:sldId id="279" r:id="rId2"/>
    <p:sldId id="280" r:id="rId3"/>
    <p:sldId id="313" r:id="rId4"/>
    <p:sldId id="312" r:id="rId5"/>
    <p:sldId id="274" r:id="rId6"/>
    <p:sldId id="322" r:id="rId7"/>
    <p:sldId id="257" r:id="rId8"/>
    <p:sldId id="326" r:id="rId9"/>
    <p:sldId id="275" r:id="rId10"/>
    <p:sldId id="325" r:id="rId11"/>
    <p:sldId id="311" r:id="rId12"/>
    <p:sldId id="316" r:id="rId13"/>
    <p:sldId id="291" r:id="rId14"/>
    <p:sldId id="328" r:id="rId15"/>
    <p:sldId id="283" r:id="rId16"/>
    <p:sldId id="327" r:id="rId17"/>
    <p:sldId id="329" r:id="rId18"/>
    <p:sldId id="287" r:id="rId19"/>
    <p:sldId id="288" r:id="rId20"/>
    <p:sldId id="286" r:id="rId21"/>
    <p:sldId id="330" r:id="rId22"/>
    <p:sldId id="308" r:id="rId23"/>
    <p:sldId id="318" r:id="rId24"/>
    <p:sldId id="284" r:id="rId25"/>
    <p:sldId id="305" r:id="rId26"/>
    <p:sldId id="289" r:id="rId27"/>
    <p:sldId id="304" r:id="rId28"/>
    <p:sldId id="306" r:id="rId29"/>
    <p:sldId id="293" r:id="rId30"/>
    <p:sldId id="294" r:id="rId31"/>
    <p:sldId id="335" r:id="rId32"/>
    <p:sldId id="331" r:id="rId33"/>
    <p:sldId id="296" r:id="rId34"/>
    <p:sldId id="324" r:id="rId35"/>
    <p:sldId id="33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>
      <p:cViewPr varScale="1">
        <p:scale>
          <a:sx n="83" d="100"/>
          <a:sy n="83" d="100"/>
        </p:scale>
        <p:origin x="147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54B9A-0EFF-4854-BDD2-300686C6FA13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AA456-2B4E-459B-9E47-13FB010E6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A456-2B4E-459B-9E47-13FB010E614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B6FBE9-4731-4D0A-B726-ABDEC5FD03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4E7C-27FA-4FA1-B70B-4AA90D9A617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59CA-9378-492E-B8BE-D81F8D221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ша школа_выпал снег на одуванч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5295900" cy="3773487"/>
          </a:xfrm>
          <a:prstGeom prst="rect">
            <a:avLst/>
          </a:prstGeom>
          <a:noFill/>
        </p:spPr>
      </p:pic>
      <p:pic>
        <p:nvPicPr>
          <p:cNvPr id="1027" name="Picture 3" descr="МОУ СОШ сНоводев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587" y="3714752"/>
            <a:ext cx="40624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57884" y="28572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smtClean="0"/>
              <a:t>М</a:t>
            </a:r>
            <a:r>
              <a:rPr lang="ru-RU" sz="3600" b="1" i="1"/>
              <a:t>Б</a:t>
            </a:r>
            <a:r>
              <a:rPr lang="ru-RU" sz="3600" b="1" i="1" smtClean="0"/>
              <a:t>ОУ </a:t>
            </a:r>
            <a:r>
              <a:rPr lang="ru-RU" sz="3600" b="1" i="1" dirty="0" smtClean="0"/>
              <a:t>СОШ</a:t>
            </a:r>
          </a:p>
          <a:p>
            <a:r>
              <a:rPr lang="ru-RU" sz="3600" b="1" i="1" dirty="0" err="1" smtClean="0"/>
              <a:t>с.Новодевица</a:t>
            </a:r>
            <a:r>
              <a:rPr lang="ru-RU" sz="3600" b="1" i="1" dirty="0" smtClean="0"/>
              <a:t> </a:t>
            </a:r>
            <a:endParaRPr lang="ru-RU" sz="36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49694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 учителя при  организации  Групповой деятельности: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5689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·  Нельзя принуждать к общей работе детей, которые не хотят вместе   работать;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·   Найти  индивидуальное место ученику, который хочет работать один;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·  Нельзя требовать в классе абсолютной тишины, так как дети должны обменяться мнениями, прежде чем представят «продукт» своего труда;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· В классе существует условный сигнал, говорящий о превышении допустимого уровня шума (обыкновенный колокольчик);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·  Нельзя наказывать детей лишением права участвовать в совместной работе;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·   В групповой работе нельзя ожидать быстрых результатов, всё осваивается практически. Не стоит переходить к более сложной работе, пока не будут проработаны простейшие формы общения. Нужно время, нужна практика, разбор ошибок. Это требует от учителя кропотливой работы.</a:t>
            </a:r>
            <a:endParaRPr lang="ru-RU" sz="1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0"/>
            <a:ext cx="793499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Групповые формы работы можно использовать на разных этапах урока: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84784"/>
            <a:ext cx="77048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этап актуализации знаний (при выполнении устной работы); </a:t>
            </a:r>
          </a:p>
          <a:p>
            <a:pPr marL="342900" indent="-342900">
              <a:buFontTx/>
              <a:buAutoNum type="arabicPeriod"/>
            </a:pP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этапе закрепления и повторения (при проведении самостоятельной работы);</a:t>
            </a:r>
          </a:p>
          <a:p>
            <a:pPr marL="342900" indent="-342900">
              <a:buAutoNum type="arabicPeriod"/>
            </a:pP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этапе открытия новых знаний (при реализации проблемных ситуаций);</a:t>
            </a:r>
          </a:p>
          <a:p>
            <a:pPr marL="342900" indent="-342900">
              <a:buAutoNum type="arabicPeriod"/>
            </a:pP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 подведении итога урока (при выполнении  обобщений и формулировки выводов).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0"/>
            <a:ext cx="79349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Групповая форма работы при закреплении и повторении: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357430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В СВОЕЙ работе с учениками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используЮ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преимущественно групповую форму работы на этапе закрепления и повторения.</a:t>
            </a:r>
          </a:p>
          <a:p>
            <a:pPr marL="342900" indent="-342900"/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ХоЧУ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поделиться опытом групповой работы в теме 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«Устные приёмы сложения и вычитания двузначных чисел».</a:t>
            </a:r>
          </a:p>
          <a:p>
            <a:pPr marL="342900" indent="-342900"/>
            <a:endParaRPr lang="ru-RU" sz="2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На данном этапе целесообразно использовать пособие из комплекта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spectra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marL="342900" indent="-342900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342900" indent="-342900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ocuments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042852" cy="3241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марина\Documents\Мои сканированные изображения\2012-02 (фев)\сканирова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" y="5013176"/>
            <a:ext cx="4067944" cy="1719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C:\Users\марина\Documents\Мои сканированные изображения\2012-02 (фев)\сканирование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448" y="0"/>
            <a:ext cx="496855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79512" y="404664"/>
            <a:ext cx="370790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spectra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484784"/>
            <a:ext cx="79349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процессе подготовки к вычитанию однозначных чисел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44008" y="3944090"/>
            <a:ext cx="4499992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Трудное  задание  всегда  легче выполнять вместе.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Недаром говорят: "Одна голова - хорошо, а две - лучше!"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если работать группой</a:t>
            </a:r>
            <a:r>
              <a:rPr kumimoji="0" lang="ru-RU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тогда любое задание         ВЫПОЛНИМО.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Рисунок 5" descr="DSC07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214842" cy="2928958"/>
          </a:xfrm>
          <a:prstGeom prst="rect">
            <a:avLst/>
          </a:prstGeom>
        </p:spPr>
      </p:pic>
      <p:pic>
        <p:nvPicPr>
          <p:cNvPr id="7" name="Рисунок 6" descr="DSC07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2852"/>
            <a:ext cx="4442463" cy="2928958"/>
          </a:xfrm>
          <a:prstGeom prst="rect">
            <a:avLst/>
          </a:prstGeom>
        </p:spPr>
      </p:pic>
      <p:pic>
        <p:nvPicPr>
          <p:cNvPr id="8" name="Рисунок 7" descr="DSC076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643314"/>
            <a:ext cx="4357686" cy="289566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70790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spectra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052736"/>
            <a:ext cx="6768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одном из последующих уроков учащиеся  закрепляли приёмы вычитания:</a:t>
            </a:r>
          </a:p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- из двузначного числа однозначное без перехода через   десяток; </a:t>
            </a:r>
          </a:p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-   с переходом через десяток;</a:t>
            </a:r>
          </a:p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- из двузначного числа двузначное без перехода через десяток;</a:t>
            </a:r>
          </a:p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- с переходом через десяток.</a:t>
            </a:r>
          </a:p>
          <a:p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Некоторым детям вычитание даётся с трудом, т.к. приёмы вычислений разные. ОНИ ИХ ПУТАЮТ.</a:t>
            </a:r>
          </a:p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 в группе такая работа даёт хороший результат,</a:t>
            </a:r>
          </a:p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Ведь в процессе вычислений дети делятся друг с другом своими знаниями.</a:t>
            </a:r>
          </a:p>
          <a:p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74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Крайне важно пробудить в детях интерес к математике. Помочь в этом могут игровые элементы на уроке, которые имеют успех у школьников всех возрастов.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793499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Групповая работа в форме игры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34342"/>
            <a:ext cx="385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– путешествие «В космос!»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71414"/>
            <a:ext cx="3929058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Вычитание однозначных чисел на основе   Состава числа 10.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7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4787014" cy="3180947"/>
          </a:xfrm>
          <a:prstGeom prst="rect">
            <a:avLst/>
          </a:prstGeom>
        </p:spPr>
      </p:pic>
      <p:pic>
        <p:nvPicPr>
          <p:cNvPr id="7" name="Picture 3" descr="C:\Users\марина\Pictures\Новая папка (4)\S730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924" y="2924944"/>
            <a:ext cx="5244075" cy="39330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марина\Pictures\Новая папка (4)\S730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24944"/>
            <a:ext cx="4860032" cy="3933056"/>
          </a:xfrm>
          <a:prstGeom prst="rect">
            <a:avLst/>
          </a:prstGeom>
          <a:noFill/>
        </p:spPr>
      </p:pic>
      <p:pic>
        <p:nvPicPr>
          <p:cNvPr id="8196" name="Picture 4" descr="C:\Users\марина\Pictures\Новая папка (4)\S7300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4283968" cy="39330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2928934"/>
            <a:ext cx="651621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– путешествие «На остров Вычитания» 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DSC07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00562" cy="2990601"/>
          </a:xfrm>
          <a:prstGeom prst="rect">
            <a:avLst/>
          </a:prstGeom>
        </p:spPr>
      </p:pic>
      <p:pic>
        <p:nvPicPr>
          <p:cNvPr id="9" name="Рисунок 8" descr="DSC077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3" y="0"/>
            <a:ext cx="4674102" cy="29475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214290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е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6286544" cy="4429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5140" y="285728"/>
            <a:ext cx="2071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Рева Ольга Николаевна</a:t>
            </a:r>
          </a:p>
          <a:p>
            <a:r>
              <a:rPr lang="ru-RU" sz="2800" b="1" i="1" dirty="0" smtClean="0"/>
              <a:t>Учитель начальных классов </a:t>
            </a:r>
            <a:endParaRPr lang="ru-RU" sz="28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916832"/>
            <a:ext cx="3178696" cy="2448272"/>
          </a:xfrm>
        </p:spPr>
        <p:txBody>
          <a:bodyPr>
            <a:normAutofit/>
          </a:bodyPr>
          <a:lstStyle/>
          <a:p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6309320"/>
            <a:ext cx="4407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Результат – собранная пирамида</a:t>
            </a:r>
            <a:endParaRPr lang="ru-RU" dirty="0"/>
          </a:p>
        </p:txBody>
      </p:sp>
      <p:pic>
        <p:nvPicPr>
          <p:cNvPr id="14" name="Содержимое 13" descr="DSC07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42852"/>
            <a:ext cx="4905764" cy="3259856"/>
          </a:xfrm>
        </p:spPr>
      </p:pic>
      <p:pic>
        <p:nvPicPr>
          <p:cNvPr id="15" name="Рисунок 14" descr="DSC07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571744"/>
            <a:ext cx="4894521" cy="325238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23528" y="626205"/>
            <a:ext cx="849694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С целью привлечь каждого ребенка к решению устных упражнений используем</a:t>
            </a:r>
            <a:r>
              <a:rPr kumimoji="0" lang="ru-RU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такой вид групповой работы, как </a:t>
            </a:r>
            <a:endParaRPr kumimoji="0" lang="ru-RU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«математическая эстафета».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Эту игру можно проводить как в начале урока (с целью повторения ранее изученного), так и в конце (на этапе закрепления пройденного материала).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Класс делится на 4- 6 команд. Игроки каждой команды поочередно выполняют серию однотипных заданий, которые заранее выписывают на доске и заготавливают на каждую команду отдельно, причем каждому необходимо проверить предыдущие выполненные задания и исправить ошибки, если таковые имеются. Выигрывает команда, первой справившаяся со всеми заданиями и верно их решившая.</a:t>
            </a:r>
            <a:endParaRPr kumimoji="0" lang="ru-RU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2514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Эстафета «Букет для мамы»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DSC07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147" y="3214686"/>
            <a:ext cx="5267853" cy="3500462"/>
          </a:xfrm>
          <a:prstGeom prst="rect">
            <a:avLst/>
          </a:prstGeom>
        </p:spPr>
      </p:pic>
      <p:pic>
        <p:nvPicPr>
          <p:cNvPr id="8" name="Рисунок 7" descr="DSC07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5052838" cy="335758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0"/>
            <a:ext cx="79349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Групповая форма работы на этапе открытия новых знаний: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700808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При знакомстве со сложением и вычитанием в пределах 100 составляем алгоритм поразрядного сложения чисел.</a:t>
            </a: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spectra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есть пособия, которые обозначают отдельные единицы, десятки, сотни и т.д. </a:t>
            </a:r>
          </a:p>
          <a:p>
            <a:endParaRPr lang="ru-RU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Работая с большим интересом, ученики  освоили способ действий, дополняя число до ближайшего, оканчивающегося нулём, а потом прибавляли оставшиеся единицы и аналогично выполняли вычитание.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07704" y="6304002"/>
            <a:ext cx="482453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 нас всё получилось!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7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407794" cy="2928957"/>
          </a:xfrm>
          <a:prstGeom prst="rect">
            <a:avLst/>
          </a:prstGeom>
        </p:spPr>
      </p:pic>
      <p:pic>
        <p:nvPicPr>
          <p:cNvPr id="8" name="Рисунок 7" descr="DSC07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42852"/>
            <a:ext cx="4300288" cy="2857520"/>
          </a:xfrm>
          <a:prstGeom prst="rect">
            <a:avLst/>
          </a:prstGeom>
        </p:spPr>
      </p:pic>
      <p:pic>
        <p:nvPicPr>
          <p:cNvPr id="9" name="Рисунок 8" descr="DSC076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214686"/>
            <a:ext cx="4515302" cy="3000396"/>
          </a:xfrm>
          <a:prstGeom prst="rect">
            <a:avLst/>
          </a:prstGeom>
        </p:spPr>
      </p:pic>
      <p:pic>
        <p:nvPicPr>
          <p:cNvPr id="10" name="Рисунок 9" descr="DSC07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286124"/>
            <a:ext cx="4300288" cy="285752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772816"/>
            <a:ext cx="793499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Групповая работа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над текстовой задачей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332656"/>
            <a:ext cx="421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Особое внимание на уроках математики в начальных классах уделяется учителем  обучению решения текстовых задач.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7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357718" cy="2714644"/>
          </a:xfrm>
          <a:prstGeom prst="rect">
            <a:avLst/>
          </a:prstGeom>
        </p:spPr>
      </p:pic>
      <p:pic>
        <p:nvPicPr>
          <p:cNvPr id="7" name="Рисунок 6" descr="DSC07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54" y="928670"/>
            <a:ext cx="4786346" cy="3538138"/>
          </a:xfrm>
          <a:prstGeom prst="rect">
            <a:avLst/>
          </a:prstGeom>
        </p:spPr>
      </p:pic>
      <p:pic>
        <p:nvPicPr>
          <p:cNvPr id="8" name="Рисунок 7" descr="DSC07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00438"/>
            <a:ext cx="4679508" cy="31095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4824"/>
            <a:ext cx="856895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-85725" algn="l"/>
              </a:tabLst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Объединяемся   в группы, распределяем роли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-85725" algn="l"/>
              </a:tabLst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1)    А -  </a:t>
            </a:r>
            <a:r>
              <a:rPr lang="ru-RU" sz="20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аналитик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- задаёт вопросы по содержанию задачи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Ф.И…………………………………………………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2)  КМ -  </a:t>
            </a:r>
            <a:r>
              <a:rPr lang="ru-RU" sz="20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конструктор модели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– отвечает за точность схемы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Ф.И. ………………………………………… ……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3) П  -  </a:t>
            </a:r>
            <a:r>
              <a:rPr lang="ru-RU" sz="20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плановик 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– организует составление плана решения задачи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Ф.И. ………………………………………………..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4)   О -  </a:t>
            </a:r>
            <a:r>
              <a:rPr lang="ru-RU" sz="20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оформитель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– записывает решение задачи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Ф.И. ………………………………………………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5)  В -  </a:t>
            </a:r>
            <a:r>
              <a:rPr lang="ru-RU" sz="20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выступающий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- проговаривает решение группе, затем классу.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7934992" cy="1315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Правила работы в группе над задачей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64704"/>
            <a:ext cx="871296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1) </a:t>
            </a:r>
            <a:r>
              <a:rPr lang="ru-RU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Читаем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задачу, </a:t>
            </a:r>
            <a:r>
              <a:rPr lang="ru-RU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подчёркиваем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опорные слова.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) А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аналитик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спрашивает: - О чём говорится в задаче?</a:t>
            </a:r>
          </a:p>
          <a:p>
            <a:pPr marL="1257300"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-  Что известно?</a:t>
            </a:r>
          </a:p>
          <a:p>
            <a:pPr marL="1257300"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-  Что нужно найти?</a:t>
            </a:r>
          </a:p>
          <a:p>
            <a:pPr marL="1257300"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-  Всем понятен вопрос задачи?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3)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КМ 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конструктор модели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проговаривает: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- Составляем  </a:t>
            </a:r>
            <a:r>
              <a:rPr lang="ru-RU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краткую запись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схему, таблицу.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- Что известно? Какой вопрос?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4)П 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плановик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спрашивает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:  - Что можно узнать сначала?</a:t>
            </a:r>
          </a:p>
          <a:p>
            <a:pPr marL="1485900"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- Каким действием?</a:t>
            </a:r>
          </a:p>
          <a:p>
            <a:pPr marL="1485900"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- Что можно узнать потом, если известно… и …?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- Каким действием? и т.д.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Составляем </a:t>
            </a:r>
            <a:r>
              <a:rPr lang="ru-RU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план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решения задачи.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5)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 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оформитель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уточняет каждое действие, результаты вычисления, наименования, пояснения, фиксирует на общем листе или маркерной доске.</a:t>
            </a:r>
            <a:r>
              <a:rPr lang="ru-RU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Записываем решение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задачи, ответ (в тетради).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6) В </a:t>
            </a:r>
            <a:r>
              <a:rPr lang="ru-RU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выступающий 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проговаривает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решение группе, затем классу. </a:t>
            </a:r>
            <a:endParaRPr lang="ru-RU" sz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(3)</a:t>
            </a:r>
            <a:endParaRPr lang="ru-RU" sz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0"/>
            <a:ext cx="7934992" cy="678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Рабочая карта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0"/>
            <a:ext cx="7934992" cy="678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Итог урока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512" y="997279"/>
            <a:ext cx="874846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0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Завершить урок можно, применив такие методы, как игра. НАПРИМЕР,  «Ромашка».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Дети отрывают лепестки ромашки, по кругу передают разноцветные листы и отвечают на главные вопросы,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относящиеся к теме урока, мероприятия, записанные на обратной стороне.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Эти методы помогают эффективно, грамотно и интересно подвести итоги урока.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«Для учителя этот этап очень важен, поскольку позволяет выяснить,  что ученики усвоили хорошо, а на что необходимо обратить внимание на следующем уроке.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Кроме того, обратная связь позволяет учителю скорректировать последующую работу».                                      </a:t>
            </a:r>
            <a:r>
              <a:rPr kumimoji="0" lang="ru-RU" sz="1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</a:t>
            </a:r>
            <a:endParaRPr kumimoji="0" lang="ru-RU" sz="12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5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06" y="500042"/>
            <a:ext cx="8694074" cy="59670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Pictures\S7300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7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407795" cy="2928958"/>
          </a:xfrm>
          <a:prstGeom prst="rect">
            <a:avLst/>
          </a:prstGeom>
        </p:spPr>
      </p:pic>
      <p:pic>
        <p:nvPicPr>
          <p:cNvPr id="4" name="Рисунок 3" descr="DSC07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3500438"/>
            <a:ext cx="4679508" cy="3109510"/>
          </a:xfrm>
          <a:prstGeom prst="rect">
            <a:avLst/>
          </a:prstGeom>
        </p:spPr>
      </p:pic>
      <p:pic>
        <p:nvPicPr>
          <p:cNvPr id="5" name="Рисунок 4" descr="DSC077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8807" y="142852"/>
            <a:ext cx="4300289" cy="285752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79349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Положительные моменты работы группами: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95536" y="1907540"/>
            <a:ext cx="84249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</a:t>
            </a:r>
            <a:r>
              <a:rPr kumimoji="0" lang="ru-RU" sz="2400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коммуникативных компетенций;</a:t>
            </a:r>
          </a:p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умения слушать и слышать  товарищей;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оценки и самооценки;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развитие уверенности в своих знаниях, но не самоуверенности.</a:t>
            </a:r>
            <a:endParaRPr kumimoji="0" lang="ru-RU" sz="24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79349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Отрицательные стороны работы группами: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1556792"/>
            <a:ext cx="84249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некоторые дети отмалчиваются, теряются;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необходим дополнительный раздаточный материал, который готовит учитель;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 следить одновременно за работой всех групп;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объективность оценки за работу иногда нарушается.</a:t>
            </a:r>
            <a:endParaRPr kumimoji="0" lang="ru-RU" sz="2400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Учителю в своей работе надо обратить внимание на то , что при комплектовании групп важно учитывать характер межличностных отношений учащихся.  </a:t>
            </a:r>
          </a:p>
          <a:p>
            <a:endParaRPr lang="ru-RU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Психолог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Ю.Н.Кулюткин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 этому поводу пишет: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 группу должны подбираться учащиеся, между которыми сложились отношения доброжелательности. Только в этом случае возникает психологическая атмосфера взаимопонимания и взаимопомощи, снимаются тревожность и страх».</a:t>
            </a:r>
          </a:p>
          <a:p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564904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kumimoji="0" lang="ru-RU" sz="40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208912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«Использование групповой и парной форм работы на уроках математики»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7643834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«Страшная опасность – это безделье за партой; безделье шесть часов ежедневно, безделье месяцы и годы. Это развращает, морально калечит человека – и ни что не может возместить того, что упущено в самой главной сфере, где человек должен быть тружеником – в сфере мысли».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В. А. Сухомлинский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149080"/>
            <a:ext cx="6146486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Групповая  деятельность – 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это «организованное взаимодействие двух или более индивидов как совокупного субъекта с миром, объединенных единой целью и совместными усилиями по ее достижению»                        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Е.Н.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Щуркова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С введением новых стандартов, многие учителя в начальной школе стали использовать новую форму организации учебного процесса - групповую.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Групповая работа – это совместная деятельность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детей и учителя, где реализуются все виды взаимодействий: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«учитель – ученик, ученик- ученик, ученик – группа, ученик – учитель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На смену репродуктивной деятельности приходит исследовательская, поисковая, коллективно – распределенная деятельность. </a:t>
            </a:r>
          </a:p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Групповую работу характеризует непосредственное взаимодействие между учащимися, их совместная согласованная 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7"/>
            <a:ext cx="81439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4000" dirty="0"/>
          </a:p>
          <a:p>
            <a:pPr algn="ctr"/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357166"/>
            <a:ext cx="6314806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групповой работы: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928802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-взаимообогащение,</a:t>
            </a:r>
            <a:endParaRPr lang="en-US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воспитание коммуникативной культуры учащихся,</a:t>
            </a:r>
            <a:endParaRPr lang="en-US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Воспитание культурных навыков ведения дискуссий, умение строить свое поведение с учетом позиций других людей</a:t>
            </a:r>
            <a:endParaRPr lang="en-US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-приобретения навыков, необходимых для жизни в обществе, ответственность, такт.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39782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Результаты применения Групповой формы работы: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3116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растет самокритичность ребенка,</a:t>
            </a:r>
          </a:p>
          <a:p>
            <a:pPr lvl="0">
              <a:buFontTx/>
              <a:buChar char="-"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возрастает глубина изучаемого материала,</a:t>
            </a:r>
          </a:p>
          <a:p>
            <a:pPr lvl="0">
              <a:buFontTx/>
              <a:buChar char="-"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растет познавательная и творческая самостоятельность учащихся,</a:t>
            </a:r>
          </a:p>
          <a:p>
            <a:pPr lvl="0">
              <a:buFontTx/>
              <a:buChar char="-"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возрастает сплоченность класса,</a:t>
            </a:r>
          </a:p>
          <a:p>
            <a:pPr lvl="0">
              <a:buFontTx/>
              <a:buChar char="-"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меняется характер взаимоотношений между детьми, дети согласовывают свои действия,</a:t>
            </a:r>
          </a:p>
          <a:p>
            <a:pPr lvl="0">
              <a:buFontTx/>
              <a:buChar char="-"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учатся делать выводы по предметному содержанию,</a:t>
            </a:r>
          </a:p>
          <a:p>
            <a:pPr lvl="0">
              <a:buFontTx/>
              <a:buChar char="-"/>
            </a:pP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формируется терминологическая речь.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0"/>
            <a:ext cx="793499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Подготовительная работа к Групповой деятельности: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838842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Правила работы в группе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1.Работай в группе дружно, помни - вы одна команда.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2.Принимай активное участие в работе, не стой в стороне.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3.Не бойся высказывать своё мнение.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4.Работай тихо, не старайся всех перекричать. Уважай  мнение других участников группы.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5.Думай сам, а не рассчитывай на других.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6. Отвечай у доски громко, чётко, кратко.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7. В случае неправильного ответа группы не вини никого, отвечай за себя. Помни, что каждый человек имеет право на ошибку.</a:t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8. Если вы не можете выбрать того, кто будет представлять вашу группу у доски, то примените считалочку или жребий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                               (2)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499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2527</TotalTime>
  <Words>1231</Words>
  <Application>Microsoft Office PowerPoint</Application>
  <PresentationFormat>Экран (4:3)</PresentationFormat>
  <Paragraphs>182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Рева</cp:lastModifiedBy>
  <cp:revision>158</cp:revision>
  <dcterms:created xsi:type="dcterms:W3CDTF">2012-02-06T16:11:28Z</dcterms:created>
  <dcterms:modified xsi:type="dcterms:W3CDTF">2024-04-24T04:10:00Z</dcterms:modified>
</cp:coreProperties>
</file>