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4" r:id="rId7"/>
    <p:sldId id="265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52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7CBA4-A5EE-4FA2-B356-F3A96B915802}" type="datetimeFigureOut">
              <a:rPr lang="ru-RU" smtClean="0"/>
              <a:pPr/>
              <a:t>17.04.2023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5336B-A336-42EC-A7C8-56208240F8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7CBA4-A5EE-4FA2-B356-F3A96B915802}" type="datetimeFigureOut">
              <a:rPr lang="ru-RU" smtClean="0"/>
              <a:pPr/>
              <a:t>17.04.2023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5336B-A336-42EC-A7C8-56208240F8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7CBA4-A5EE-4FA2-B356-F3A96B915802}" type="datetimeFigureOut">
              <a:rPr lang="ru-RU" smtClean="0"/>
              <a:pPr/>
              <a:t>17.04.2023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5336B-A336-42EC-A7C8-56208240F8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7CBA4-A5EE-4FA2-B356-F3A96B915802}" type="datetimeFigureOut">
              <a:rPr lang="ru-RU" smtClean="0"/>
              <a:pPr/>
              <a:t>17.04.2023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5336B-A336-42EC-A7C8-56208240F8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7CBA4-A5EE-4FA2-B356-F3A96B915802}" type="datetimeFigureOut">
              <a:rPr lang="ru-RU" smtClean="0"/>
              <a:pPr/>
              <a:t>17.04.2023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5336B-A336-42EC-A7C8-56208240F8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7CBA4-A5EE-4FA2-B356-F3A96B915802}" type="datetimeFigureOut">
              <a:rPr lang="ru-RU" smtClean="0"/>
              <a:pPr/>
              <a:t>17.04.2023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5336B-A336-42EC-A7C8-56208240F8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7CBA4-A5EE-4FA2-B356-F3A96B915802}" type="datetimeFigureOut">
              <a:rPr lang="ru-RU" smtClean="0"/>
              <a:pPr/>
              <a:t>17.04.2023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5336B-A336-42EC-A7C8-56208240F8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7CBA4-A5EE-4FA2-B356-F3A96B915802}" type="datetimeFigureOut">
              <a:rPr lang="ru-RU" smtClean="0"/>
              <a:pPr/>
              <a:t>17.04.2023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5336B-A336-42EC-A7C8-56208240F8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7CBA4-A5EE-4FA2-B356-F3A96B915802}" type="datetimeFigureOut">
              <a:rPr lang="ru-RU" smtClean="0"/>
              <a:pPr/>
              <a:t>17.04.2023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5336B-A336-42EC-A7C8-56208240F8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7CBA4-A5EE-4FA2-B356-F3A96B915802}" type="datetimeFigureOut">
              <a:rPr lang="ru-RU" smtClean="0"/>
              <a:pPr/>
              <a:t>17.04.2023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5336B-A336-42EC-A7C8-56208240F8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7CBA4-A5EE-4FA2-B356-F3A96B915802}" type="datetimeFigureOut">
              <a:rPr lang="ru-RU" smtClean="0"/>
              <a:pPr/>
              <a:t>17.04.2023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625336B-A336-42EC-A7C8-56208240F8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27CBA4-A5EE-4FA2-B356-F3A96B915802}" type="datetimeFigureOut">
              <a:rPr lang="ru-RU" smtClean="0"/>
              <a:pPr/>
              <a:t>17.04.2023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625336B-A336-42EC-A7C8-56208240F84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23728" y="4077072"/>
            <a:ext cx="598738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>
                <a:solidFill>
                  <a:srgbClr val="0BD0D9">
                    <a:tint val="90000"/>
                    <a:satMod val="120000"/>
                  </a:srgb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Yu Gothic UI Semilight" pitchFamily="34" charset="-128"/>
                <a:cs typeface="Times New Roman" pitchFamily="18" charset="0"/>
              </a:rPr>
              <a:t/>
            </a:r>
            <a:br>
              <a:rPr lang="ru-RU" sz="2200" b="1" dirty="0">
                <a:solidFill>
                  <a:srgbClr val="0BD0D9">
                    <a:tint val="90000"/>
                    <a:satMod val="120000"/>
                  </a:srgb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Yu Gothic UI Semilight" pitchFamily="34" charset="-128"/>
                <a:cs typeface="Times New Roman" pitchFamily="18" charset="0"/>
              </a:rPr>
            </a:br>
            <a:r>
              <a:rPr lang="ru-RU" sz="2200" b="1" dirty="0">
                <a:solidFill>
                  <a:srgbClr val="0BD0D9">
                    <a:tint val="90000"/>
                    <a:satMod val="120000"/>
                  </a:srgb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Yu Gothic UI Semilight" pitchFamily="34" charset="-128"/>
                <a:cs typeface="Times New Roman" pitchFamily="18" charset="0"/>
              </a:rPr>
              <a:t>Руководитель </a:t>
            </a:r>
            <a:r>
              <a:rPr lang="ru-RU" sz="2200" b="1" dirty="0" err="1">
                <a:solidFill>
                  <a:srgbClr val="0BD0D9">
                    <a:tint val="90000"/>
                    <a:satMod val="120000"/>
                  </a:srgb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Yu Gothic UI Semilight" pitchFamily="34" charset="-128"/>
                <a:cs typeface="Times New Roman" pitchFamily="18" charset="0"/>
              </a:rPr>
              <a:t>Шилина</a:t>
            </a:r>
            <a:r>
              <a:rPr lang="ru-RU" sz="2200" b="1" dirty="0">
                <a:solidFill>
                  <a:srgbClr val="0BD0D9">
                    <a:tint val="90000"/>
                    <a:satMod val="120000"/>
                  </a:srgb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Yu Gothic UI Semilight" pitchFamily="34" charset="-128"/>
                <a:cs typeface="Times New Roman" pitchFamily="18" charset="0"/>
              </a:rPr>
              <a:t> С.А учитель биологии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780928"/>
            <a:ext cx="7917504" cy="4194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>
                <a:latin typeface="Times New Roman" pitchFamily="18" charset="0"/>
                <a:ea typeface="Yu Gothic UI Semilight" pitchFamily="34" charset="-128"/>
                <a:cs typeface="Times New Roman" pitchFamily="18" charset="0"/>
              </a:rPr>
              <a:t>Краснодарский край муниципальное образование</a:t>
            </a:r>
            <a:br>
              <a:rPr lang="ru-RU" sz="2200" dirty="0">
                <a:latin typeface="Times New Roman" pitchFamily="18" charset="0"/>
                <a:ea typeface="Yu Gothic UI Semilight" pitchFamily="34" charset="-128"/>
                <a:cs typeface="Times New Roman" pitchFamily="18" charset="0"/>
              </a:rPr>
            </a:br>
            <a:r>
              <a:rPr lang="ru-RU" sz="2200" dirty="0" err="1">
                <a:latin typeface="Times New Roman" pitchFamily="18" charset="0"/>
                <a:ea typeface="Yu Gothic UI Semilight" pitchFamily="34" charset="-128"/>
                <a:cs typeface="Times New Roman" pitchFamily="18" charset="0"/>
              </a:rPr>
              <a:t>Белореченский</a:t>
            </a:r>
            <a:r>
              <a:rPr lang="ru-RU" sz="2200" dirty="0">
                <a:latin typeface="Times New Roman" pitchFamily="18" charset="0"/>
                <a:ea typeface="Yu Gothic UI Semilight" pitchFamily="34" charset="-128"/>
                <a:cs typeface="Times New Roman" pitchFamily="18" charset="0"/>
              </a:rPr>
              <a:t> район посёлок Южный</a:t>
            </a:r>
            <a:br>
              <a:rPr lang="ru-RU" sz="2200" dirty="0">
                <a:latin typeface="Times New Roman" pitchFamily="18" charset="0"/>
                <a:ea typeface="Yu Gothic UI Semilight" pitchFamily="34" charset="-128"/>
                <a:cs typeface="Times New Roman" pitchFamily="18" charset="0"/>
              </a:rPr>
            </a:br>
            <a:r>
              <a:rPr lang="ru-RU" sz="2200" dirty="0">
                <a:latin typeface="Times New Roman" pitchFamily="18" charset="0"/>
                <a:ea typeface="Yu Gothic UI Semilight" pitchFamily="34" charset="-128"/>
                <a:cs typeface="Times New Roman" pitchFamily="18" charset="0"/>
              </a:rPr>
              <a:t>муниципальное бюджетное общеобразовательное учреждение</a:t>
            </a:r>
            <a:br>
              <a:rPr lang="ru-RU" sz="2200" dirty="0">
                <a:latin typeface="Times New Roman" pitchFamily="18" charset="0"/>
                <a:ea typeface="Yu Gothic UI Semilight" pitchFamily="34" charset="-128"/>
                <a:cs typeface="Times New Roman" pitchFamily="18" charset="0"/>
              </a:rPr>
            </a:br>
            <a:r>
              <a:rPr lang="ru-RU" sz="2200" dirty="0">
                <a:latin typeface="Times New Roman" pitchFamily="18" charset="0"/>
                <a:ea typeface="Yu Gothic UI Semilight" pitchFamily="34" charset="-128"/>
                <a:cs typeface="Times New Roman" pitchFamily="18" charset="0"/>
              </a:rPr>
              <a:t>средняя общеобразовательная школа № 6</a:t>
            </a:r>
            <a:br>
              <a:rPr lang="ru-RU" sz="2200" dirty="0">
                <a:latin typeface="Times New Roman" pitchFamily="18" charset="0"/>
                <a:ea typeface="Yu Gothic UI Semilight" pitchFamily="34" charset="-128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ea typeface="Yu Gothic UI Semilight" pitchFamily="34" charset="-128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ea typeface="Yu Gothic UI Semilight" pitchFamily="34" charset="-128"/>
                <a:cs typeface="Times New Roman" pitchFamily="18" charset="0"/>
              </a:rPr>
              <a:t> </a:t>
            </a:r>
            <a:br>
              <a:rPr lang="ru-RU" sz="2200" dirty="0">
                <a:latin typeface="Times New Roman" pitchFamily="18" charset="0"/>
                <a:ea typeface="Yu Gothic UI Semilight" pitchFamily="34" charset="-128"/>
                <a:cs typeface="Times New Roman" pitchFamily="18" charset="0"/>
              </a:rPr>
            </a:br>
            <a:r>
              <a:rPr lang="ru-RU" sz="2200" dirty="0">
                <a:latin typeface="Times New Roman" pitchFamily="18" charset="0"/>
                <a:ea typeface="Yu Gothic UI Semilight" pitchFamily="34" charset="-128"/>
                <a:cs typeface="Times New Roman" pitchFamily="18" charset="0"/>
              </a:rPr>
              <a:t> </a:t>
            </a:r>
            <a:br>
              <a:rPr lang="ru-RU" sz="2200" dirty="0">
                <a:latin typeface="Times New Roman" pitchFamily="18" charset="0"/>
                <a:ea typeface="Yu Gothic UI Semilight" pitchFamily="34" charset="-128"/>
                <a:cs typeface="Times New Roman" pitchFamily="18" charset="0"/>
              </a:rPr>
            </a:br>
            <a:r>
              <a:rPr lang="ru-RU" sz="2200" dirty="0">
                <a:latin typeface="Times New Roman" pitchFamily="18" charset="0"/>
                <a:ea typeface="Yu Gothic UI Semilight" pitchFamily="34" charset="-128"/>
                <a:cs typeface="Times New Roman" pitchFamily="18" charset="0"/>
              </a:rPr>
              <a:t> </a:t>
            </a:r>
            <a:br>
              <a:rPr lang="ru-RU" sz="2200" dirty="0">
                <a:latin typeface="Times New Roman" pitchFamily="18" charset="0"/>
                <a:ea typeface="Yu Gothic UI Semilight" pitchFamily="34" charset="-128"/>
                <a:cs typeface="Times New Roman" pitchFamily="18" charset="0"/>
              </a:rPr>
            </a:br>
            <a:r>
              <a:rPr lang="ru-RU" sz="2200" dirty="0">
                <a:latin typeface="Times New Roman" pitchFamily="18" charset="0"/>
                <a:ea typeface="Yu Gothic UI Semilight" pitchFamily="34" charset="-128"/>
                <a:cs typeface="Times New Roman" pitchFamily="18" charset="0"/>
              </a:rPr>
              <a:t> </a:t>
            </a:r>
            <a:br>
              <a:rPr lang="ru-RU" sz="2200" dirty="0">
                <a:latin typeface="Times New Roman" pitchFamily="18" charset="0"/>
                <a:ea typeface="Yu Gothic UI Semilight" pitchFamily="34" charset="-128"/>
                <a:cs typeface="Times New Roman" pitchFamily="18" charset="0"/>
              </a:rPr>
            </a:br>
            <a:r>
              <a:rPr lang="ru-RU" sz="2200" dirty="0">
                <a:latin typeface="Times New Roman" pitchFamily="18" charset="0"/>
                <a:ea typeface="Yu Gothic UI Semilight" pitchFamily="34" charset="-128"/>
                <a:cs typeface="Times New Roman" pitchFamily="18" charset="0"/>
              </a:rPr>
              <a:t> </a:t>
            </a:r>
            <a:br>
              <a:rPr lang="ru-RU" sz="2200" dirty="0">
                <a:latin typeface="Times New Roman" pitchFamily="18" charset="0"/>
                <a:ea typeface="Yu Gothic UI Semilight" pitchFamily="34" charset="-128"/>
                <a:cs typeface="Times New Roman" pitchFamily="18" charset="0"/>
              </a:rPr>
            </a:br>
            <a:r>
              <a:rPr lang="ru-RU" sz="1100" dirty="0"/>
              <a:t/>
            </a:r>
            <a:br>
              <a:rPr lang="ru-RU" sz="1100" dirty="0"/>
            </a:br>
            <a:r>
              <a:rPr lang="ru-RU" sz="1100" dirty="0"/>
              <a:t> 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39553" y="2204864"/>
            <a:ext cx="770485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smtClean="0">
                <a:solidFill>
                  <a:srgbClr val="0BD0D9">
                    <a:tint val="90000"/>
                    <a:satMod val="120000"/>
                  </a:srgb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Yu Gothic UI Semilight" pitchFamily="34" charset="-128"/>
                <a:cs typeface="Times New Roman" pitchFamily="18" charset="0"/>
              </a:rPr>
              <a:t> </a:t>
            </a:r>
            <a:r>
              <a:rPr lang="ru-RU" sz="2200" b="1" dirty="0">
                <a:solidFill>
                  <a:srgbClr val="0BD0D9">
                    <a:tint val="90000"/>
                    <a:satMod val="120000"/>
                  </a:srgb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Yu Gothic UI Semilight" pitchFamily="34" charset="-128"/>
                <a:cs typeface="Times New Roman" pitchFamily="18" charset="0"/>
              </a:rPr>
              <a:t> «Способы размножения западной </a:t>
            </a:r>
            <a:r>
              <a:rPr lang="ru-RU" sz="2200" b="1" dirty="0" smtClean="0">
                <a:solidFill>
                  <a:srgbClr val="0BD0D9">
                    <a:tint val="90000"/>
                    <a:satMod val="120000"/>
                  </a:srgb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Yu Gothic UI Semilight" pitchFamily="34" charset="-128"/>
                <a:cs typeface="Times New Roman" pitchFamily="18" charset="0"/>
              </a:rPr>
              <a:t>туи»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  <p:pic>
        <p:nvPicPr>
          <p:cNvPr id="4" name="Содержимое 3" descr="1637331863_47-pro-dachnikov-com-p-tuya-zapadnaya-smaragd-gold-foto-4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63689" y="1956692"/>
            <a:ext cx="3096343" cy="436790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Актуальность</a:t>
            </a:r>
          </a:p>
          <a:p>
            <a:r>
              <a:rPr lang="ru-RU" dirty="0"/>
              <a:t/>
            </a:r>
            <a:br>
              <a:rPr lang="ru-RU" dirty="0"/>
            </a:br>
            <a:r>
              <a:rPr lang="ru-RU" i="1" dirty="0"/>
              <a:t>"Способы размножения западной туи"</a:t>
            </a:r>
            <a:r>
              <a:rPr lang="ru-RU" dirty="0"/>
              <a:t> содержит ботаническую характеристику западной туи, а также информацию о способах размножения хвойных растений. В теоретической части проекта рассказывается о трудностях выращивания хвойных растений и особенностях их размножения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/>
              <a:t>Объект исследования:</a:t>
            </a:r>
            <a:r>
              <a:rPr lang="ru-RU" dirty="0"/>
              <a:t> черенки туи западной, как посадочный материал.</a:t>
            </a:r>
          </a:p>
          <a:p>
            <a:r>
              <a:rPr lang="ru-RU" u="sng" dirty="0"/>
              <a:t>Предмет исследования:</a:t>
            </a:r>
            <a:r>
              <a:rPr lang="ru-RU" dirty="0"/>
              <a:t> развитие растений из черенков в полноценное деревце.</a:t>
            </a:r>
          </a:p>
          <a:p>
            <a:r>
              <a:rPr lang="ru-RU" u="sng" dirty="0"/>
              <a:t>Цель исследования:</a:t>
            </a:r>
            <a:r>
              <a:rPr lang="ru-RU" dirty="0"/>
              <a:t> на практике вырастить западную тую методом черенкования.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tuya-zapadnaya-smaragd-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8002"/>
            <a:ext cx="8676456" cy="650734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/>
              <a:t>Туя западная</a:t>
            </a:r>
            <a:r>
              <a:rPr lang="ru-RU" dirty="0"/>
              <a:t> (название на латыни </a:t>
            </a:r>
            <a:r>
              <a:rPr lang="ru-RU" dirty="0" err="1"/>
              <a:t>Thuja</a:t>
            </a:r>
            <a:r>
              <a:rPr lang="ru-RU" dirty="0"/>
              <a:t> </a:t>
            </a:r>
            <a:r>
              <a:rPr lang="ru-RU" dirty="0" err="1"/>
              <a:t>occidentalis</a:t>
            </a:r>
            <a:r>
              <a:rPr lang="ru-RU" dirty="0"/>
              <a:t>) из семейства кипарисовых является вечнозеленым хвойным деревом, которое имеет стройную, конусовидную крону и короткие, горизонтальные или слегка наружу направленные ветви.  Ствол и ветки у туи коричневого или красно-коричневого цвета. Листья туи западной чешуйчатые, темно-зеленые, а в зимний период – бронзово-коричневого цвета. Шишки туи – продолговато-эллиптические, длиной 8-12 мм, вначале желто-зеленые, после созревания – коричневатые.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Способы размножения хвойных растений. </a:t>
            </a:r>
            <a:r>
              <a:rPr lang="ru-RU" sz="3200" dirty="0"/>
              <a:t>Т</a:t>
            </a:r>
            <a:r>
              <a:rPr lang="ru-RU" sz="3200" dirty="0" smtClean="0"/>
              <a:t>рудности выращивания хвойных растений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u="sng" dirty="0" smtClean="0"/>
              <a:t>Размножить </a:t>
            </a:r>
            <a:r>
              <a:rPr lang="ru-RU" u="sng" dirty="0"/>
              <a:t>это растение можно двумя способами:</a:t>
            </a:r>
            <a:endParaRPr lang="ru-RU" dirty="0"/>
          </a:p>
          <a:p>
            <a:pPr lvl="0"/>
            <a:r>
              <a:rPr lang="ru-RU" dirty="0"/>
              <a:t>С помощью семян;</a:t>
            </a:r>
          </a:p>
          <a:p>
            <a:pPr lvl="0"/>
            <a:r>
              <a:rPr lang="ru-RU" dirty="0"/>
              <a:t>С помощью веточек или черенков (вегетативное размножение).</a:t>
            </a:r>
          </a:p>
          <a:p>
            <a:pPr>
              <a:buNone/>
            </a:pPr>
            <a:r>
              <a:rPr lang="ru-RU" dirty="0"/>
              <a:t>Первый способ, включающий в себя семена, является очень кропотливым и долгим. На него уйдет от двух до шести лет. К тому же принято считать, что туи, выращенные из черенков, более выносливы</a:t>
            </a:r>
          </a:p>
        </p:txBody>
      </p:sp>
      <p:pic>
        <p:nvPicPr>
          <p:cNvPr id="5" name="Содержимое 4" descr="c5071112-d9d1-4745-a017-dc90365d3f70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04792" y="1920875"/>
            <a:ext cx="3325416" cy="44338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404664"/>
            <a:ext cx="4038600" cy="5721499"/>
          </a:xfrm>
        </p:spPr>
        <p:txBody>
          <a:bodyPr>
            <a:normAutofit/>
          </a:bodyPr>
          <a:lstStyle/>
          <a:p>
            <a:r>
              <a:rPr lang="ru-RU" sz="1800" dirty="0"/>
              <a:t>Для размножения необходимо выбирать здоровый кустарник, нельзя брать ветки с больного и слабого деревца. Для того чтобы получить сильные растения, мы выбрали здоровые </a:t>
            </a:r>
            <a:r>
              <a:rPr lang="ru-RU" sz="1800" dirty="0" smtClean="0"/>
              <a:t>побеги</a:t>
            </a:r>
            <a:endParaRPr lang="ru-RU" sz="1800" dirty="0"/>
          </a:p>
          <a:p>
            <a:r>
              <a:rPr lang="ru-RU" sz="1800" dirty="0"/>
              <a:t>Черенки срезали с «</a:t>
            </a:r>
            <a:r>
              <a:rPr lang="ru-RU" sz="1800" i="1" dirty="0" err="1"/>
              <a:t>пяточкой</a:t>
            </a:r>
            <a:r>
              <a:rPr lang="ru-RU" sz="1800" dirty="0"/>
              <a:t>», которой они   прикрепляются к стволу. Работу производили тонким и острым ножом, чтобы не замять древесину и не нарушить в черенке циркуляцию питательных веществ.</a:t>
            </a:r>
          </a:p>
          <a:p>
            <a:r>
              <a:rPr lang="ru-RU" sz="1800" dirty="0"/>
              <a:t>Пока черенки не укоренятся, им нужно обеспечить высокую влажность воздуха (80-90%), защищать от холода, ветра, дождя, прямых солнечных лучей, поливать по мере </a:t>
            </a:r>
            <a:r>
              <a:rPr lang="ru-RU" sz="1800" dirty="0" err="1"/>
              <a:t>подсыхания</a:t>
            </a:r>
            <a:r>
              <a:rPr lang="ru-RU" sz="1800" dirty="0"/>
              <a:t> грунта</a:t>
            </a:r>
          </a:p>
        </p:txBody>
      </p:sp>
      <p:pic>
        <p:nvPicPr>
          <p:cNvPr id="5" name="Содержимое 4" descr="56e1d9f9-0ffe-4bfb-bc87-ce5b7a99cd48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04792" y="1920875"/>
            <a:ext cx="3325416" cy="44338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836712"/>
            <a:ext cx="8435280" cy="5289451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Заключение</a:t>
            </a:r>
          </a:p>
          <a:p>
            <a:r>
              <a:rPr lang="ru-RU" u="sng" dirty="0"/>
              <a:t>В ходе реализации данной работы мной были достигнуты поставленные цели и задачи:</a:t>
            </a:r>
            <a:endParaRPr lang="ru-RU" dirty="0"/>
          </a:p>
          <a:p>
            <a:pPr lvl="0"/>
            <a:r>
              <a:rPr lang="ru-RU" dirty="0"/>
              <a:t>получил много теоретических знаний о хвойных растениях;</a:t>
            </a:r>
          </a:p>
          <a:p>
            <a:pPr lvl="0"/>
            <a:r>
              <a:rPr lang="ru-RU" dirty="0"/>
              <a:t>собрал и изучил информацию по теме размножения туи западной;</a:t>
            </a:r>
          </a:p>
          <a:p>
            <a:pPr lvl="0"/>
            <a:r>
              <a:rPr lang="ru-RU" dirty="0"/>
              <a:t>в процессе исследования на практике научились правильно черенковать данный вид растения;</a:t>
            </a:r>
          </a:p>
          <a:p>
            <a:pPr lvl="0"/>
            <a:r>
              <a:rPr lang="ru-RU" dirty="0"/>
              <a:t>вырастил тую западную способом черенкования;</a:t>
            </a:r>
          </a:p>
          <a:p>
            <a:pPr lvl="0"/>
            <a:r>
              <a:rPr lang="ru-RU" dirty="0"/>
              <a:t>определил условия для укоренения черенков;</a:t>
            </a:r>
          </a:p>
          <a:p>
            <a:r>
              <a:rPr lang="ru-RU" dirty="0"/>
              <a:t>научился использовать для укоренения черенков ростовые вещества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08811"/>
            <a:ext cx="8964488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33712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Список использованной литературы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Громадин А.В. Дендрология: учебник для студ.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образоват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учреждений сред. проф. Образования / А.В. Громадин, Д.Л. Матюхин. – М.: Издательский центр «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Академия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», 2006. – с.93-95.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Ганичкина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О.А. Полная энциклопедия плодовых и декоративных культур /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Ганичкина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О.А.,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Ганичкин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А.В. – М.: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Эксмо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2013. – с.298-299.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Хессайон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Д.Г. Всё о декоративных деревьях и кустарниках. – М.: Кладезь-Букс, 2009. – с. 107.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Укоренить вечнозеленые хвойные легко. Хозяйство. – 2020. - №15 – с.7.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Малофеев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М. Хвойные кустарники – сажаем декоративные растения правильно /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</TotalTime>
  <Words>296</Words>
  <Application>Microsoft Office PowerPoint</Application>
  <PresentationFormat>Экран (4:3)</PresentationFormat>
  <Paragraphs>32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Краснодарский край муниципальное образование Белореченский район посёлок Южный муниципальное бюджетное общеобразовательное учреждение средняя общеобразовательная школа № 6              </vt:lpstr>
      <vt:lpstr>Слайд 2</vt:lpstr>
      <vt:lpstr>Слайд 3</vt:lpstr>
      <vt:lpstr>Слайд 4</vt:lpstr>
      <vt:lpstr>Слайд 5</vt:lpstr>
      <vt:lpstr>Способы размножения хвойных растений. Трудности выращивания хвойных растений </vt:lpstr>
      <vt:lpstr>Слайд 7</vt:lpstr>
      <vt:lpstr>Слайд 8</vt:lpstr>
      <vt:lpstr>Слайд 9</vt:lpstr>
      <vt:lpstr>СПАСИБО ЗА ВНИМАНИЕ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Краснодарский край муниципальное образование Белореченский район посёлок Южный муниципальное бюджетное общеобразовательное учреждение средняя общеобразовательная школа № 6     Номинация: «Лесоведение и лесоводство»   «Способы размножения западной туи».           Работа выполнена учащимся 11 класса МБОУ СОШ 6 Парцикян Андреем Мануковичем. Руководитель Шилина С.А учитель биологии</dc:title>
  <dc:creator>биология</dc:creator>
  <cp:lastModifiedBy>биология</cp:lastModifiedBy>
  <cp:revision>5</cp:revision>
  <dcterms:created xsi:type="dcterms:W3CDTF">2023-02-03T08:07:57Z</dcterms:created>
  <dcterms:modified xsi:type="dcterms:W3CDTF">2023-04-17T10:50:17Z</dcterms:modified>
</cp:coreProperties>
</file>