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263" r:id="rId4"/>
    <p:sldId id="265" r:id="rId5"/>
    <p:sldId id="267" r:id="rId6"/>
    <p:sldId id="269" r:id="rId7"/>
    <p:sldId id="271" r:id="rId8"/>
    <p:sldId id="273" r:id="rId9"/>
    <p:sldId id="281" r:id="rId10"/>
    <p:sldId id="283" r:id="rId11"/>
    <p:sldId id="285" r:id="rId12"/>
    <p:sldId id="287" r:id="rId13"/>
    <p:sldId id="291" r:id="rId14"/>
    <p:sldId id="293" r:id="rId15"/>
    <p:sldId id="295" r:id="rId16"/>
    <p:sldId id="297" r:id="rId17"/>
    <p:sldId id="299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15B38-3FAA-40BF-8C25-E649FC79AF2C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E185-8FCF-4A2E-B494-44D2235AD3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A42C1-D142-425E-9551-71BC20B1210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E22BE-E0EA-4A08-BD6C-49FA50BFAC0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2A9F5-8243-41DE-A05B-456AACF173D2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2FC9D0-B2DA-4BBD-9C29-F30EA4EC075C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Неграмотным человеком завтрашнего дня будет не тот, кто не умеет читать, а тот, кто не научился учиться'. </a:t>
            </a:r>
            <a:r>
              <a:rPr lang="ru-RU" i="1" smtClean="0"/>
              <a:t>Аввин Тоффлер цитата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Microsoft_Office_Excel3.xls"/><Relationship Id="rId4" Type="http://schemas.openxmlformats.org/officeDocument/2006/relationships/oleObject" Target="../embeddings/__________Microsoft_Office_Excel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3116"/>
            <a:ext cx="7786742" cy="19288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Направление «Успех каждого ребенка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Система работы с обучающимися с повышенным уровнем интеллектуального 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в условиях современного образовательного учреждения.</a:t>
            </a:r>
            <a:r>
              <a:rPr lang="ru-RU" sz="27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5500702"/>
            <a:ext cx="4759011" cy="114300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Закирзянова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С.А. ,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физики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МОУ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«Железногорская сош №5 им. А.Н. Радищева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Нижнеилимского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района, Иркутской области</a:t>
            </a:r>
          </a:p>
          <a:p>
            <a:pPr algn="just">
              <a:lnSpc>
                <a:spcPct val="100000"/>
              </a:lnSpc>
            </a:pP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827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Муниципальное общеобразовательное учреждение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«Железногорская средняя общеобразовательная школа №5 им. А.Н. Радищева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34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НОУ «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УникУм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17411" name="Содержимое 3" descr="IMG_20190227_1339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200134">
            <a:off x="445287" y="1220700"/>
            <a:ext cx="3975100" cy="2981325"/>
          </a:xfrm>
        </p:spPr>
      </p:pic>
      <p:pic>
        <p:nvPicPr>
          <p:cNvPr id="6" name="Содержимое 9" descr="IMG_20190227_140826.jpg"/>
          <p:cNvPicPr>
            <a:picLocks noChangeAspect="1"/>
          </p:cNvPicPr>
          <p:nvPr/>
        </p:nvPicPr>
        <p:blipFill>
          <a:blip r:embed="rId3" cstate="print"/>
          <a:srcRect t="1157" r="12118" b="21501"/>
          <a:stretch>
            <a:fillRect/>
          </a:stretch>
        </p:blipFill>
        <p:spPr bwMode="gray">
          <a:xfrm>
            <a:off x="2786050" y="3357538"/>
            <a:ext cx="29831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Содержимое 3" descr="IMG_20190227_134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gray">
          <a:xfrm rot="562991">
            <a:off x="4507961" y="1240179"/>
            <a:ext cx="4071966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928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Летняя интеллектуальная школа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2014 – 2017 г.г. </a:t>
            </a:r>
            <a:endParaRPr lang="ru-RU" sz="2400" dirty="0"/>
          </a:p>
        </p:txBody>
      </p:sp>
      <p:pic>
        <p:nvPicPr>
          <p:cNvPr id="4" name="Содержимое 3" descr="экология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8643998" cy="4857784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58888" y="142875"/>
            <a:ext cx="7385050" cy="571500"/>
          </a:xfrm>
        </p:spPr>
        <p:txBody>
          <a:bodyPr/>
          <a:lstStyle/>
          <a:p>
            <a:r>
              <a:rPr lang="ru-RU" sz="2400" i="1" smtClean="0">
                <a:solidFill>
                  <a:srgbClr val="002060"/>
                </a:solidFill>
                <a:cs typeface="Arial" charset="0"/>
              </a:rPr>
              <a:t>создание видеофильма и мультфильма</a:t>
            </a:r>
            <a:endParaRPr lang="ru-RU" sz="2400" i="1" smtClean="0">
              <a:solidFill>
                <a:srgbClr val="002060"/>
              </a:solidFill>
            </a:endParaRPr>
          </a:p>
        </p:txBody>
      </p:sp>
      <p:pic>
        <p:nvPicPr>
          <p:cNvPr id="14" name="Содержимое 17" descr="Фото-0403.jpg"/>
          <p:cNvPicPr>
            <a:picLocks noChangeAspect="1"/>
          </p:cNvPicPr>
          <p:nvPr/>
        </p:nvPicPr>
        <p:blipFill>
          <a:blip r:embed="rId2" cstate="print"/>
          <a:srcRect t="4878"/>
          <a:stretch>
            <a:fillRect/>
          </a:stretch>
        </p:blipFill>
        <p:spPr>
          <a:xfrm>
            <a:off x="6000760" y="785794"/>
            <a:ext cx="3143240" cy="2928958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9" name="Содержимое 3" descr="IMG_1843.JPG"/>
          <p:cNvPicPr>
            <a:picLocks noChangeAspect="1"/>
          </p:cNvPicPr>
          <p:nvPr/>
        </p:nvPicPr>
        <p:blipFill>
          <a:blip r:embed="rId3" cstate="print"/>
          <a:srcRect l="14193" t="14390" r="2675"/>
          <a:stretch>
            <a:fillRect/>
          </a:stretch>
        </p:blipFill>
        <p:spPr>
          <a:xfrm>
            <a:off x="3286116" y="1000108"/>
            <a:ext cx="2928958" cy="2786082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457200" y="6286500"/>
            <a:ext cx="8229600" cy="142875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21" name="Содержимое 3" descr="IMG_45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4752"/>
            <a:ext cx="4000496" cy="3143248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22" name="Содержимое 11" descr="Фото-0343.jpg"/>
          <p:cNvPicPr>
            <a:picLocks noChangeAspect="1"/>
          </p:cNvPicPr>
          <p:nvPr/>
        </p:nvPicPr>
        <p:blipFill>
          <a:blip r:embed="rId5" cstate="print"/>
          <a:srcRect t="17324" r="8378" b="8453"/>
          <a:stretch>
            <a:fillRect/>
          </a:stretch>
        </p:blipFill>
        <p:spPr>
          <a:xfrm>
            <a:off x="6357854" y="3786190"/>
            <a:ext cx="2786146" cy="3071810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9" name="Содержимое 3" descr="IMG_4368.JPG"/>
          <p:cNvPicPr>
            <a:picLocks noChangeAspect="1"/>
          </p:cNvPicPr>
          <p:nvPr/>
        </p:nvPicPr>
        <p:blipFill>
          <a:blip r:embed="rId6" cstate="print"/>
          <a:srcRect t="5128" r="15218"/>
          <a:stretch>
            <a:fillRect/>
          </a:stretch>
        </p:blipFill>
        <p:spPr>
          <a:xfrm>
            <a:off x="142844" y="1000108"/>
            <a:ext cx="3286148" cy="27860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Содержимое 13" descr="20140617_1059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3714752"/>
            <a:ext cx="3000396" cy="314324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/>
          <a:lstStyle/>
          <a:p>
            <a:r>
              <a:rPr lang="ru-RU" sz="2400" i="1" smtClean="0">
                <a:solidFill>
                  <a:srgbClr val="002060"/>
                </a:solidFill>
              </a:rPr>
              <a:t>создание</a:t>
            </a:r>
            <a:r>
              <a:rPr lang="en-US" sz="2400" i="1" smtClean="0">
                <a:solidFill>
                  <a:srgbClr val="002060"/>
                </a:solidFill>
              </a:rPr>
              <a:t> PR-</a:t>
            </a:r>
            <a:r>
              <a:rPr lang="ru-RU" sz="2400" i="1" smtClean="0">
                <a:solidFill>
                  <a:srgbClr val="002060"/>
                </a:solidFill>
              </a:rPr>
              <a:t>проектов </a:t>
            </a:r>
            <a:endParaRPr lang="ru-RU" sz="2400" smtClean="0">
              <a:solidFill>
                <a:srgbClr val="002060"/>
              </a:solidFill>
            </a:endParaRPr>
          </a:p>
        </p:txBody>
      </p:sp>
      <p:pic>
        <p:nvPicPr>
          <p:cNvPr id="8" name="Содержимое 3" descr="IMG_67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8919"/>
          <a:stretch>
            <a:fillRect/>
          </a:stretch>
        </p:blipFill>
        <p:spPr>
          <a:xfrm>
            <a:off x="3500430" y="2857496"/>
            <a:ext cx="5429288" cy="4000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9" name="Содержимое 7" descr="IMG_67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85794"/>
            <a:ext cx="428628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3" descr="20140617_110029.jpg"/>
          <p:cNvPicPr>
            <a:picLocks noChangeAspect="1"/>
          </p:cNvPicPr>
          <p:nvPr/>
        </p:nvPicPr>
        <p:blipFill>
          <a:blip r:embed="rId5" cstate="print"/>
          <a:srcRect l="15852"/>
          <a:stretch>
            <a:fillRect/>
          </a:stretch>
        </p:blipFill>
        <p:spPr>
          <a:xfrm>
            <a:off x="4643438" y="714356"/>
            <a:ext cx="4171334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2" name="Содержимое 11" descr="IMG_20190301_12592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142875" y="4071938"/>
            <a:ext cx="3403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14688" y="1643063"/>
            <a:ext cx="1373187" cy="4187825"/>
            <a:chOff x="2134" y="1048"/>
            <a:chExt cx="865" cy="2798"/>
          </a:xfrm>
        </p:grpSpPr>
        <p:sp>
          <p:nvSpPr>
            <p:cNvPr id="21542" name="Freeform 3"/>
            <p:cNvSpPr>
              <a:spLocks/>
            </p:cNvSpPr>
            <p:nvPr/>
          </p:nvSpPr>
          <p:spPr bwMode="invGray">
            <a:xfrm rot="-5400000">
              <a:off x="2083" y="2930"/>
              <a:ext cx="1085" cy="747"/>
            </a:xfrm>
            <a:custGeom>
              <a:avLst/>
              <a:gdLst>
                <a:gd name="T0" fmla="*/ 0 w 735"/>
                <a:gd name="T1" fmla="*/ 0 h 532"/>
                <a:gd name="T2" fmla="*/ 1816 w 735"/>
                <a:gd name="T3" fmla="*/ 786 h 532"/>
                <a:gd name="T4" fmla="*/ 2741 w 735"/>
                <a:gd name="T5" fmla="*/ 786 h 532"/>
                <a:gd name="T6" fmla="*/ 3025 w 735"/>
                <a:gd name="T7" fmla="*/ 967 h 532"/>
                <a:gd name="T8" fmla="*/ 3034 w 735"/>
                <a:gd name="T9" fmla="*/ 1561 h 532"/>
                <a:gd name="T10" fmla="*/ 2839 w 735"/>
                <a:gd name="T11" fmla="*/ 1556 h 532"/>
                <a:gd name="T12" fmla="*/ 3177 w 735"/>
                <a:gd name="T13" fmla="*/ 2068 h 532"/>
                <a:gd name="T14" fmla="*/ 3491 w 735"/>
                <a:gd name="T15" fmla="*/ 1561 h 532"/>
                <a:gd name="T16" fmla="*/ 3304 w 735"/>
                <a:gd name="T17" fmla="*/ 1561 h 532"/>
                <a:gd name="T18" fmla="*/ 3295 w 735"/>
                <a:gd name="T19" fmla="*/ 878 h 532"/>
                <a:gd name="T20" fmla="*/ 2924 w 735"/>
                <a:gd name="T21" fmla="*/ 584 h 532"/>
                <a:gd name="T22" fmla="*/ 1593 w 735"/>
                <a:gd name="T23" fmla="*/ 577 h 532"/>
                <a:gd name="T24" fmla="*/ 329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3" name="Freeform 4"/>
            <p:cNvSpPr>
              <a:spLocks/>
            </p:cNvSpPr>
            <p:nvPr/>
          </p:nvSpPr>
          <p:spPr bwMode="invGray">
            <a:xfrm rot="-5400000">
              <a:off x="2453" y="2022"/>
              <a:ext cx="210" cy="847"/>
            </a:xfrm>
            <a:custGeom>
              <a:avLst/>
              <a:gdLst>
                <a:gd name="T0" fmla="*/ 177 w 142"/>
                <a:gd name="T1" fmla="*/ 1 h 604"/>
                <a:gd name="T2" fmla="*/ 216 w 142"/>
                <a:gd name="T3" fmla="*/ 1824 h 604"/>
                <a:gd name="T4" fmla="*/ 0 w 142"/>
                <a:gd name="T5" fmla="*/ 1834 h 604"/>
                <a:gd name="T6" fmla="*/ 343 w 142"/>
                <a:gd name="T7" fmla="*/ 2336 h 604"/>
                <a:gd name="T8" fmla="*/ 680 w 142"/>
                <a:gd name="T9" fmla="*/ 1834 h 604"/>
                <a:gd name="T10" fmla="*/ 479 w 142"/>
                <a:gd name="T11" fmla="*/ 1834 h 604"/>
                <a:gd name="T12" fmla="*/ 472 w 142"/>
                <a:gd name="T13" fmla="*/ 0 h 604"/>
                <a:gd name="T14" fmla="*/ 177 w 142"/>
                <a:gd name="T15" fmla="*/ 1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4" name="Freeform 5"/>
            <p:cNvSpPr>
              <a:spLocks/>
            </p:cNvSpPr>
            <p:nvPr/>
          </p:nvSpPr>
          <p:spPr bwMode="invGray">
            <a:xfrm rot="16200000" flipH="1">
              <a:off x="2052" y="1217"/>
              <a:ext cx="1085" cy="747"/>
            </a:xfrm>
            <a:custGeom>
              <a:avLst/>
              <a:gdLst>
                <a:gd name="T0" fmla="*/ 0 w 735"/>
                <a:gd name="T1" fmla="*/ 0 h 532"/>
                <a:gd name="T2" fmla="*/ 1816 w 735"/>
                <a:gd name="T3" fmla="*/ 786 h 532"/>
                <a:gd name="T4" fmla="*/ 2741 w 735"/>
                <a:gd name="T5" fmla="*/ 786 h 532"/>
                <a:gd name="T6" fmla="*/ 3025 w 735"/>
                <a:gd name="T7" fmla="*/ 967 h 532"/>
                <a:gd name="T8" fmla="*/ 3034 w 735"/>
                <a:gd name="T9" fmla="*/ 1561 h 532"/>
                <a:gd name="T10" fmla="*/ 2839 w 735"/>
                <a:gd name="T11" fmla="*/ 1556 h 532"/>
                <a:gd name="T12" fmla="*/ 3177 w 735"/>
                <a:gd name="T13" fmla="*/ 2068 h 532"/>
                <a:gd name="T14" fmla="*/ 3491 w 735"/>
                <a:gd name="T15" fmla="*/ 1561 h 532"/>
                <a:gd name="T16" fmla="*/ 3304 w 735"/>
                <a:gd name="T17" fmla="*/ 1561 h 532"/>
                <a:gd name="T18" fmla="*/ 3295 w 735"/>
                <a:gd name="T19" fmla="*/ 878 h 532"/>
                <a:gd name="T20" fmla="*/ 2924 w 735"/>
                <a:gd name="T21" fmla="*/ 584 h 532"/>
                <a:gd name="T22" fmla="*/ 1593 w 735"/>
                <a:gd name="T23" fmla="*/ 577 h 532"/>
                <a:gd name="T24" fmla="*/ 329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507" name="Picture 10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6025" y="2060575"/>
            <a:ext cx="7921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7" name="AutoShape 11"/>
          <p:cNvSpPr>
            <a:spLocks noChangeArrowheads="1"/>
          </p:cNvSpPr>
          <p:nvPr/>
        </p:nvSpPr>
        <p:spPr bwMode="gray">
          <a:xfrm>
            <a:off x="4714875" y="1857375"/>
            <a:ext cx="3987800" cy="85725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1509" name="Picture 12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2850" y="3390900"/>
            <a:ext cx="7937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4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1263" y="4714875"/>
            <a:ext cx="7921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85750" y="1928813"/>
            <a:ext cx="3357563" cy="3143250"/>
            <a:chOff x="2457" y="1982"/>
            <a:chExt cx="901" cy="923"/>
          </a:xfrm>
        </p:grpSpPr>
        <p:pic>
          <p:nvPicPr>
            <p:cNvPr id="21526" name="Picture 16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2457" y="2000"/>
              <a:ext cx="901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53" name="Oval 17"/>
            <p:cNvSpPr>
              <a:spLocks noChangeArrowheads="1"/>
            </p:cNvSpPr>
            <p:nvPr/>
          </p:nvSpPr>
          <p:spPr bwMode="ltGray">
            <a:xfrm>
              <a:off x="2457" y="1982"/>
              <a:ext cx="895" cy="906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0" name="Freeform 18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04 w 1321"/>
                <a:gd name="T1" fmla="*/ 14 h 712"/>
                <a:gd name="T2" fmla="*/ 106 w 1321"/>
                <a:gd name="T3" fmla="*/ 16 h 712"/>
                <a:gd name="T4" fmla="*/ 106 w 1321"/>
                <a:gd name="T5" fmla="*/ 17 h 712"/>
                <a:gd name="T6" fmla="*/ 106 w 1321"/>
                <a:gd name="T7" fmla="*/ 18 h 712"/>
                <a:gd name="T8" fmla="*/ 104 w 1321"/>
                <a:gd name="T9" fmla="*/ 19 h 712"/>
                <a:gd name="T10" fmla="*/ 102 w 1321"/>
                <a:gd name="T11" fmla="*/ 20 h 712"/>
                <a:gd name="T12" fmla="*/ 100 w 1321"/>
                <a:gd name="T13" fmla="*/ 21 h 712"/>
                <a:gd name="T14" fmla="*/ 96 w 1321"/>
                <a:gd name="T15" fmla="*/ 22 h 712"/>
                <a:gd name="T16" fmla="*/ 92 w 1321"/>
                <a:gd name="T17" fmla="*/ 23 h 712"/>
                <a:gd name="T18" fmla="*/ 87 w 1321"/>
                <a:gd name="T19" fmla="*/ 23 h 712"/>
                <a:gd name="T20" fmla="*/ 82 w 1321"/>
                <a:gd name="T21" fmla="*/ 24 h 712"/>
                <a:gd name="T22" fmla="*/ 78 w 1321"/>
                <a:gd name="T23" fmla="*/ 24 h 712"/>
                <a:gd name="T24" fmla="*/ 72 w 1321"/>
                <a:gd name="T25" fmla="*/ 25 h 712"/>
                <a:gd name="T26" fmla="*/ 67 w 1321"/>
                <a:gd name="T27" fmla="*/ 25 h 712"/>
                <a:gd name="T28" fmla="*/ 64 w 1321"/>
                <a:gd name="T29" fmla="*/ 25 h 712"/>
                <a:gd name="T30" fmla="*/ 38 w 1321"/>
                <a:gd name="T31" fmla="*/ 25 h 712"/>
                <a:gd name="T32" fmla="*/ 38 w 1321"/>
                <a:gd name="T33" fmla="*/ 25 h 712"/>
                <a:gd name="T34" fmla="*/ 33 w 1321"/>
                <a:gd name="T35" fmla="*/ 25 h 712"/>
                <a:gd name="T36" fmla="*/ 28 w 1321"/>
                <a:gd name="T37" fmla="*/ 25 h 712"/>
                <a:gd name="T38" fmla="*/ 23 w 1321"/>
                <a:gd name="T39" fmla="*/ 24 h 712"/>
                <a:gd name="T40" fmla="*/ 19 w 1321"/>
                <a:gd name="T41" fmla="*/ 24 h 712"/>
                <a:gd name="T42" fmla="*/ 15 w 1321"/>
                <a:gd name="T43" fmla="*/ 24 h 712"/>
                <a:gd name="T44" fmla="*/ 11 w 1321"/>
                <a:gd name="T45" fmla="*/ 23 h 712"/>
                <a:gd name="T46" fmla="*/ 8 w 1321"/>
                <a:gd name="T47" fmla="*/ 22 h 712"/>
                <a:gd name="T48" fmla="*/ 5 w 1321"/>
                <a:gd name="T49" fmla="*/ 22 h 712"/>
                <a:gd name="T50" fmla="*/ 3 w 1321"/>
                <a:gd name="T51" fmla="*/ 21 h 712"/>
                <a:gd name="T52" fmla="*/ 2 w 1321"/>
                <a:gd name="T53" fmla="*/ 20 h 712"/>
                <a:gd name="T54" fmla="*/ 1 w 1321"/>
                <a:gd name="T55" fmla="*/ 19 h 712"/>
                <a:gd name="T56" fmla="*/ 0 w 1321"/>
                <a:gd name="T57" fmla="*/ 18 h 712"/>
                <a:gd name="T58" fmla="*/ 0 w 1321"/>
                <a:gd name="T59" fmla="*/ 18 h 712"/>
                <a:gd name="T60" fmla="*/ 1 w 1321"/>
                <a:gd name="T61" fmla="*/ 17 h 712"/>
                <a:gd name="T62" fmla="*/ 2 w 1321"/>
                <a:gd name="T63" fmla="*/ 16 h 712"/>
                <a:gd name="T64" fmla="*/ 4 w 1321"/>
                <a:gd name="T65" fmla="*/ 13 h 712"/>
                <a:gd name="T66" fmla="*/ 7 w 1321"/>
                <a:gd name="T67" fmla="*/ 10 h 712"/>
                <a:gd name="T68" fmla="*/ 12 w 1321"/>
                <a:gd name="T69" fmla="*/ 8 h 712"/>
                <a:gd name="T70" fmla="*/ 16 w 1321"/>
                <a:gd name="T71" fmla="*/ 6 h 712"/>
                <a:gd name="T72" fmla="*/ 22 w 1321"/>
                <a:gd name="T73" fmla="*/ 4 h 712"/>
                <a:gd name="T74" fmla="*/ 27 w 1321"/>
                <a:gd name="T75" fmla="*/ 3 h 712"/>
                <a:gd name="T76" fmla="*/ 34 w 1321"/>
                <a:gd name="T77" fmla="*/ 2 h 712"/>
                <a:gd name="T78" fmla="*/ 40 w 1321"/>
                <a:gd name="T79" fmla="*/ 1 h 712"/>
                <a:gd name="T80" fmla="*/ 46 w 1321"/>
                <a:gd name="T81" fmla="*/ 0 h 712"/>
                <a:gd name="T82" fmla="*/ 54 w 1321"/>
                <a:gd name="T83" fmla="*/ 0 h 712"/>
                <a:gd name="T84" fmla="*/ 54 w 1321"/>
                <a:gd name="T85" fmla="*/ 0 h 712"/>
                <a:gd name="T86" fmla="*/ 61 w 1321"/>
                <a:gd name="T87" fmla="*/ 0 h 712"/>
                <a:gd name="T88" fmla="*/ 68 w 1321"/>
                <a:gd name="T89" fmla="*/ 1 h 712"/>
                <a:gd name="T90" fmla="*/ 75 w 1321"/>
                <a:gd name="T91" fmla="*/ 2 h 712"/>
                <a:gd name="T92" fmla="*/ 81 w 1321"/>
                <a:gd name="T93" fmla="*/ 3 h 712"/>
                <a:gd name="T94" fmla="*/ 87 w 1321"/>
                <a:gd name="T95" fmla="*/ 5 h 712"/>
                <a:gd name="T96" fmla="*/ 92 w 1321"/>
                <a:gd name="T97" fmla="*/ 7 h 712"/>
                <a:gd name="T98" fmla="*/ 97 w 1321"/>
                <a:gd name="T99" fmla="*/ 9 h 712"/>
                <a:gd name="T100" fmla="*/ 101 w 1321"/>
                <a:gd name="T101" fmla="*/ 11 h 712"/>
                <a:gd name="T102" fmla="*/ 104 w 1321"/>
                <a:gd name="T103" fmla="*/ 14 h 712"/>
                <a:gd name="T104" fmla="*/ 104 w 1321"/>
                <a:gd name="T105" fmla="*/ 14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538" name="AutoShape 2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39" name="AutoShape 2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40" name="AutoShape 2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41" name="AutoShape 2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534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35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36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37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1182" name="Text Box 46"/>
          <p:cNvSpPr txBox="1">
            <a:spLocks noChangeArrowheads="1"/>
          </p:cNvSpPr>
          <p:nvPr/>
        </p:nvSpPr>
        <p:spPr bwMode="black">
          <a:xfrm>
            <a:off x="179388" y="2708275"/>
            <a:ext cx="35290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dirty="0"/>
          </a:p>
        </p:txBody>
      </p:sp>
      <p:sp>
        <p:nvSpPr>
          <p:cNvPr id="21513" name="Rectangle 47"/>
          <p:cNvSpPr>
            <a:spLocks noChangeArrowheads="1"/>
          </p:cNvSpPr>
          <p:nvPr/>
        </p:nvSpPr>
        <p:spPr bwMode="white">
          <a:xfrm>
            <a:off x="5072063" y="1857375"/>
            <a:ext cx="3425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FF"/>
                </a:solidFill>
                <a:cs typeface="Arial" charset="0"/>
              </a:rPr>
              <a:t>Возможность принимать участие в управлении учебным процессом</a:t>
            </a:r>
            <a:endParaRPr lang="ru-RU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14" name="Rectangle 49"/>
          <p:cNvSpPr>
            <a:spLocks noChangeArrowheads="1"/>
          </p:cNvSpPr>
          <p:nvPr/>
        </p:nvSpPr>
        <p:spPr bwMode="white">
          <a:xfrm>
            <a:off x="5143500" y="3714750"/>
            <a:ext cx="34258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>
                <a:solidFill>
                  <a:srgbClr val="FEFFFF"/>
                </a:solidFill>
              </a:rPr>
              <a:t>Description of the </a:t>
            </a:r>
          </a:p>
          <a:p>
            <a:pPr algn="ctr">
              <a:lnSpc>
                <a:spcPct val="120000"/>
              </a:lnSpc>
            </a:pPr>
            <a:r>
              <a:rPr lang="en-US" b="1">
                <a:solidFill>
                  <a:srgbClr val="FEFFFF"/>
                </a:solidFill>
              </a:rPr>
              <a:t>company’s sub contents</a:t>
            </a:r>
          </a:p>
        </p:txBody>
      </p:sp>
      <p:sp>
        <p:nvSpPr>
          <p:cNvPr id="91186" name="AutoShape 50"/>
          <p:cNvSpPr>
            <a:spLocks noChangeArrowheads="1"/>
          </p:cNvSpPr>
          <p:nvPr/>
        </p:nvSpPr>
        <p:spPr bwMode="gray">
          <a:xfrm>
            <a:off x="4786313" y="2928938"/>
            <a:ext cx="3916362" cy="78581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16" name="Rectangle 51"/>
          <p:cNvSpPr>
            <a:spLocks noChangeArrowheads="1"/>
          </p:cNvSpPr>
          <p:nvPr/>
        </p:nvSpPr>
        <p:spPr bwMode="white">
          <a:xfrm>
            <a:off x="5143500" y="3000375"/>
            <a:ext cx="3425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FF"/>
                </a:solidFill>
                <a:cs typeface="Arial" charset="0"/>
              </a:rPr>
              <a:t>Психологический и физический комфорт в процессе обучения</a:t>
            </a:r>
          </a:p>
        </p:txBody>
      </p:sp>
      <p:sp>
        <p:nvSpPr>
          <p:cNvPr id="91188" name="AutoShape 52"/>
          <p:cNvSpPr>
            <a:spLocks noChangeArrowheads="1"/>
          </p:cNvSpPr>
          <p:nvPr/>
        </p:nvSpPr>
        <p:spPr bwMode="gray">
          <a:xfrm>
            <a:off x="4643438" y="928688"/>
            <a:ext cx="4071937" cy="719137"/>
          </a:xfrm>
          <a:prstGeom prst="roundRect">
            <a:avLst>
              <a:gd name="adj" fmla="val 11921"/>
            </a:avLst>
          </a:prstGeom>
          <a:solidFill>
            <a:srgbClr val="6987AB"/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Реализация индивидуальной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образовательной траектории</a:t>
            </a:r>
          </a:p>
        </p:txBody>
      </p:sp>
      <p:sp>
        <p:nvSpPr>
          <p:cNvPr id="20494" name="Заголовок 36"/>
          <p:cNvSpPr>
            <a:spLocks noGrp="1"/>
          </p:cNvSpPr>
          <p:nvPr>
            <p:ph type="title" idx="4294967295"/>
          </p:nvPr>
        </p:nvSpPr>
        <p:spPr>
          <a:xfrm>
            <a:off x="642938" y="357188"/>
            <a:ext cx="7586662" cy="642937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Цифровая образовательная среда  </a:t>
            </a:r>
            <a:r>
              <a:rPr lang="ru-RU" b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b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</a:br>
            <a:endParaRPr lang="ru-RU" smtClean="0">
              <a:ea typeface="Times New Roman" pitchFamily="18" charset="0"/>
              <a:cs typeface="Arial" charset="0"/>
            </a:endParaRPr>
          </a:p>
        </p:txBody>
      </p:sp>
      <p:sp>
        <p:nvSpPr>
          <p:cNvPr id="41" name="Овал 4"/>
          <p:cNvSpPr/>
          <p:nvPr/>
        </p:nvSpPr>
        <p:spPr>
          <a:xfrm>
            <a:off x="500034" y="2428868"/>
            <a:ext cx="3286147" cy="214313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20320" tIns="20320" rIns="20320" bIns="2032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AutoShape 52"/>
          <p:cNvSpPr>
            <a:spLocks noChangeArrowheads="1"/>
          </p:cNvSpPr>
          <p:nvPr/>
        </p:nvSpPr>
        <p:spPr bwMode="gray">
          <a:xfrm>
            <a:off x="4714875" y="6000750"/>
            <a:ext cx="4071938" cy="719138"/>
          </a:xfrm>
          <a:prstGeom prst="roundRect">
            <a:avLst>
              <a:gd name="adj" fmla="val 11921"/>
            </a:avLst>
          </a:prstGeom>
          <a:solidFill>
            <a:srgbClr val="6987AB"/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Повышение мотивации к обучению</a:t>
            </a:r>
            <a:endParaRPr lang="ru-RU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50"/>
          <p:cNvSpPr>
            <a:spLocks noChangeArrowheads="1"/>
          </p:cNvSpPr>
          <p:nvPr/>
        </p:nvSpPr>
        <p:spPr bwMode="gray">
          <a:xfrm>
            <a:off x="4714875" y="4071938"/>
            <a:ext cx="3987800" cy="7143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Эффективная социализация</a:t>
            </a:r>
            <a:endParaRPr lang="ru-RU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AutoShape 50"/>
          <p:cNvSpPr>
            <a:spLocks noChangeArrowheads="1"/>
          </p:cNvSpPr>
          <p:nvPr/>
        </p:nvSpPr>
        <p:spPr bwMode="gray">
          <a:xfrm>
            <a:off x="4714875" y="5000625"/>
            <a:ext cx="3987800" cy="7143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Реализация проектной деятельности</a:t>
            </a:r>
            <a:endParaRPr lang="ru-RU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5" name="Прямоугольник 44"/>
          <p:cNvSpPr>
            <a:spLocks noChangeArrowheads="1"/>
          </p:cNvSpPr>
          <p:nvPr/>
        </p:nvSpPr>
        <p:spPr bwMode="auto">
          <a:xfrm>
            <a:off x="357188" y="3214688"/>
            <a:ext cx="4357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От предметных знаний к метапредметным умениям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5112" t="11940" r="11008" b="2985"/>
          <a:stretch>
            <a:fillRect/>
          </a:stretch>
        </p:blipFill>
        <p:spPr bwMode="auto">
          <a:xfrm>
            <a:off x="3571875" y="214313"/>
            <a:ext cx="5572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 l="17188" t="12502" r="19531" b="16666"/>
          <a:stretch>
            <a:fillRect/>
          </a:stretch>
        </p:blipFill>
        <p:spPr bwMode="auto">
          <a:xfrm>
            <a:off x="3357563" y="3214688"/>
            <a:ext cx="57864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/>
          <a:srcRect l="18494" t="10957" r="19092" b="4111"/>
          <a:stretch>
            <a:fillRect/>
          </a:stretch>
        </p:blipFill>
        <p:spPr bwMode="auto">
          <a:xfrm>
            <a:off x="0" y="3500438"/>
            <a:ext cx="3714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142875" y="1143000"/>
            <a:ext cx="3714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Основной вид контента в среде ГлобалЛаб –исследовательская идея, исследовательский проект, анализ результатов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ru-RU" sz="2400" smtClean="0">
                <a:solidFill>
                  <a:srgbClr val="002060"/>
                </a:solidFill>
              </a:rPr>
              <a:t> 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b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региональном и  федеральном уровне</a:t>
            </a:r>
          </a:p>
        </p:txBody>
      </p:sp>
      <p:pic>
        <p:nvPicPr>
          <p:cNvPr id="22532" name="Содержимое 9" descr="Акт выполненных  работ00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27860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F:\2014-02-12 Диплом\Диплом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2571736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грамота Лиз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000108"/>
            <a:ext cx="2276471" cy="319914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25962" t="17308" r="45913" b="11538"/>
          <a:stretch>
            <a:fillRect/>
          </a:stretch>
        </p:blipFill>
        <p:spPr bwMode="auto">
          <a:xfrm>
            <a:off x="6715140" y="1000108"/>
            <a:ext cx="2286016" cy="33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7" descr="Батов и Коломейцев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00438"/>
            <a:ext cx="457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1" descr="HrfpHlBN07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500438"/>
            <a:ext cx="43576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wave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071688"/>
            <a:ext cx="5715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71500" y="285750"/>
            <a:ext cx="55641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409575" y="1822450"/>
            <a:ext cx="5768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/>
          </a:p>
          <a:p>
            <a:r>
              <a:rPr lang="ru-RU" sz="3600" i="1"/>
              <a:t>                                                                        </a:t>
            </a:r>
            <a:endParaRPr lang="ru-RU" sz="2000" i="1"/>
          </a:p>
        </p:txBody>
      </p:sp>
      <p:pic>
        <p:nvPicPr>
          <p:cNvPr id="10" name="Рисунок 9" descr="3056675_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7" y="1844824"/>
            <a:ext cx="2643206" cy="4267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3558" name="Прямоугольник 8"/>
          <p:cNvSpPr>
            <a:spLocks noChangeArrowheads="1"/>
          </p:cNvSpPr>
          <p:nvPr/>
        </p:nvSpPr>
        <p:spPr bwMode="auto">
          <a:xfrm>
            <a:off x="714375" y="2690813"/>
            <a:ext cx="57864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Вся гордость учителя – в учениках,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 росте посеянных им семян. 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dirty="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</a:t>
            </a:r>
          </a:p>
          <a:p>
            <a:pPr algn="ctr" eaLnBrk="0" hangingPunct="0"/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                 Д.И. Менделеев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82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</a:rPr>
              <a:t>Контакты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844675"/>
            <a:ext cx="8072438" cy="4094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2060"/>
                </a:solidFill>
              </a:rPr>
              <a:t>Иркутская область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2060"/>
                </a:solidFill>
              </a:rPr>
              <a:t>Нижнеилимский район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2060"/>
                </a:solidFill>
              </a:rPr>
              <a:t>г.Железногорск-Илимский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2060"/>
                </a:solidFill>
              </a:rPr>
              <a:t>МОУ «Железногорская сош № 5 им. А.Н. Радищева»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2060"/>
                </a:solidFill>
              </a:rPr>
              <a:t>Тел. (39566)</a:t>
            </a:r>
            <a:r>
              <a:rPr lang="en-US" sz="2800" smtClean="0">
                <a:solidFill>
                  <a:srgbClr val="002060"/>
                </a:solidFill>
              </a:rPr>
              <a:t> </a:t>
            </a:r>
            <a:r>
              <a:rPr lang="ru-RU" sz="2800" smtClean="0">
                <a:solidFill>
                  <a:srgbClr val="002060"/>
                </a:solidFill>
              </a:rPr>
              <a:t>3-28-45</a:t>
            </a:r>
          </a:p>
          <a:p>
            <a:pPr algn="ctr" eaLnBrk="1" hangingPunct="1">
              <a:buFontTx/>
              <a:buNone/>
            </a:pPr>
            <a:r>
              <a:rPr lang="en-US" sz="2800" smtClean="0">
                <a:solidFill>
                  <a:srgbClr val="002060"/>
                </a:solidFill>
              </a:rPr>
              <a:t>e-mail</a:t>
            </a:r>
            <a:r>
              <a:rPr lang="ru-RU" sz="2800" smtClean="0">
                <a:solidFill>
                  <a:srgbClr val="002060"/>
                </a:solidFill>
              </a:rPr>
              <a:t>: </a:t>
            </a:r>
            <a:r>
              <a:rPr lang="en-US" sz="2800" smtClean="0">
                <a:solidFill>
                  <a:srgbClr val="002060"/>
                </a:solidFill>
              </a:rPr>
              <a:t>zak.lana07@mail.ru</a:t>
            </a:r>
            <a:endParaRPr lang="ru-RU" sz="28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43956" cy="7254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rgbClr val="002060"/>
                </a:solidFill>
              </a:rPr>
              <a:t>Основные </a:t>
            </a:r>
            <a:r>
              <a:rPr lang="ru-RU" sz="2800" dirty="0" smtClean="0">
                <a:solidFill>
                  <a:srgbClr val="002060"/>
                </a:solidFill>
              </a:rPr>
              <a:t>этапы в организации системы работы учителя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ltGray">
          <a:xfrm rot="5400000">
            <a:off x="-2584450" y="1727200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2143125" y="4929188"/>
            <a:ext cx="5543550" cy="78581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b="1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gray">
          <a:xfrm>
            <a:off x="2555875" y="4005263"/>
            <a:ext cx="5327650" cy="6508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b="1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gray">
          <a:xfrm>
            <a:off x="2411413" y="3284538"/>
            <a:ext cx="6408737" cy="5048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b="1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1403350" y="5876925"/>
            <a:ext cx="6049963" cy="7921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b="1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1835150" y="1773238"/>
            <a:ext cx="5976938" cy="57943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03350" y="1916113"/>
            <a:ext cx="381000" cy="381000"/>
            <a:chOff x="2078" y="1680"/>
            <a:chExt cx="1615" cy="1615"/>
          </a:xfrm>
        </p:grpSpPr>
        <p:sp>
          <p:nvSpPr>
            <p:cNvPr id="927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79613" y="2636838"/>
            <a:ext cx="381000" cy="381000"/>
            <a:chOff x="2078" y="1680"/>
            <a:chExt cx="1615" cy="1615"/>
          </a:xfrm>
        </p:grpSpPr>
        <p:sp>
          <p:nvSpPr>
            <p:cNvPr id="9272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3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143125" y="4143375"/>
            <a:ext cx="381000" cy="381000"/>
            <a:chOff x="2078" y="1680"/>
            <a:chExt cx="1615" cy="1615"/>
          </a:xfrm>
        </p:grpSpPr>
        <p:sp>
          <p:nvSpPr>
            <p:cNvPr id="9266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7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69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835150" y="5157788"/>
            <a:ext cx="355600" cy="381000"/>
            <a:chOff x="2078" y="1680"/>
            <a:chExt cx="1615" cy="1615"/>
          </a:xfrm>
        </p:grpSpPr>
        <p:sp>
          <p:nvSpPr>
            <p:cNvPr id="9260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1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36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63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38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65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9229" name="Picture 4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0992" y="5288397"/>
            <a:ext cx="1143008" cy="15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AutoShape 46"/>
          <p:cNvSpPr>
            <a:spLocks noChangeArrowheads="1"/>
          </p:cNvSpPr>
          <p:nvPr/>
        </p:nvSpPr>
        <p:spPr bwMode="gray">
          <a:xfrm>
            <a:off x="2484438" y="2492375"/>
            <a:ext cx="5903912" cy="64928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b="1"/>
          </a:p>
        </p:txBody>
      </p:sp>
      <p:sp>
        <p:nvSpPr>
          <p:cNvPr id="9231" name="AutoShape 47"/>
          <p:cNvSpPr>
            <a:spLocks noChangeArrowheads="1"/>
          </p:cNvSpPr>
          <p:nvPr/>
        </p:nvSpPr>
        <p:spPr bwMode="gray">
          <a:xfrm>
            <a:off x="971550" y="1052513"/>
            <a:ext cx="5761038" cy="6524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b="1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124075" y="3429000"/>
            <a:ext cx="381000" cy="381000"/>
            <a:chOff x="2078" y="1680"/>
            <a:chExt cx="1615" cy="1615"/>
          </a:xfrm>
        </p:grpSpPr>
        <p:sp>
          <p:nvSpPr>
            <p:cNvPr id="9254" name="Oval 5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5" name="Oval 5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48" name="Oval 5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49" name="Oval 5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50" name="Oval 5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51" name="Oval 5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395288" y="1268413"/>
            <a:ext cx="381000" cy="381000"/>
            <a:chOff x="2078" y="1680"/>
            <a:chExt cx="1615" cy="1615"/>
          </a:xfrm>
        </p:grpSpPr>
        <p:sp>
          <p:nvSpPr>
            <p:cNvPr id="9248" name="Oval 5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9" name="Oval 5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56" name="Oval 6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57" name="Oval 6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58" name="Oval 6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59" name="Oval 6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1116013" y="6092825"/>
            <a:ext cx="381000" cy="381000"/>
            <a:chOff x="2078" y="1680"/>
            <a:chExt cx="1615" cy="1615"/>
          </a:xfrm>
        </p:grpSpPr>
        <p:sp>
          <p:nvSpPr>
            <p:cNvPr id="9242" name="Oval 6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3" name="Oval 6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63" name="Oval 6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64" name="Oval 6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65" name="Oval 6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66" name="Oval 7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35" name="Прямоугольник 62"/>
          <p:cNvSpPr>
            <a:spLocks noChangeArrowheads="1"/>
          </p:cNvSpPr>
          <p:nvPr/>
        </p:nvSpPr>
        <p:spPr bwMode="auto">
          <a:xfrm>
            <a:off x="2000250" y="1785938"/>
            <a:ext cx="6500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Выявление одаренных и высокомотивированных детей, отличающихся нестандартным мышлением</a:t>
            </a:r>
            <a:r>
              <a:rPr lang="ru-RU"/>
              <a:t>.</a:t>
            </a:r>
          </a:p>
        </p:txBody>
      </p:sp>
      <p:sp>
        <p:nvSpPr>
          <p:cNvPr id="9236" name="Прямоугольник 63"/>
          <p:cNvSpPr>
            <a:spLocks noChangeArrowheads="1"/>
          </p:cNvSpPr>
          <p:nvPr/>
        </p:nvSpPr>
        <p:spPr bwMode="auto">
          <a:xfrm>
            <a:off x="2786063" y="2500313"/>
            <a:ext cx="5357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Вовлечение обучающихся в проектно-исследовательскую деятельность.</a:t>
            </a:r>
          </a:p>
        </p:txBody>
      </p:sp>
      <p:sp>
        <p:nvSpPr>
          <p:cNvPr id="9237" name="Прямоугольник 64"/>
          <p:cNvSpPr>
            <a:spLocks noChangeArrowheads="1"/>
          </p:cNvSpPr>
          <p:nvPr/>
        </p:nvSpPr>
        <p:spPr bwMode="auto">
          <a:xfrm>
            <a:off x="2571750" y="3214688"/>
            <a:ext cx="6143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Целенаправленная подготовка обучающихся к мероприятиям. </a:t>
            </a:r>
          </a:p>
        </p:txBody>
      </p:sp>
      <p:sp>
        <p:nvSpPr>
          <p:cNvPr id="9238" name="Прямоугольник 65"/>
          <p:cNvSpPr>
            <a:spLocks noChangeArrowheads="1"/>
          </p:cNvSpPr>
          <p:nvPr/>
        </p:nvSpPr>
        <p:spPr bwMode="auto">
          <a:xfrm>
            <a:off x="2571750" y="4071938"/>
            <a:ext cx="5286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</a:t>
            </a:r>
            <a:r>
              <a:rPr lang="ru-RU">
                <a:solidFill>
                  <a:srgbClr val="002060"/>
                </a:solidFill>
              </a:rPr>
              <a:t>Система  повышения  квалификации учителя для работы с талантливыми  детьми.</a:t>
            </a:r>
          </a:p>
        </p:txBody>
      </p:sp>
      <p:sp>
        <p:nvSpPr>
          <p:cNvPr id="9239" name="Rectangle 64"/>
          <p:cNvSpPr>
            <a:spLocks noChangeArrowheads="1"/>
          </p:cNvSpPr>
          <p:nvPr/>
        </p:nvSpPr>
        <p:spPr bwMode="auto">
          <a:xfrm>
            <a:off x="2500313" y="5072063"/>
            <a:ext cx="464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Расширение социального партнерства.</a:t>
            </a:r>
          </a:p>
        </p:txBody>
      </p:sp>
      <p:sp>
        <p:nvSpPr>
          <p:cNvPr id="9240" name="Прямоугольник 67"/>
          <p:cNvSpPr>
            <a:spLocks noChangeArrowheads="1"/>
          </p:cNvSpPr>
          <p:nvPr/>
        </p:nvSpPr>
        <p:spPr bwMode="auto">
          <a:xfrm>
            <a:off x="1285875" y="1071563"/>
            <a:ext cx="557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Исследование мотивации познавательной активности  обучающихся.</a:t>
            </a:r>
          </a:p>
        </p:txBody>
      </p:sp>
      <p:sp>
        <p:nvSpPr>
          <p:cNvPr id="9241" name="TextBox 69"/>
          <p:cNvSpPr txBox="1">
            <a:spLocks noChangeArrowheads="1"/>
          </p:cNvSpPr>
          <p:nvPr/>
        </p:nvSpPr>
        <p:spPr bwMode="auto">
          <a:xfrm>
            <a:off x="1643063" y="5786438"/>
            <a:ext cx="5857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Работа с родителями (информационное, методическое, психологическое сопровождение).</a:t>
            </a:r>
          </a:p>
          <a:p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Организация работы с одаренными детьми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  </a:t>
            </a:r>
            <a:b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</a:br>
            <a:endParaRPr lang="en-US" sz="160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invGray">
          <a:xfrm rot="59271112">
            <a:off x="4033045" y="2024856"/>
            <a:ext cx="792162" cy="288925"/>
          </a:xfrm>
          <a:prstGeom prst="rightArrow">
            <a:avLst>
              <a:gd name="adj1" fmla="val 23000"/>
              <a:gd name="adj2" fmla="val 133432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invGray">
          <a:xfrm rot="3465783">
            <a:off x="4602957" y="4571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invGray">
          <a:xfrm rot="35969022">
            <a:off x="3361531" y="24614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invGray">
          <a:xfrm rot="7535209">
            <a:off x="3345656" y="45378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invGray">
          <a:xfrm>
            <a:off x="5192713" y="35353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invGray">
          <a:xfrm rot="-10800000">
            <a:off x="2794000" y="35290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gray">
          <a:xfrm>
            <a:off x="2517775" y="1766888"/>
            <a:ext cx="3743325" cy="3744912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29000" y="2565400"/>
            <a:ext cx="2079625" cy="2160588"/>
            <a:chOff x="2238" y="1769"/>
            <a:chExt cx="1361" cy="1361"/>
          </a:xfrm>
        </p:grpSpPr>
        <p:sp>
          <p:nvSpPr>
            <p:cNvPr id="10258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259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260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261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10264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5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6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67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0263" name="Text Box 20"/>
            <p:cNvSpPr txBox="1">
              <a:spLocks noChangeArrowheads="1"/>
            </p:cNvSpPr>
            <p:nvPr/>
          </p:nvSpPr>
          <p:spPr bwMode="gray">
            <a:xfrm>
              <a:off x="2736" y="2310"/>
              <a:ext cx="38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>
                  <a:solidFill>
                    <a:srgbClr val="080808"/>
                  </a:solidFill>
                </a:rPr>
                <a:t>ОУ</a:t>
              </a:r>
              <a:endParaRPr lang="en-US" sz="2400">
                <a:solidFill>
                  <a:srgbClr val="080808"/>
                </a:solidFill>
              </a:endParaRPr>
            </a:p>
          </p:txBody>
        </p:sp>
      </p:grpSp>
      <p:sp>
        <p:nvSpPr>
          <p:cNvPr id="82965" name="AutoShape 21"/>
          <p:cNvSpPr>
            <a:spLocks noChangeArrowheads="1"/>
          </p:cNvSpPr>
          <p:nvPr/>
        </p:nvSpPr>
        <p:spPr bwMode="gray">
          <a:xfrm>
            <a:off x="0" y="3214686"/>
            <a:ext cx="3571875" cy="7429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FEFEFE"/>
                </a:solidFill>
              </a:rPr>
              <a:t>Летняя интеллектуальная школа</a:t>
            </a:r>
            <a:endParaRPr lang="en-US" dirty="0">
              <a:solidFill>
                <a:srgbClr val="FEFEFE"/>
              </a:solidFill>
            </a:endParaRPr>
          </a:p>
          <a:p>
            <a:pPr algn="ctr" eaLnBrk="0" hangingPunct="0">
              <a:defRPr/>
            </a:pPr>
            <a:r>
              <a:rPr lang="ru-RU" dirty="0">
                <a:solidFill>
                  <a:srgbClr val="FEFEFE"/>
                </a:solidFill>
              </a:rPr>
              <a:t>«Экологическое  путешествие»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82967" name="AutoShape 23"/>
          <p:cNvSpPr>
            <a:spLocks noChangeArrowheads="1"/>
          </p:cNvSpPr>
          <p:nvPr/>
        </p:nvSpPr>
        <p:spPr bwMode="gray">
          <a:xfrm>
            <a:off x="5786446" y="3786190"/>
            <a:ext cx="3214687" cy="528637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FEFEFE"/>
                </a:solidFill>
              </a:rPr>
              <a:t>Олимпиада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82969" name="AutoShape 25"/>
          <p:cNvSpPr>
            <a:spLocks noChangeArrowheads="1"/>
          </p:cNvSpPr>
          <p:nvPr/>
        </p:nvSpPr>
        <p:spPr bwMode="gray">
          <a:xfrm>
            <a:off x="5572132" y="2857496"/>
            <a:ext cx="321468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solidFill>
                <a:srgbClr val="FEFEFE"/>
              </a:solidFill>
            </a:endParaRPr>
          </a:p>
        </p:txBody>
      </p:sp>
      <p:sp>
        <p:nvSpPr>
          <p:cNvPr id="82973" name="AutoShape 29"/>
          <p:cNvSpPr>
            <a:spLocks noChangeArrowheads="1"/>
          </p:cNvSpPr>
          <p:nvPr/>
        </p:nvSpPr>
        <p:spPr bwMode="gray">
          <a:xfrm>
            <a:off x="1571604" y="1357298"/>
            <a:ext cx="5572125" cy="503237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FEFEFE"/>
                </a:solidFill>
              </a:rPr>
              <a:t>Исследовательская деятельность (НОУ «</a:t>
            </a:r>
            <a:r>
              <a:rPr lang="ru-RU" dirty="0" err="1">
                <a:solidFill>
                  <a:srgbClr val="FEFEFE"/>
                </a:solidFill>
              </a:rPr>
              <a:t>УниКум</a:t>
            </a:r>
            <a:r>
              <a:rPr lang="ru-RU" dirty="0">
                <a:solidFill>
                  <a:srgbClr val="FEFEFE"/>
                </a:solidFill>
              </a:rPr>
              <a:t>»)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10255" name="Text Box 30"/>
          <p:cNvSpPr txBox="1">
            <a:spLocks noChangeArrowheads="1"/>
          </p:cNvSpPr>
          <p:nvPr/>
        </p:nvSpPr>
        <p:spPr bwMode="auto">
          <a:xfrm>
            <a:off x="5643570" y="2857496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Проектная </a:t>
            </a:r>
            <a:r>
              <a:rPr lang="ru-RU" b="1" dirty="0">
                <a:solidFill>
                  <a:srgbClr val="FFFFFF"/>
                </a:solidFill>
              </a:rPr>
              <a:t>деятельность</a:t>
            </a:r>
          </a:p>
        </p:txBody>
      </p:sp>
      <p:sp>
        <p:nvSpPr>
          <p:cNvPr id="82975" name="AutoShape 31"/>
          <p:cNvSpPr>
            <a:spLocks noChangeArrowheads="1"/>
          </p:cNvSpPr>
          <p:nvPr/>
        </p:nvSpPr>
        <p:spPr bwMode="invGray">
          <a:xfrm rot="39573186">
            <a:off x="4825206" y="26011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gray">
          <a:xfrm>
            <a:off x="2143108" y="5214950"/>
            <a:ext cx="4714875" cy="74295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FEFEFE"/>
                </a:solidFill>
              </a:rPr>
              <a:t>Электронные образовательные платформы</a:t>
            </a:r>
            <a:endParaRPr lang="en-US" dirty="0">
              <a:solidFill>
                <a:srgbClr val="FEFEFE"/>
              </a:solidFill>
            </a:endParaRPr>
          </a:p>
        </p:txBody>
      </p:sp>
      <p:pic>
        <p:nvPicPr>
          <p:cNvPr id="28" name="Picture 4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0992" y="5288397"/>
            <a:ext cx="1143008" cy="15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</a:rPr>
              <a:t>Из опыта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786812" cy="505460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  <a:defRPr/>
            </a:pPr>
            <a:r>
              <a:rPr lang="ru-RU" dirty="0" smtClean="0"/>
              <a:t>    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Исследование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по теме «Мотивация познавательной активности школьников». 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Ведущая </a:t>
            </a:r>
            <a:r>
              <a:rPr lang="ru-RU" b="1" dirty="0">
                <a:solidFill>
                  <a:srgbClr val="002060"/>
                </a:solidFill>
              </a:rPr>
              <a:t>идея </a:t>
            </a:r>
            <a:r>
              <a:rPr lang="ru-RU" dirty="0">
                <a:solidFill>
                  <a:srgbClr val="002060"/>
                </a:solidFill>
              </a:rPr>
              <a:t>– повышение мотивации через организацию познавательной деятельности учащихся.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Цель </a:t>
            </a:r>
            <a:r>
              <a:rPr lang="ru-RU" dirty="0">
                <a:solidFill>
                  <a:srgbClr val="002060"/>
                </a:solidFill>
              </a:rPr>
              <a:t>– формирование познавательного интереса и активизации мышления у обучающихся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Задачи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исследования: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1. Выявить </a:t>
            </a:r>
            <a:r>
              <a:rPr lang="ru-RU" dirty="0">
                <a:solidFill>
                  <a:srgbClr val="002060"/>
                </a:solidFill>
              </a:rPr>
              <a:t>мотивы учебной деятельности обучающихся, их познавательных </a:t>
            </a:r>
            <a:r>
              <a:rPr lang="ru-RU" dirty="0" smtClean="0">
                <a:solidFill>
                  <a:srgbClr val="002060"/>
                </a:solidFill>
              </a:rPr>
              <a:t>потребностей. 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2. Сформировать </a:t>
            </a:r>
            <a:r>
              <a:rPr lang="ru-RU" dirty="0">
                <a:solidFill>
                  <a:srgbClr val="002060"/>
                </a:solidFill>
              </a:rPr>
              <a:t>познавательные интересы </a:t>
            </a:r>
            <a:r>
              <a:rPr lang="ru-RU" dirty="0" smtClean="0">
                <a:solidFill>
                  <a:srgbClr val="002060"/>
                </a:solidFill>
              </a:rPr>
              <a:t>обучающихся.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3. Организовать </a:t>
            </a:r>
            <a:r>
              <a:rPr lang="ru-RU" dirty="0">
                <a:solidFill>
                  <a:srgbClr val="002060"/>
                </a:solidFill>
              </a:rPr>
              <a:t>исследовательскую деятельность с высокомотивированными </a:t>
            </a:r>
            <a:r>
              <a:rPr lang="ru-RU" dirty="0" smtClean="0">
                <a:solidFill>
                  <a:srgbClr val="002060"/>
                </a:solidFill>
              </a:rPr>
              <a:t>обучающимися.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 4. Разработать </a:t>
            </a:r>
            <a:r>
              <a:rPr lang="ru-RU" dirty="0">
                <a:solidFill>
                  <a:srgbClr val="002060"/>
                </a:solidFill>
              </a:rPr>
              <a:t>уроки, ориентированные на активизацию познавательной деятельности обучающихся. 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Picture 4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4994140"/>
            <a:ext cx="1357290" cy="186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686800" cy="1649412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rgbClr val="002060"/>
                </a:solidFill>
              </a:rPr>
              <a:t>микроисследование:     «Мотивация деятельности обучающихся на уроке физики и создание условий для ее развития»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2592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Цель: </a:t>
            </a:r>
            <a:r>
              <a:rPr lang="ru-RU" sz="2600" dirty="0" smtClean="0">
                <a:solidFill>
                  <a:srgbClr val="002060"/>
                </a:solidFill>
              </a:rPr>
              <a:t>выявление уровня мотивации деятельности и формирование условий для ее развития.</a:t>
            </a:r>
          </a:p>
          <a:p>
            <a:pPr>
              <a:buFontTx/>
              <a:buNone/>
              <a:defRPr/>
            </a:pPr>
            <a:endParaRPr lang="ru-RU" sz="2600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Задачи: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Определить уровень мотивации деятельности учащихся.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Определить деятельность учителя по формированию положительной  мотивации у учащихся (т.е. оценить уровень своей деятельности по созданию условий для мотивации работы учащихся на уроке).</a:t>
            </a:r>
          </a:p>
          <a:p>
            <a:pPr marL="514350" indent="-514350">
              <a:buFontTx/>
              <a:buNone/>
              <a:defRPr/>
            </a:pPr>
            <a:endParaRPr lang="ru-RU" sz="2600" dirty="0" smtClean="0">
              <a:solidFill>
                <a:srgbClr val="002060"/>
              </a:solidFill>
            </a:endParaRPr>
          </a:p>
          <a:p>
            <a:pPr marL="514350" indent="-514350">
              <a:buFontTx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Методы исследования: </a:t>
            </a:r>
            <a:r>
              <a:rPr lang="ru-RU" sz="2600" dirty="0" smtClean="0">
                <a:solidFill>
                  <a:srgbClr val="002060"/>
                </a:solidFill>
              </a:rPr>
              <a:t>анкетирование, наблюдение.</a:t>
            </a:r>
          </a:p>
        </p:txBody>
      </p:sp>
      <p:pic>
        <p:nvPicPr>
          <p:cNvPr id="4" name="Picture 4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4994140"/>
            <a:ext cx="1357290" cy="186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633413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</a:rPr>
              <a:t>Диагностика № 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29125" y="4429125"/>
            <a:ext cx="4537075" cy="2160588"/>
          </a:xfrm>
        </p:spPr>
        <p:txBody>
          <a:bodyPr>
            <a:normAutofit lnSpcReduction="10000"/>
          </a:bodyPr>
          <a:lstStyle/>
          <a:p>
            <a:pPr marL="180000" indent="0" algn="ctr"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I  - эмоциональный</a:t>
            </a:r>
          </a:p>
          <a:p>
            <a:pPr marL="180000" indent="0" algn="ctr"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II – познавательный</a:t>
            </a:r>
          </a:p>
          <a:p>
            <a:pPr marL="180000" indent="0" algn="ctr"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III – волевой</a:t>
            </a:r>
          </a:p>
          <a:p>
            <a:pPr marL="180000" indent="0" algn="ctr"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VI – социальный</a:t>
            </a:r>
          </a:p>
          <a:p>
            <a:pPr marL="180000" indent="0"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85% и выше – оптимальный уровень</a:t>
            </a:r>
          </a:p>
          <a:p>
            <a:pPr marL="180000" indent="0"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65-84% - достаточный уровень</a:t>
            </a:r>
          </a:p>
          <a:p>
            <a:pPr marL="180000" indent="0"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40-64% - низкий уровень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  <p:pic>
        <p:nvPicPr>
          <p:cNvPr id="14340" name="Диаграмма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Диаграмма 6"/>
          <p:cNvPicPr>
            <a:picLocks noChangeArrowheads="1"/>
          </p:cNvPicPr>
          <p:nvPr/>
        </p:nvPicPr>
        <p:blipFill>
          <a:blip r:embed="rId3"/>
          <a:srcRect b="-66"/>
          <a:stretch>
            <a:fillRect/>
          </a:stretch>
        </p:blipFill>
        <p:spPr bwMode="auto">
          <a:xfrm>
            <a:off x="4067175" y="1773238"/>
            <a:ext cx="44656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Диаграмма 7"/>
          <p:cNvPicPr>
            <a:picLocks noChangeArrowheads="1"/>
          </p:cNvPicPr>
          <p:nvPr/>
        </p:nvPicPr>
        <p:blipFill>
          <a:blip r:embed="rId4"/>
          <a:srcRect b="-66"/>
          <a:stretch>
            <a:fillRect/>
          </a:stretch>
        </p:blipFill>
        <p:spPr bwMode="auto">
          <a:xfrm>
            <a:off x="323850" y="4581525"/>
            <a:ext cx="40322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500063" y="857250"/>
            <a:ext cx="3529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Уровни мотивации деятельности учащихся на уроках физики.</a:t>
            </a:r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4140200" y="836613"/>
            <a:ext cx="4464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Соотношение различных групп методов мотивации и стимулирования учебной деятельности (учитель)</a:t>
            </a:r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323850" y="3933825"/>
            <a:ext cx="403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Степень владения методами мотивации (учитель)</a:t>
            </a:r>
          </a:p>
        </p:txBody>
      </p:sp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4500563" y="4000500"/>
            <a:ext cx="396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                 Методы мотивации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214438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</a:rPr>
              <a:t>микроисследование: «Развитие мотивов учебной деятельности обучающихся, их познавательных потребностей»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472488" cy="471487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Цель: </a:t>
            </a:r>
            <a:r>
              <a:rPr lang="ru-RU" sz="2600" dirty="0" smtClean="0">
                <a:solidFill>
                  <a:srgbClr val="002060"/>
                </a:solidFill>
              </a:rPr>
              <a:t>выявление итогового уровня мотивации и сформированности ее отдельных составляющих.</a:t>
            </a:r>
          </a:p>
          <a:p>
            <a:pPr>
              <a:buFontTx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Задачи: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Определить уровень мотивации учебной деятельности учащихся.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Определить меры педагогического влияния, способы работы с учеником.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Разработать диагностический материал для выявления характера мотивации.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Разработать методы, формы и типы уроков, ориентированных на активизацию познавательной деятельности учащихся.</a:t>
            </a:r>
          </a:p>
          <a:p>
            <a:pPr marL="457200" indent="-457200">
              <a:buFontTx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Методы исследования: </a:t>
            </a:r>
            <a:r>
              <a:rPr lang="ru-RU" sz="2600" dirty="0" smtClean="0">
                <a:solidFill>
                  <a:srgbClr val="002060"/>
                </a:solidFill>
              </a:rPr>
              <a:t>анкетирование, наблюдение.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Диагностика 2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Основные </a:t>
            </a:r>
            <a:r>
              <a:rPr lang="ru-RU" sz="2400" dirty="0" smtClean="0">
                <a:solidFill>
                  <a:srgbClr val="002060"/>
                </a:solidFill>
              </a:rPr>
              <a:t>показатели мотивации школьников</a:t>
            </a:r>
          </a:p>
        </p:txBody>
      </p:sp>
      <p:sp>
        <p:nvSpPr>
          <p:cNvPr id="1028" name="Содержимое 9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71950" cy="50006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1029" name="Содержимое 10"/>
          <p:cNvSpPr>
            <a:spLocks noGrp="1"/>
          </p:cNvSpPr>
          <p:nvPr>
            <p:ph sz="half" idx="2"/>
          </p:nvPr>
        </p:nvSpPr>
        <p:spPr>
          <a:xfrm>
            <a:off x="4643438" y="1196975"/>
            <a:ext cx="4321175" cy="4929188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/>
              <a:t>     </a:t>
            </a:r>
          </a:p>
          <a:p>
            <a:pPr>
              <a:buFontTx/>
              <a:buNone/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179388" y="908050"/>
            <a:ext cx="4392612" cy="5218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</p:txBody>
      </p:sp>
      <p:graphicFrame>
        <p:nvGraphicFramePr>
          <p:cNvPr id="1026" name="Содержимое 3"/>
          <p:cNvGraphicFramePr>
            <a:graphicFrameLocks/>
          </p:cNvGraphicFramePr>
          <p:nvPr/>
        </p:nvGraphicFramePr>
        <p:xfrm>
          <a:off x="714348" y="1428736"/>
          <a:ext cx="3462332" cy="2371729"/>
        </p:xfrm>
        <a:graphic>
          <a:graphicData uri="http://schemas.openxmlformats.org/presentationml/2006/ole">
            <p:oleObj spid="_x0000_s5122" name="Диаграмма" r:id="rId3" imgW="4102964" imgH="4249280" progId="Excel.Chart.8">
              <p:embed/>
            </p:oleObj>
          </a:graphicData>
        </a:graphic>
      </p:graphicFrame>
      <p:graphicFrame>
        <p:nvGraphicFramePr>
          <p:cNvPr id="5123" name="Содержимое 3"/>
          <p:cNvGraphicFramePr>
            <a:graphicFrameLocks/>
          </p:cNvGraphicFramePr>
          <p:nvPr/>
        </p:nvGraphicFramePr>
        <p:xfrm>
          <a:off x="4286248" y="1571612"/>
          <a:ext cx="4643470" cy="4643470"/>
        </p:xfrm>
        <a:graphic>
          <a:graphicData uri="http://schemas.openxmlformats.org/presentationml/2006/ole">
            <p:oleObj spid="_x0000_s5123" name="Диаграмма" r:id="rId4" imgW="5474682" imgH="4968671" progId="Excel.Chart.8">
              <p:embed/>
            </p:oleObj>
          </a:graphicData>
        </a:graphic>
      </p:graphicFrame>
      <p:graphicFrame>
        <p:nvGraphicFramePr>
          <p:cNvPr id="5124" name="Содержимое 3"/>
          <p:cNvGraphicFramePr>
            <a:graphicFrameLocks/>
          </p:cNvGraphicFramePr>
          <p:nvPr/>
        </p:nvGraphicFramePr>
        <p:xfrm>
          <a:off x="785786" y="4071942"/>
          <a:ext cx="3106729" cy="2298705"/>
        </p:xfrm>
        <a:graphic>
          <a:graphicData uri="http://schemas.openxmlformats.org/presentationml/2006/ole">
            <p:oleObj spid="_x0000_s5124" r:id="rId5" imgW="4968671" imgH="381642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</a:rPr>
              <a:t>Диагностика  № 3 «Виды мотивов»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916238" y="4076700"/>
            <a:ext cx="3600450" cy="15843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8" name="Диаграмма 1"/>
          <p:cNvPicPr>
            <a:picLocks noChangeArrowheads="1"/>
          </p:cNvPicPr>
          <p:nvPr/>
        </p:nvPicPr>
        <p:blipFill>
          <a:blip r:embed="rId2"/>
          <a:srcRect b="17230"/>
          <a:stretch>
            <a:fillRect/>
          </a:stretch>
        </p:blipFill>
        <p:spPr bwMode="auto">
          <a:xfrm>
            <a:off x="0" y="981075"/>
            <a:ext cx="4572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Диаграмма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908050"/>
            <a:ext cx="39608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Диаграмма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789363"/>
            <a:ext cx="77771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584</Words>
  <PresentationFormat>Экран (4:3)</PresentationFormat>
  <Paragraphs>107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Диаграмма Microsoft Office Excel</vt:lpstr>
      <vt:lpstr>    Направление «Успех каждого ребенка»    Система работы с обучающимися с повышенным уровнем интеллектуального  развития в условиях современного образовательного учреждения.       </vt:lpstr>
      <vt:lpstr>Основные этапы в организации системы работы учителя </vt:lpstr>
      <vt:lpstr>Организация работы с одаренными детьми   </vt:lpstr>
      <vt:lpstr>Из опыта работы:</vt:lpstr>
      <vt:lpstr>микроисследование:     «Мотивация деятельности обучающихся на уроке физики и создание условий для ее развития» </vt:lpstr>
      <vt:lpstr>Диагностика № 1</vt:lpstr>
      <vt:lpstr>микроисследование: «Развитие мотивов учебной деятельности обучающихся, их познавательных потребностей» </vt:lpstr>
      <vt:lpstr>Диагностика 2 Основные показатели мотивации школьников</vt:lpstr>
      <vt:lpstr>Диагностика  № 3 «Виды мотивов»</vt:lpstr>
      <vt:lpstr>НОУ «УникУм»</vt:lpstr>
      <vt:lpstr>Летняя интеллектуальная школа «Экологическое путешествие»  2014 – 2017 г.г. </vt:lpstr>
      <vt:lpstr>создание видеофильма и мультфильма</vt:lpstr>
      <vt:lpstr>создание PR-проектов </vt:lpstr>
      <vt:lpstr>Цифровая образовательная среда   </vt:lpstr>
      <vt:lpstr>Слайд 15</vt:lpstr>
      <vt:lpstr>Достижения обучающихся  на региональном и  федеральном уровне</vt:lpstr>
      <vt:lpstr>Слайд 17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2022-11-30T15:26:15Z</dcterms:created>
  <dcterms:modified xsi:type="dcterms:W3CDTF">2022-11-30T16:01:12Z</dcterms:modified>
</cp:coreProperties>
</file>