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72" r:id="rId5"/>
    <p:sldId id="265" r:id="rId6"/>
    <p:sldId id="267" r:id="rId7"/>
    <p:sldId id="268" r:id="rId8"/>
    <p:sldId id="269" r:id="rId9"/>
    <p:sldId id="277" r:id="rId10"/>
    <p:sldId id="270" r:id="rId11"/>
    <p:sldId id="273" r:id="rId12"/>
    <p:sldId id="274" r:id="rId13"/>
    <p:sldId id="271" r:id="rId14"/>
    <p:sldId id="275" r:id="rId15"/>
    <p:sldId id="282" r:id="rId16"/>
    <p:sldId id="276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E58E1-3A03-4C50-AA2E-0B7E09598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Русский   язык  </a:t>
            </a:r>
          </a:p>
        </p:txBody>
      </p:sp>
      <p:pic>
        <p:nvPicPr>
          <p:cNvPr id="4" name="Picture 5" descr="F:\Рус.яз\суффикс\P1030940.JPG"/>
          <p:cNvPicPr>
            <a:picLocks noChangeAspect="1" noChangeArrowheads="1"/>
          </p:cNvPicPr>
          <p:nvPr/>
        </p:nvPicPr>
        <p:blipFill>
          <a:blip r:embed="rId2" cstate="print"/>
          <a:srcRect l="17339" t="9025" r="6547" b="4539"/>
          <a:stretch>
            <a:fillRect/>
          </a:stretch>
        </p:blipFill>
        <p:spPr bwMode="auto">
          <a:xfrm>
            <a:off x="1619672" y="908720"/>
            <a:ext cx="6171798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093296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3  класс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Критерии   оценки: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«5» </a:t>
            </a:r>
            <a:r>
              <a:rPr lang="ru-RU" i="1" dirty="0" smtClean="0"/>
              <a:t>- разбор   выполнен   без   ошибок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«4» </a:t>
            </a:r>
            <a:r>
              <a:rPr lang="ru-RU" i="1" dirty="0" smtClean="0"/>
              <a:t>- допущена   ошибка   в   1   слове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«3» </a:t>
            </a:r>
            <a:r>
              <a:rPr lang="ru-RU" i="1" dirty="0" smtClean="0"/>
              <a:t>- допущена   ошибка   в   2   словах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«2» </a:t>
            </a:r>
            <a:r>
              <a:rPr lang="ru-RU" i="1" dirty="0" smtClean="0"/>
              <a:t>- допущены   ошибки   во   всех   словах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sites.google.com/a/sc43.ru/lukashina-sc-43-ru/_/rsrc/1424791136193/fotogalerea/roditelam/sovety-i-rekomendacii/ankety/ucenikam/%D1%80%D0%B0%D0%B1%D0%BE%D1%82%D0%B0%20%D0%B2%20%D0%BF%D0%B0%D1%80%D0%B5.jpg?height=228&amp;width=320"/>
          <p:cNvPicPr>
            <a:picLocks noChangeAspect="1" noChangeArrowheads="1"/>
          </p:cNvPicPr>
          <p:nvPr/>
        </p:nvPicPr>
        <p:blipFill>
          <a:blip r:embed="rId2" cstate="print"/>
          <a:srcRect r="21429"/>
          <a:stretch>
            <a:fillRect/>
          </a:stretch>
        </p:blipFill>
        <p:spPr bwMode="auto">
          <a:xfrm>
            <a:off x="5724128" y="3717032"/>
            <a:ext cx="291585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4005064"/>
            <a:ext cx="5698976" cy="3010346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усищ</a:t>
            </a:r>
            <a:r>
              <a:rPr lang="ru-RU" sz="4800" b="1" i="1" dirty="0" smtClean="0">
                <a:solidFill>
                  <a:srgbClr val="002060"/>
                </a:solidFill>
              </a:rPr>
              <a:t>а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глазищ</a:t>
            </a:r>
            <a:r>
              <a:rPr lang="ru-RU" sz="4800" b="1" i="1" dirty="0" smtClean="0">
                <a:solidFill>
                  <a:srgbClr val="002060"/>
                </a:solidFill>
              </a:rPr>
              <a:t>а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лапищ</a:t>
            </a:r>
            <a:r>
              <a:rPr lang="ru-RU" sz="4800" b="1" i="1" dirty="0" smtClean="0">
                <a:solidFill>
                  <a:srgbClr val="002060"/>
                </a:solidFill>
              </a:rPr>
              <a:t>а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err="1" smtClean="0"/>
              <a:t>зубищ</a:t>
            </a:r>
            <a:r>
              <a:rPr lang="ru-RU" sz="4800" b="1" i="1" dirty="0" err="1" smtClean="0">
                <a:solidFill>
                  <a:srgbClr val="002060"/>
                </a:solidFill>
              </a:rPr>
              <a:t>а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476672"/>
            <a:ext cx="8013576" cy="2952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i="1" dirty="0" smtClean="0"/>
              <a:t>    усищ</a:t>
            </a:r>
            <a:r>
              <a:rPr lang="ru-RU" sz="4800" b="1" i="1" dirty="0" smtClean="0">
                <a:solidFill>
                  <a:srgbClr val="002060"/>
                </a:solidFill>
              </a:rPr>
              <a:t>е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глазищ</a:t>
            </a:r>
            <a:r>
              <a:rPr lang="ru-RU" sz="4800" b="1" i="1" dirty="0" smtClean="0">
                <a:solidFill>
                  <a:srgbClr val="002060"/>
                </a:solidFill>
              </a:rPr>
              <a:t>е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лапищ</a:t>
            </a:r>
            <a:r>
              <a:rPr lang="ru-RU" sz="4800" b="1" i="1" dirty="0" smtClean="0">
                <a:solidFill>
                  <a:srgbClr val="002060"/>
                </a:solidFill>
              </a:rPr>
              <a:t>е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err="1" smtClean="0"/>
              <a:t>зубищ</a:t>
            </a:r>
            <a:r>
              <a:rPr lang="ru-RU" sz="4800" b="1" i="1" dirty="0" err="1" smtClean="0">
                <a:solidFill>
                  <a:srgbClr val="002060"/>
                </a:solidFill>
              </a:rPr>
              <a:t>е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sz="4800" dirty="0"/>
          </a:p>
        </p:txBody>
      </p:sp>
      <p:pic>
        <p:nvPicPr>
          <p:cNvPr id="4" name="Picture 7" descr="i?id=57becf977520ff2b764bcfdb92ee89ee-l&amp;n=13"/>
          <p:cNvPicPr>
            <a:picLocks noChangeAspect="1" noChangeArrowheads="1"/>
          </p:cNvPicPr>
          <p:nvPr/>
        </p:nvPicPr>
        <p:blipFill>
          <a:blip r:embed="rId2" cstate="print"/>
          <a:srcRect t="2229" b="1923"/>
          <a:stretch>
            <a:fillRect/>
          </a:stretch>
        </p:blipFill>
        <p:spPr bwMode="auto">
          <a:xfrm>
            <a:off x="2843808" y="188640"/>
            <a:ext cx="1656184" cy="3333582"/>
          </a:xfrm>
          <a:prstGeom prst="rect">
            <a:avLst/>
          </a:prstGeom>
          <a:noFill/>
        </p:spPr>
      </p:pic>
      <p:pic>
        <p:nvPicPr>
          <p:cNvPr id="5" name="Picture 7" descr="i?id=779b525c86909a9e9f70cc4c4beb3643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17032"/>
            <a:ext cx="3295650" cy="278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439248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4800" b="1" i="1" dirty="0" smtClean="0"/>
              <a:t>Слово  с  суффиксом   - </a:t>
            </a:r>
            <a:r>
              <a:rPr lang="ru-RU" sz="7100" b="1" i="1" dirty="0" err="1" smtClean="0">
                <a:solidFill>
                  <a:srgbClr val="002060"/>
                </a:solidFill>
              </a:rPr>
              <a:t>ищ</a:t>
            </a:r>
            <a:r>
              <a:rPr lang="ru-RU" sz="4800" b="1" i="1" dirty="0" smtClean="0"/>
              <a:t>-,   оканчивается в начальной  форме  на  </a:t>
            </a:r>
            <a:r>
              <a:rPr lang="ru-RU" sz="7200" b="1" i="1" dirty="0" smtClean="0">
                <a:solidFill>
                  <a:srgbClr val="002060"/>
                </a:solidFill>
              </a:rPr>
              <a:t>а</a:t>
            </a:r>
            <a:r>
              <a:rPr lang="ru-RU" sz="4800" b="1" i="1" dirty="0" smtClean="0"/>
              <a:t>,  если  слово,  от основы  которого  оно  образовано  …  рода.</a:t>
            </a:r>
            <a:endParaRPr lang="ru-RU" b="1" i="1" dirty="0"/>
          </a:p>
        </p:txBody>
      </p:sp>
      <p:pic>
        <p:nvPicPr>
          <p:cNvPr id="4" name="Picture 2" descr="Картинки по запросу написание существительных с суффиксом ищ 3 класс пнш презентация урока"/>
          <p:cNvPicPr>
            <a:picLocks noChangeAspect="1" noChangeArrowheads="1"/>
          </p:cNvPicPr>
          <p:nvPr/>
        </p:nvPicPr>
        <p:blipFill>
          <a:blip r:embed="rId2" cstate="print"/>
          <a:srcRect l="2738" t="3333" r="4174" b="3333"/>
          <a:stretch>
            <a:fillRect/>
          </a:stretch>
        </p:blipFill>
        <p:spPr bwMode="auto">
          <a:xfrm>
            <a:off x="6444208" y="4437112"/>
            <a:ext cx="2520280" cy="2218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4953" t="2632" r="5066" b="1316"/>
          <a:stretch>
            <a:fillRect/>
          </a:stretch>
        </p:blipFill>
        <p:spPr bwMode="auto">
          <a:xfrm>
            <a:off x="323528" y="548680"/>
            <a:ext cx="838646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260649"/>
            <a:ext cx="8640960" cy="2880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Слово  с  суффиксом   - </a:t>
            </a:r>
            <a:r>
              <a:rPr kumimoji="0" lang="ru-RU" sz="5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ищ</a:t>
            </a: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-,   оканчивается в начальной  форме  на </a:t>
            </a:r>
            <a:r>
              <a:rPr kumimoji="0" lang="ru-RU" sz="43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58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43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если  слово,  от основы  которого  оно  образовано  …   и …   рода.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653136"/>
            <a:ext cx="2278609" cy="206084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068960"/>
            <a:ext cx="7957392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Критерии</a:t>
            </a:r>
            <a:r>
              <a:rPr kumimoji="0" lang="ru-RU" sz="30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оценки: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i="1" dirty="0" smtClean="0">
                <a:solidFill>
                  <a:srgbClr val="FF0000"/>
                </a:solidFill>
              </a:rPr>
              <a:t>«5» </a:t>
            </a:r>
            <a:r>
              <a:rPr lang="ru-RU" sz="2600" i="1" dirty="0" smtClean="0"/>
              <a:t>-</a:t>
            </a:r>
            <a:r>
              <a:rPr lang="ru-RU" sz="2600" i="1" dirty="0" smtClean="0">
                <a:solidFill>
                  <a:srgbClr val="7030A0"/>
                </a:solidFill>
              </a:rPr>
              <a:t> </a:t>
            </a:r>
            <a:r>
              <a:rPr lang="ru-RU" sz="2600" i="1" dirty="0" smtClean="0"/>
              <a:t>даны  правильные  ответы, </a:t>
            </a:r>
            <a:r>
              <a:rPr lang="ru-RU" sz="2600" i="1" dirty="0" smtClean="0"/>
              <a:t>сделан вывод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i="1" dirty="0" smtClean="0">
                <a:solidFill>
                  <a:srgbClr val="FF0000"/>
                </a:solidFill>
              </a:rPr>
              <a:t>«4» </a:t>
            </a:r>
            <a:r>
              <a:rPr lang="ru-RU" sz="2600" i="1" dirty="0" smtClean="0"/>
              <a:t>- вывод  сделан,  но  неточные  ответы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 </a:t>
            </a:r>
            <a:r>
              <a:rPr kumimoji="0" lang="ru-RU" sz="2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испытывали затруднения, вывод и </a:t>
            </a:r>
            <a:endParaRPr kumimoji="0" lang="ru-RU" sz="26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i="1" dirty="0" smtClean="0"/>
              <a:t> </a:t>
            </a:r>
            <a:r>
              <a:rPr lang="ru-RU" sz="2600" i="1" dirty="0" smtClean="0"/>
              <a:t>      </a:t>
            </a:r>
            <a:r>
              <a:rPr kumimoji="0" lang="ru-RU" sz="2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ответы     сформулированы  </a:t>
            </a:r>
            <a:r>
              <a:rPr kumimoji="0" lang="ru-RU" sz="2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неточно;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b="1" i="1" dirty="0" smtClean="0">
                <a:solidFill>
                  <a:srgbClr val="FF0000"/>
                </a:solidFill>
              </a:rPr>
              <a:t>«2» </a:t>
            </a:r>
            <a:r>
              <a:rPr lang="ru-RU" sz="2600" i="1" dirty="0" smtClean="0"/>
              <a:t>- не смогли выполнить работу </a:t>
            </a:r>
            <a:endParaRPr lang="ru-RU" sz="2600" i="1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i="1" dirty="0" smtClean="0"/>
              <a:t> </a:t>
            </a:r>
            <a:r>
              <a:rPr lang="ru-RU" sz="2600" i="1" dirty="0" smtClean="0"/>
              <a:t>      </a:t>
            </a:r>
            <a:r>
              <a:rPr lang="ru-RU" sz="2600" i="1" dirty="0" smtClean="0"/>
              <a:t>самостоятельно</a:t>
            </a:r>
            <a:endParaRPr kumimoji="0" lang="ru-RU" sz="2600" b="0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Плакат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Летучей  </a:t>
            </a:r>
            <a:r>
              <a:rPr lang="ru-RU" b="1" dirty="0" smtClean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ыши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11267" name="Picture 3" descr="C:\Users\Вадим Палыч\Desktop\P1030936.JPG"/>
          <p:cNvPicPr>
            <a:picLocks noChangeAspect="1" noChangeArrowheads="1"/>
          </p:cNvPicPr>
          <p:nvPr/>
        </p:nvPicPr>
        <p:blipFill>
          <a:blip r:embed="rId2" cstate="print"/>
          <a:srcRect l="3817" t="30026" b="11959"/>
          <a:stretch>
            <a:fillRect/>
          </a:stretch>
        </p:blipFill>
        <p:spPr bwMode="auto">
          <a:xfrm>
            <a:off x="285720" y="1285860"/>
            <a:ext cx="8501122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Алгоритм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764704"/>
            <a:ext cx="896448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sz="2800" dirty="0" smtClean="0">
                <a:latin typeface="+mj-lt"/>
              </a:rPr>
              <a:t>    определить,  от   основы   какого   слова   </a:t>
            </a:r>
            <a:r>
              <a:rPr lang="ru-RU" sz="2800" dirty="0" smtClean="0">
                <a:latin typeface="+mj-lt"/>
              </a:rPr>
              <a:t>  образовалось    </a:t>
            </a:r>
            <a:r>
              <a:rPr lang="ru-RU" sz="2800" dirty="0" smtClean="0">
                <a:latin typeface="+mj-lt"/>
              </a:rPr>
              <a:t>данное    слово;</a:t>
            </a:r>
          </a:p>
          <a:p>
            <a:r>
              <a:rPr lang="ru-RU" sz="2800" dirty="0" smtClean="0">
                <a:latin typeface="+mj-lt"/>
              </a:rPr>
              <a:t>2.   определить    род    этого    слова;</a:t>
            </a:r>
          </a:p>
          <a:p>
            <a:r>
              <a:rPr lang="ru-RU" sz="2800" dirty="0" smtClean="0">
                <a:latin typeface="+mj-lt"/>
              </a:rPr>
              <a:t>3.   если  слово   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ж. р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ru-RU" sz="2800" dirty="0" smtClean="0">
                <a:latin typeface="+mj-lt"/>
              </a:rPr>
              <a:t>,   то после  -</a:t>
            </a:r>
            <a:r>
              <a:rPr lang="ru-RU" sz="3600" b="1" i="1" dirty="0" err="1" smtClean="0">
                <a:solidFill>
                  <a:srgbClr val="002060"/>
                </a:solidFill>
                <a:latin typeface="+mj-lt"/>
              </a:rPr>
              <a:t>ищ</a:t>
            </a:r>
            <a:r>
              <a:rPr lang="ru-RU" sz="2800" dirty="0" smtClean="0">
                <a:latin typeface="+mj-lt"/>
              </a:rPr>
              <a:t>-   пишется  </a:t>
            </a:r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а</a:t>
            </a:r>
            <a:r>
              <a:rPr lang="ru-RU" sz="3200" i="1" dirty="0" smtClean="0">
                <a:latin typeface="+mj-lt"/>
              </a:rPr>
              <a:t>;</a:t>
            </a:r>
            <a:r>
              <a:rPr lang="ru-RU" sz="3600" i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2800" i="1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2800" dirty="0" smtClean="0">
                <a:latin typeface="+mj-lt"/>
              </a:rPr>
              <a:t>4.   если слово 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м.р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ru-RU" sz="2800" dirty="0" smtClean="0">
                <a:latin typeface="+mj-lt"/>
              </a:rPr>
              <a:t> или 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ср.р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ru-RU" sz="2800" dirty="0" smtClean="0">
                <a:latin typeface="+mj-lt"/>
              </a:rPr>
              <a:t>, то после -</a:t>
            </a:r>
            <a:r>
              <a:rPr lang="ru-RU" sz="3600" b="1" i="1" dirty="0" err="1" smtClean="0">
                <a:solidFill>
                  <a:srgbClr val="002060"/>
                </a:solidFill>
                <a:latin typeface="+mj-lt"/>
              </a:rPr>
              <a:t>ищ</a:t>
            </a:r>
            <a:r>
              <a:rPr lang="ru-RU" sz="2800" dirty="0" smtClean="0">
                <a:latin typeface="+mj-lt"/>
              </a:rPr>
              <a:t>- пишется </a:t>
            </a:r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е</a:t>
            </a:r>
            <a:endParaRPr lang="ru-RU" sz="2800" dirty="0" smtClean="0">
              <a:solidFill>
                <a:srgbClr val="FF0000"/>
              </a:solidFill>
              <a:latin typeface="+mj-lt"/>
            </a:endParaRPr>
          </a:p>
          <a:p>
            <a:pPr marL="342900" indent="-342900"/>
            <a:endParaRPr lang="ru-RU" sz="2400" dirty="0" smtClean="0">
              <a:latin typeface="Times New Roman" pitchFamily="18" charset="0"/>
            </a:endParaRPr>
          </a:p>
          <a:p>
            <a:pPr marL="342900" indent="-342900"/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0" name="Picture 8" descr="http://3.bp.blogspot.com/-Kx_Jk6b03B4/UkXZSHrGnoI/AAAAAAAABFc/5pYk9TVecMI/s1600/%D0%B4%D0%BE%D0%BC%D0%B0%D1%88%D0%BD%D0%B5%D0%B5+%D0%B7%D0%B0%D0%B4%D0%B0%D0%BD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933056"/>
            <a:ext cx="258817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899592" y="3789040"/>
            <a:ext cx="7416824" cy="3456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Критерии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оценки:</a:t>
            </a:r>
            <a:endParaRPr kumimoji="0" lang="ru-RU" sz="2800" b="1" i="1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«5» </a:t>
            </a:r>
            <a:r>
              <a:rPr lang="ru-RU" sz="2400" i="1" dirty="0" smtClean="0"/>
              <a:t>-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smtClean="0"/>
              <a:t>алгоритм составлен правильно;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«4» </a:t>
            </a:r>
            <a:r>
              <a:rPr lang="ru-RU" sz="2400" i="1" dirty="0" smtClean="0"/>
              <a:t>- допущена 1 ошибка;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 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допущено 2 ошибки;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«2» </a:t>
            </a:r>
            <a:r>
              <a:rPr lang="ru-RU" sz="2400" i="1" dirty="0" smtClean="0"/>
              <a:t>- алгоритм не составлен</a:t>
            </a:r>
            <a:endParaRPr kumimoji="0" lang="ru-RU" sz="2400" b="0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820472" cy="69847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7030A0"/>
                </a:solidFill>
              </a:rPr>
              <a:t>             1 задание</a:t>
            </a:r>
            <a:endParaRPr lang="ru-RU" sz="4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«5» </a:t>
            </a:r>
            <a:r>
              <a:rPr lang="ru-RU" sz="4400" i="1" dirty="0" smtClean="0"/>
              <a:t>- нашел все пары слов</a:t>
            </a:r>
            <a:endParaRPr lang="ru-RU" sz="4400" dirty="0" smtClean="0"/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«4» </a:t>
            </a:r>
            <a:r>
              <a:rPr lang="ru-RU" sz="4400" i="1" dirty="0" smtClean="0"/>
              <a:t>- допустил 1 ошибку</a:t>
            </a:r>
            <a:endParaRPr lang="ru-RU" sz="4400" dirty="0" smtClean="0"/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«3» </a:t>
            </a:r>
            <a:r>
              <a:rPr lang="ru-RU" sz="4400" i="1" dirty="0" smtClean="0"/>
              <a:t>- допустил 2 ошибки</a:t>
            </a:r>
            <a:endParaRPr lang="ru-RU" sz="4400" dirty="0" smtClean="0"/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«2» </a:t>
            </a:r>
            <a:r>
              <a:rPr lang="ru-RU" sz="4400" i="1" dirty="0" smtClean="0"/>
              <a:t>- не смог справиться самостоятельно</a:t>
            </a: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b="1" i="1" dirty="0" smtClean="0"/>
              <a:t>                                                                  </a:t>
            </a:r>
            <a:r>
              <a:rPr lang="ru-RU" sz="4400" b="1" i="1" dirty="0" smtClean="0">
                <a:solidFill>
                  <a:srgbClr val="7030A0"/>
                </a:solidFill>
              </a:rPr>
              <a:t>2 задание</a:t>
            </a:r>
            <a:endParaRPr lang="ru-RU" sz="4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400" i="1" dirty="0" smtClean="0"/>
              <a:t>                                          </a:t>
            </a:r>
            <a:r>
              <a:rPr lang="ru-RU" sz="4400" b="1" i="1" dirty="0" smtClean="0">
                <a:solidFill>
                  <a:srgbClr val="FF0000"/>
                </a:solidFill>
              </a:rPr>
              <a:t>«5» </a:t>
            </a:r>
            <a:r>
              <a:rPr lang="ru-RU" sz="4400" i="1" dirty="0" smtClean="0"/>
              <a:t>- правильно выполнил всю работу</a:t>
            </a:r>
            <a:endParaRPr lang="ru-RU" sz="4400" dirty="0" smtClean="0"/>
          </a:p>
          <a:p>
            <a:pPr>
              <a:buNone/>
            </a:pPr>
            <a:r>
              <a:rPr lang="ru-RU" sz="4400" i="1" dirty="0" smtClean="0"/>
              <a:t>                                          </a:t>
            </a:r>
            <a:r>
              <a:rPr lang="ru-RU" sz="4400" b="1" i="1" dirty="0" smtClean="0">
                <a:solidFill>
                  <a:srgbClr val="FF0000"/>
                </a:solidFill>
              </a:rPr>
              <a:t>«4» </a:t>
            </a:r>
            <a:r>
              <a:rPr lang="ru-RU" sz="4400" i="1" dirty="0" smtClean="0"/>
              <a:t>- допустил 1 ошибку</a:t>
            </a:r>
            <a:endParaRPr lang="ru-RU" sz="4400" dirty="0" smtClean="0"/>
          </a:p>
          <a:p>
            <a:pPr>
              <a:buNone/>
            </a:pPr>
            <a:r>
              <a:rPr lang="ru-RU" sz="4400" i="1" dirty="0" smtClean="0"/>
              <a:t>                                          </a:t>
            </a:r>
            <a:r>
              <a:rPr lang="ru-RU" sz="4400" b="1" i="1" dirty="0" smtClean="0">
                <a:solidFill>
                  <a:srgbClr val="FF0000"/>
                </a:solidFill>
              </a:rPr>
              <a:t>«3» </a:t>
            </a:r>
            <a:r>
              <a:rPr lang="ru-RU" sz="4400" i="1" dirty="0" smtClean="0"/>
              <a:t>- допустил 2-3 ошибки</a:t>
            </a:r>
            <a:endParaRPr lang="ru-RU" sz="4400" dirty="0" smtClean="0"/>
          </a:p>
          <a:p>
            <a:pPr>
              <a:buNone/>
            </a:pPr>
            <a:r>
              <a:rPr lang="ru-RU" sz="4400" i="1" dirty="0" smtClean="0"/>
              <a:t>                                          </a:t>
            </a:r>
            <a:r>
              <a:rPr lang="ru-RU" sz="4400" b="1" i="1" dirty="0" smtClean="0">
                <a:solidFill>
                  <a:srgbClr val="FF0000"/>
                </a:solidFill>
              </a:rPr>
              <a:t>«2» </a:t>
            </a:r>
            <a:r>
              <a:rPr lang="ru-RU" sz="4400" i="1" dirty="0" smtClean="0"/>
              <a:t>- не смог справиться самостоятельно</a:t>
            </a:r>
            <a:endParaRPr lang="ru-RU" sz="4400" dirty="0" smtClean="0"/>
          </a:p>
          <a:p>
            <a:pPr>
              <a:buNone/>
            </a:pPr>
            <a:r>
              <a:rPr lang="ru-RU" sz="4000" b="1" i="1" dirty="0" smtClean="0"/>
              <a:t> </a:t>
            </a:r>
            <a:endParaRPr lang="ru-RU" sz="4000" dirty="0" smtClean="0"/>
          </a:p>
          <a:p>
            <a:pPr>
              <a:buNone/>
            </a:pPr>
            <a:r>
              <a:rPr lang="ru-RU" sz="4400" b="1" i="1" dirty="0" smtClean="0">
                <a:solidFill>
                  <a:srgbClr val="7030A0"/>
                </a:solidFill>
              </a:rPr>
              <a:t>             3 задание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«5» </a:t>
            </a:r>
            <a:r>
              <a:rPr lang="ru-RU" sz="4400" i="1" dirty="0" smtClean="0"/>
              <a:t>- </a:t>
            </a:r>
            <a:r>
              <a:rPr lang="ru-RU" sz="4400" i="1" dirty="0" smtClean="0"/>
              <a:t>разбор всех слов выполнен без ошибок</a:t>
            </a:r>
            <a:endParaRPr lang="ru-RU" sz="4400" dirty="0" smtClean="0"/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«4» </a:t>
            </a:r>
            <a:r>
              <a:rPr lang="ru-RU" sz="4400" i="1" dirty="0" smtClean="0"/>
              <a:t>- допустил </a:t>
            </a:r>
            <a:r>
              <a:rPr lang="ru-RU" sz="4400" i="1" dirty="0" smtClean="0"/>
              <a:t> </a:t>
            </a:r>
            <a:r>
              <a:rPr lang="ru-RU" sz="4400" i="1" dirty="0" smtClean="0"/>
              <a:t>ошибку  в 1 слове </a:t>
            </a:r>
            <a:endParaRPr lang="ru-RU" sz="4400" dirty="0" smtClean="0"/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«3» </a:t>
            </a:r>
            <a:r>
              <a:rPr lang="ru-RU" sz="4400" i="1" dirty="0" smtClean="0"/>
              <a:t>- допустил </a:t>
            </a:r>
            <a:r>
              <a:rPr lang="ru-RU" sz="4400" i="1" dirty="0" smtClean="0"/>
              <a:t> ошибки  в 2 словах </a:t>
            </a:r>
            <a:endParaRPr lang="ru-RU" sz="4400" dirty="0" smtClean="0"/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«2» </a:t>
            </a:r>
            <a:r>
              <a:rPr lang="ru-RU" sz="4400" i="1" dirty="0" smtClean="0"/>
              <a:t>- </a:t>
            </a:r>
            <a:r>
              <a:rPr lang="ru-RU" sz="4400" i="1" dirty="0" smtClean="0"/>
              <a:t>допустил   </a:t>
            </a:r>
            <a:r>
              <a:rPr lang="ru-RU" sz="4400" i="1" smtClean="0"/>
              <a:t>более  3 </a:t>
            </a:r>
            <a:r>
              <a:rPr lang="ru-RU" sz="4400" i="1" dirty="0" smtClean="0"/>
              <a:t>ошибок</a:t>
            </a:r>
            <a:endParaRPr lang="ru-RU" sz="4400" dirty="0" smtClean="0"/>
          </a:p>
          <a:p>
            <a:pPr>
              <a:buNone/>
            </a:pPr>
            <a:endParaRPr lang="ru-RU" sz="4000" dirty="0" smtClean="0"/>
          </a:p>
          <a:p>
            <a:endParaRPr lang="ru-RU" dirty="0"/>
          </a:p>
        </p:txBody>
      </p:sp>
      <p:pic>
        <p:nvPicPr>
          <p:cNvPr id="4" name="Picture 8" descr="http://3.bp.blogspot.com/-Kx_Jk6b03B4/UkXZSHrGnoI/AAAAAAAABFc/5pYk9TVecMI/s1600/%D0%B4%D0%BE%D0%BC%D0%B0%D1%88%D0%BD%D0%B5%D0%B5+%D0%B7%D0%B0%D0%B4%D0%B0%D0%BD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2232248" cy="22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Сегодня  на  уроке  я: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научился…</a:t>
            </a:r>
          </a:p>
          <a:p>
            <a:r>
              <a:rPr lang="ru-RU" sz="4400" b="1" i="1" dirty="0" smtClean="0"/>
              <a:t>было интересно…</a:t>
            </a:r>
          </a:p>
          <a:p>
            <a:r>
              <a:rPr lang="ru-RU" sz="4400" b="1" i="1" dirty="0" smtClean="0"/>
              <a:t>было трудно…</a:t>
            </a:r>
          </a:p>
          <a:p>
            <a:r>
              <a:rPr lang="ru-RU" sz="4400" b="1" i="1" dirty="0" smtClean="0"/>
              <a:t>больше всего понравилось…</a:t>
            </a:r>
          </a:p>
        </p:txBody>
      </p:sp>
      <p:pic>
        <p:nvPicPr>
          <p:cNvPr id="4" name="Picture 12" descr="Картинки по запросу самостоятельная работа симв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3096344" cy="30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1.jpg (35001 byte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3.bp.blogspot.com/-Kx_Jk6b03B4/UkXZSHrGnoI/AAAAAAAABFc/5pYk9TVecMI/s1600/%D0%B4%D0%BE%D0%BC%D0%B0%D1%88%D0%BD%D0%B5%D0%B5+%D0%B7%D0%B0%D0%B4%D0%B0%D0%BD%D0%B8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232248" cy="22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План   урока: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1                            2                              3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4                            5                               6</a:t>
            </a:r>
            <a:endParaRPr lang="ru-RU" dirty="0"/>
          </a:p>
        </p:txBody>
      </p:sp>
      <p:pic>
        <p:nvPicPr>
          <p:cNvPr id="4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6964" t="13333" r="7143" b="6190"/>
          <a:stretch>
            <a:fillRect/>
          </a:stretch>
        </p:blipFill>
        <p:spPr bwMode="auto">
          <a:xfrm>
            <a:off x="683568" y="1340768"/>
            <a:ext cx="2178242" cy="1584176"/>
          </a:xfrm>
          <a:prstGeom prst="rect">
            <a:avLst/>
          </a:prstGeom>
          <a:noFill/>
        </p:spPr>
      </p:pic>
      <p:pic>
        <p:nvPicPr>
          <p:cNvPr id="5" name="Picture 2" descr="https://sites.google.com/a/sc43.ru/lukashina-sc-43-ru/_/rsrc/1424791136193/fotogalerea/roditelam/sovety-i-rekomendacii/ankety/ucenikam/%D1%80%D0%B0%D0%B1%D0%BE%D1%82%D0%B0%20%D0%B2%20%D0%BF%D0%B0%D1%80%D0%B5.jpg?height=228&amp;width=320"/>
          <p:cNvPicPr>
            <a:picLocks noChangeAspect="1" noChangeArrowheads="1"/>
          </p:cNvPicPr>
          <p:nvPr/>
        </p:nvPicPr>
        <p:blipFill>
          <a:blip r:embed="rId3" cstate="print"/>
          <a:srcRect r="21429"/>
          <a:stretch>
            <a:fillRect/>
          </a:stretch>
        </p:blipFill>
        <p:spPr bwMode="auto">
          <a:xfrm>
            <a:off x="3491880" y="1196752"/>
            <a:ext cx="244301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3.bp.blogspot.com/-Kx_Jk6b03B4/UkXZSHrGnoI/AAAAAAAABFc/5pYk9TVecMI/s1600/%D0%B4%D0%BE%D0%BC%D0%B0%D1%88%D0%BD%D0%B5%D0%B5+%D0%B7%D0%B0%D0%B4%D0%B0%D0%BD%D0%B8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518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.ocvita.com.ua/pars_docs/refs/2/1022/1022_html_m580c2f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4528" y="2060848"/>
            <a:ext cx="2736304" cy="2304256"/>
          </a:xfrm>
          <a:prstGeom prst="rect">
            <a:avLst/>
          </a:prstGeom>
          <a:noFill/>
        </p:spPr>
      </p:pic>
      <p:pic>
        <p:nvPicPr>
          <p:cNvPr id="9" name="Picture 12" descr="Картинки по запросу самостоятельная работа симво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933056"/>
            <a:ext cx="228632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77072"/>
            <a:ext cx="2606074" cy="2357018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написание существительных с суффиксом ищ 3 класс пнш презентация урока"/>
          <p:cNvPicPr>
            <a:picLocks noChangeAspect="1" noChangeArrowheads="1"/>
          </p:cNvPicPr>
          <p:nvPr/>
        </p:nvPicPr>
        <p:blipFill>
          <a:blip r:embed="rId8" cstate="print"/>
          <a:srcRect l="2738" t="3333" r="4174" b="3333"/>
          <a:stretch>
            <a:fillRect/>
          </a:stretch>
        </p:blipFill>
        <p:spPr bwMode="auto">
          <a:xfrm>
            <a:off x="6444208" y="1268760"/>
            <a:ext cx="2520280" cy="2218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Оцени себя</a:t>
            </a:r>
            <a:r>
              <a:rPr lang="ru-RU" sz="4800" b="1" dirty="0" smtClean="0">
                <a:solidFill>
                  <a:srgbClr val="7030A0"/>
                </a:solidFill>
              </a:rPr>
              <a:t>: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4525963"/>
          </a:xfrm>
        </p:spPr>
        <p:txBody>
          <a:bodyPr>
            <a:norm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  <a:buNone/>
              <a:tabLst>
                <a:tab pos="450850" algn="l"/>
              </a:tabLst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«5» 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написано  аккуратно, соблюдались   все  правила  каллиграфии: высота  и ширина  букв, наклон,  правильность соединений, расстояние между  буквами;</a:t>
            </a:r>
          </a:p>
          <a:p>
            <a:pPr lvl="0" algn="just" fontAlgn="base">
              <a:spcBef>
                <a:spcPct val="0"/>
              </a:spcBef>
              <a:spcAft>
                <a:spcPts val="600"/>
              </a:spcAft>
              <a:buNone/>
              <a:tabLst>
                <a:tab pos="450850" algn="l"/>
              </a:tabLs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«4»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старались,  но соблюдено 4-5 элементов написания;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None/>
              <a:tabLst>
                <a:tab pos="450850" algn="l"/>
              </a:tabLst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«3» 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соблюдено 2-3  элемента написания;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None/>
              <a:tabLst>
                <a:tab pos="450850" algn="l"/>
              </a:tabLst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«2» 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писали неаккуратно, не соблюдая правила каллиграфии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0850" algn="l"/>
              </a:tabLst>
            </a:pPr>
            <a:endParaRPr lang="ru-RU" dirty="0"/>
          </a:p>
        </p:txBody>
      </p:sp>
      <p:pic>
        <p:nvPicPr>
          <p:cNvPr id="4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6964" t="13333" r="7143" b="6190"/>
          <a:stretch>
            <a:fillRect/>
          </a:stretch>
        </p:blipFill>
        <p:spPr bwMode="auto">
          <a:xfrm>
            <a:off x="323528" y="260648"/>
            <a:ext cx="2160240" cy="157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58439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Блиц-опрос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400600"/>
          </a:xfrm>
        </p:spPr>
        <p:txBody>
          <a:bodyPr>
            <a:normAutofit fontScale="92500" lnSpcReduction="10000"/>
          </a:bodyPr>
          <a:lstStyle/>
          <a:p>
            <a:pPr marL="0" indent="-514350">
              <a:spcBef>
                <a:spcPts val="0"/>
              </a:spcBef>
              <a:buAutoNum type="arabicPeriod"/>
            </a:pPr>
            <a:r>
              <a:rPr lang="ru-RU" b="1" dirty="0" smtClean="0"/>
              <a:t>Из каких морфем  может состоять слово? </a:t>
            </a:r>
          </a:p>
          <a:p>
            <a:pPr marL="0" indent="-514350">
              <a:spcBef>
                <a:spcPts val="0"/>
              </a:spcBef>
              <a:buAutoNum type="arabicPeriod"/>
            </a:pPr>
            <a:r>
              <a:rPr lang="ru-RU" b="1" dirty="0" smtClean="0"/>
              <a:t>Без какой части слово быть не может? Почему?</a:t>
            </a:r>
          </a:p>
          <a:p>
            <a:pPr marL="0" indent="-514350">
              <a:spcBef>
                <a:spcPts val="0"/>
              </a:spcBef>
              <a:buAutoNum type="arabicPeriod"/>
            </a:pPr>
            <a:r>
              <a:rPr lang="ru-RU" b="1" dirty="0" smtClean="0"/>
              <a:t>Какая часть слова не входит в основу? Почему?</a:t>
            </a:r>
          </a:p>
          <a:p>
            <a:pPr marL="0" indent="-514350">
              <a:spcBef>
                <a:spcPts val="0"/>
              </a:spcBef>
              <a:buAutoNum type="arabicPeriod"/>
            </a:pPr>
            <a:r>
              <a:rPr lang="ru-RU" b="1" dirty="0" smtClean="0"/>
              <a:t>Что такое суффикс и для чего он служит?</a:t>
            </a:r>
          </a:p>
          <a:p>
            <a:pPr algn="ctr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3900" b="1" i="1" dirty="0" smtClean="0">
                <a:solidFill>
                  <a:srgbClr val="7030A0"/>
                </a:solidFill>
              </a:rPr>
              <a:t>Критерии   оценки: </a:t>
            </a:r>
            <a:endParaRPr lang="ru-RU" sz="35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3000" b="1" i="1" dirty="0" smtClean="0">
                <a:solidFill>
                  <a:srgbClr val="FF0000"/>
                </a:solidFill>
              </a:rPr>
              <a:t>5» </a:t>
            </a:r>
            <a:r>
              <a:rPr lang="ru-RU" sz="3000" i="1" smtClean="0"/>
              <a:t>- дал правильные</a:t>
            </a:r>
            <a:r>
              <a:rPr lang="ru-RU" sz="3000" i="1" dirty="0" smtClean="0"/>
              <a:t>,  полные и точные  ответы  на все вопросы</a:t>
            </a:r>
            <a:endParaRPr lang="ru-RU" sz="3000" dirty="0" smtClean="0"/>
          </a:p>
          <a:p>
            <a:pPr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«4» </a:t>
            </a:r>
            <a:r>
              <a:rPr lang="ru-RU" sz="3000" i="1" dirty="0" smtClean="0"/>
              <a:t>- ответы  на все вопросы, но неточно, путался</a:t>
            </a:r>
            <a:endParaRPr lang="ru-RU" sz="3000" dirty="0" smtClean="0"/>
          </a:p>
          <a:p>
            <a:pPr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«3» </a:t>
            </a:r>
            <a:r>
              <a:rPr lang="ru-RU" sz="3000" i="1" dirty="0" smtClean="0"/>
              <a:t>- ответ на один вопрос</a:t>
            </a:r>
            <a:endParaRPr lang="ru-RU" sz="3000" dirty="0" smtClean="0"/>
          </a:p>
          <a:p>
            <a:pPr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«2» </a:t>
            </a:r>
            <a:r>
              <a:rPr lang="ru-RU" sz="3000" i="1" dirty="0" smtClean="0"/>
              <a:t>- не смог ответить ни на один вопрос</a:t>
            </a:r>
            <a:endParaRPr lang="ru-RU" sz="3000" dirty="0" smtClean="0"/>
          </a:p>
          <a:p>
            <a:pPr marL="0" indent="-514350">
              <a:spcBef>
                <a:spcPts val="0"/>
              </a:spcBef>
              <a:buAutoNum type="arabicPeriod"/>
            </a:pPr>
            <a:endParaRPr lang="ru-RU" sz="2800" b="1" dirty="0"/>
          </a:p>
        </p:txBody>
      </p:sp>
      <p:pic>
        <p:nvPicPr>
          <p:cNvPr id="4" name="Picture 2" descr="https://sites.google.com/a/sc43.ru/lukashina-sc-43-ru/_/rsrc/1424791136193/fotogalerea/roditelam/sovety-i-rekomendacii/ankety/ucenikam/%D1%80%D0%B0%D0%B1%D0%BE%D1%82%D0%B0%20%D0%B2%20%D0%BF%D0%B0%D1%80%D0%B5.jpg?height=228&amp;width=320"/>
          <p:cNvPicPr>
            <a:picLocks noChangeAspect="1" noChangeArrowheads="1"/>
          </p:cNvPicPr>
          <p:nvPr/>
        </p:nvPicPr>
        <p:blipFill>
          <a:blip r:embed="rId2" cstate="print"/>
          <a:srcRect r="21429"/>
          <a:stretch>
            <a:fillRect/>
          </a:stretch>
        </p:blipFill>
        <p:spPr bwMode="auto">
          <a:xfrm>
            <a:off x="7308304" y="5229200"/>
            <a:ext cx="1584176" cy="144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написание существительных с суффиксом ищ 3 класс пнш презентация урока"/>
          <p:cNvPicPr>
            <a:picLocks noChangeAspect="1" noChangeArrowheads="1"/>
          </p:cNvPicPr>
          <p:nvPr/>
        </p:nvPicPr>
        <p:blipFill>
          <a:blip r:embed="rId2" cstate="print"/>
          <a:srcRect l="2530" t="9051" r="3538" b="2751"/>
          <a:stretch>
            <a:fillRect/>
          </a:stretch>
        </p:blipFill>
        <p:spPr bwMode="auto">
          <a:xfrm>
            <a:off x="212562" y="205564"/>
            <a:ext cx="881546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5832648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     Жил-был заяц в лесу. Летом ему было хорошо, а зимой плохо - приходилось к крестьянам  на  гумно ходить, овёс воровать.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     Пришёл  он на гумно, а тут уж яблоку негде упасть, стадо зайцев на кормёжку собралось. И один трусливее другого. От любого шума прячутся.  Вот заяц  и начал им  хвастать: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- У меня не усы, а</a:t>
            </a:r>
            <a:r>
              <a:rPr lang="ru-RU" b="1" dirty="0" smtClean="0"/>
              <a:t> усищи</a:t>
            </a:r>
            <a:r>
              <a:rPr lang="ru-RU" dirty="0" smtClean="0"/>
              <a:t>, не глаза, а </a:t>
            </a:r>
            <a:r>
              <a:rPr lang="ru-RU" b="1" dirty="0" smtClean="0"/>
              <a:t>глазищи</a:t>
            </a:r>
            <a:r>
              <a:rPr lang="ru-RU" dirty="0" smtClean="0"/>
              <a:t>, не лапы, а </a:t>
            </a:r>
            <a:r>
              <a:rPr lang="ru-RU" b="1" dirty="0" smtClean="0"/>
              <a:t>лапищи</a:t>
            </a:r>
            <a:r>
              <a:rPr lang="ru-RU" dirty="0" smtClean="0"/>
              <a:t>, не зубы, а </a:t>
            </a:r>
            <a:r>
              <a:rPr lang="ru-RU" b="1" dirty="0" err="1" smtClean="0"/>
              <a:t>зубищи</a:t>
            </a:r>
            <a:r>
              <a:rPr lang="ru-RU" dirty="0" smtClean="0"/>
              <a:t>, - я никого не боюсь!</a:t>
            </a:r>
            <a:endParaRPr lang="ru-RU" dirty="0"/>
          </a:p>
        </p:txBody>
      </p:sp>
      <p:pic>
        <p:nvPicPr>
          <p:cNvPr id="1946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25144"/>
            <a:ext cx="3379426" cy="1973841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067944" y="1196752"/>
            <a:ext cx="720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ГУМНО́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  </a:t>
            </a:r>
            <a:r>
              <a:rPr lang="ru-RU" sz="2800" i="1" dirty="0" smtClean="0"/>
              <a:t>-  </a:t>
            </a:r>
            <a:r>
              <a:rPr lang="ru-RU" sz="2800" i="1" dirty="0" smtClean="0"/>
              <a:t>имя сущ</a:t>
            </a:r>
            <a:r>
              <a:rPr lang="ru-RU" sz="2800" i="1" dirty="0" smtClean="0"/>
              <a:t>.,  средний род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  Помещение, сарай для сжатого хлеба.</a:t>
            </a:r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.  Площадка для молотьбы, ток.</a:t>
            </a:r>
            <a:endParaRPr lang="ru-RU" dirty="0"/>
          </a:p>
        </p:txBody>
      </p:sp>
      <p:pic>
        <p:nvPicPr>
          <p:cNvPr id="2052" name="Picture 4" descr="https://upload.wikimedia.org/wikipedia/commons/thumb/f/fe/Pirosmani._Threshing-floor._1916%2C_Oil_on_cardboard%2C_72X100.jpg/250px-Pirosmani._Threshing-floor._1916%2C_Oil_on_cardboard%2C_72X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300477" cy="3096344"/>
          </a:xfrm>
          <a:prstGeom prst="rect">
            <a:avLst/>
          </a:prstGeom>
          <a:noFill/>
        </p:spPr>
      </p:pic>
      <p:pic>
        <p:nvPicPr>
          <p:cNvPr id="2054" name="Picture 6" descr="https://upload.wikimedia.org/wikipedia/commons/thumb/a/a0/%D0%9B%D0%B5%D0%B1%D0%B5%D0%B4%D0%B5%D0%B2_%D0%93%D1%83%D0%BC%D0%BD%D0%BE_1894.jpg/250px-%D0%9B%D0%B5%D0%B1%D0%B5%D0%B4%D0%B5%D0%B2_%D0%93%D1%83%D0%BC%D0%BD%D0%BE_1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4104456" cy="309634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4032448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Нико</a:t>
            </a:r>
            <a:r>
              <a:rPr lang="ru-RU" sz="2800" b="1" dirty="0" smtClean="0"/>
              <a:t>   </a:t>
            </a:r>
            <a:r>
              <a:rPr lang="ru-RU" sz="2800" b="1" dirty="0" err="1" smtClean="0"/>
              <a:t>Пиросман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«На гумне»</a:t>
            </a:r>
            <a:br>
              <a:rPr lang="ru-RU" sz="2800" b="1" dirty="0" smtClean="0"/>
            </a:br>
            <a:r>
              <a:rPr lang="ru-RU" sz="2800" b="1" dirty="0" smtClean="0"/>
              <a:t>1916 год</a:t>
            </a:r>
            <a:endParaRPr lang="ru-RU" sz="2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32040" y="5589240"/>
            <a:ext cx="4032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К.Лебедев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«Гумно»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1894 год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5832648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     Жил-был заяц в лесу. Летом ему было хорошо, а зимой плохо - приходилось к крестьянам  на  гумно ходить, овёс воровать.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     Пришёл  он на гумно, а тут уж яблоку негде упасть, стадо зайцев на кормёжку собралось. И один трусливее другого. От любого шума прячутся.  Вот заяц  и начал им  хвастать: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- У меня не усы, а</a:t>
            </a:r>
            <a:r>
              <a:rPr lang="ru-RU" b="1" dirty="0" smtClean="0"/>
              <a:t> усищи</a:t>
            </a:r>
            <a:r>
              <a:rPr lang="ru-RU" dirty="0" smtClean="0"/>
              <a:t>, не глаза, а </a:t>
            </a:r>
            <a:r>
              <a:rPr lang="ru-RU" b="1" dirty="0" smtClean="0"/>
              <a:t>глазищи</a:t>
            </a:r>
            <a:r>
              <a:rPr lang="ru-RU" dirty="0" smtClean="0"/>
              <a:t>, не лапы, а </a:t>
            </a:r>
            <a:r>
              <a:rPr lang="ru-RU" b="1" dirty="0" smtClean="0"/>
              <a:t>лапищи</a:t>
            </a:r>
            <a:r>
              <a:rPr lang="ru-RU" dirty="0" smtClean="0"/>
              <a:t>, не зубы, а </a:t>
            </a:r>
            <a:r>
              <a:rPr lang="ru-RU" b="1" dirty="0" err="1" smtClean="0"/>
              <a:t>зубищи</a:t>
            </a:r>
            <a:r>
              <a:rPr lang="ru-RU" dirty="0" smtClean="0"/>
              <a:t>, - я никого не боюсь!</a:t>
            </a:r>
            <a:endParaRPr lang="ru-RU" dirty="0"/>
          </a:p>
        </p:txBody>
      </p:sp>
      <p:pic>
        <p:nvPicPr>
          <p:cNvPr id="1946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25144"/>
            <a:ext cx="3379426" cy="1973841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067944" y="1196752"/>
            <a:ext cx="7200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620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Русский   язык  </vt:lpstr>
      <vt:lpstr>План   урока:</vt:lpstr>
      <vt:lpstr>Оцени себя:</vt:lpstr>
      <vt:lpstr>Слайд 4</vt:lpstr>
      <vt:lpstr>Блиц-опрос</vt:lpstr>
      <vt:lpstr>Слайд 6</vt:lpstr>
      <vt:lpstr>Слайд 7</vt:lpstr>
      <vt:lpstr>Нико   Пиросман «На гумне» 1916 год</vt:lpstr>
      <vt:lpstr>Слайд 9</vt:lpstr>
      <vt:lpstr>Слайд 10</vt:lpstr>
      <vt:lpstr>усища глазища лапища зубища </vt:lpstr>
      <vt:lpstr>Слайд 12</vt:lpstr>
      <vt:lpstr>Слайд 13</vt:lpstr>
      <vt:lpstr>Слайд 14</vt:lpstr>
      <vt:lpstr>Плакат  Летучей  Мыши</vt:lpstr>
      <vt:lpstr>Алгоритм</vt:lpstr>
      <vt:lpstr>Слайд 17</vt:lpstr>
      <vt:lpstr>Сегодня  на  уроке  я: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Серебрякова</dc:creator>
  <cp:lastModifiedBy>Елена Серебрякова</cp:lastModifiedBy>
  <cp:revision>54</cp:revision>
  <dcterms:created xsi:type="dcterms:W3CDTF">2018-02-23T09:21:35Z</dcterms:created>
  <dcterms:modified xsi:type="dcterms:W3CDTF">2018-03-04T09:49:08Z</dcterms:modified>
</cp:coreProperties>
</file>