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математики в 6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65313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Подготовила и провела: учитель математики</a:t>
            </a:r>
          </a:p>
          <a:p>
            <a:pPr algn="r"/>
            <a:r>
              <a:rPr lang="ru-RU" sz="1800" dirty="0" smtClean="0"/>
              <a:t> МБОУ СОШ с. Метели Меркурьева М.В.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8430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Пропорция. 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3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«Пропорция – определенное соотношение частей между собой, соразмерность. В математике – равенство двух отношений»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3717032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Слово «Пропорция» произошло от латинского слова </a:t>
            </a:r>
            <a:r>
              <a:rPr lang="ru-RU" sz="3600" dirty="0" err="1"/>
              <a:t>proportion</a:t>
            </a:r>
            <a:r>
              <a:rPr lang="ru-RU" sz="3600" dirty="0"/>
              <a:t>- соразмерность.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14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a</a:t>
            </a:r>
            <a:r>
              <a:rPr lang="en-US" b="1" i="1" dirty="0">
                <a:solidFill>
                  <a:srgbClr val="C00000"/>
                </a:solidFill>
              </a:rPr>
              <a:t> : b = c : </a:t>
            </a:r>
            <a:r>
              <a:rPr lang="en-US" b="1" i="1" dirty="0">
                <a:solidFill>
                  <a:srgbClr val="0070C0"/>
                </a:solidFill>
              </a:rPr>
              <a:t>d</a:t>
            </a:r>
            <a:r>
              <a:rPr lang="ru-RU" b="1" i="1" dirty="0">
                <a:solidFill>
                  <a:srgbClr val="0070C0"/>
                </a:solidFill>
              </a:rPr>
              <a:t/>
            </a:r>
            <a:br>
              <a:rPr lang="ru-RU" b="1" i="1" dirty="0">
                <a:solidFill>
                  <a:srgbClr val="0070C0"/>
                </a:solidFill>
              </a:rPr>
            </a:b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-Как </a:t>
            </a:r>
            <a:r>
              <a:rPr lang="ru-RU" dirty="0"/>
              <a:t>называют числа a, b, c, d?</a:t>
            </a:r>
          </a:p>
          <a:p>
            <a:pPr marL="0" indent="0">
              <a:buNone/>
            </a:pPr>
            <a:r>
              <a:rPr lang="ru-RU" dirty="0"/>
              <a:t>- Назовите первый и последний члены пропорции? В обычной жизни первого и последнего мы называем крайние, значит ,</a:t>
            </a:r>
          </a:p>
          <a:p>
            <a:pPr marL="0" indent="0">
              <a:buNone/>
            </a:pPr>
            <a:r>
              <a:rPr lang="ru-RU" dirty="0"/>
              <a:t> члены </a:t>
            </a:r>
            <a:r>
              <a:rPr lang="ru-RU" b="1" dirty="0">
                <a:solidFill>
                  <a:srgbClr val="0070C0"/>
                </a:solidFill>
              </a:rPr>
              <a:t>a</a:t>
            </a:r>
            <a:r>
              <a:rPr lang="ru-RU" dirty="0"/>
              <a:t> и </a:t>
            </a:r>
            <a:r>
              <a:rPr lang="ru-RU" b="1" dirty="0">
                <a:solidFill>
                  <a:srgbClr val="0070C0"/>
                </a:solidFill>
              </a:rPr>
              <a:t>d</a:t>
            </a:r>
            <a:r>
              <a:rPr lang="ru-RU" dirty="0"/>
              <a:t> называются..?</a:t>
            </a:r>
          </a:p>
          <a:p>
            <a:pPr marL="0" indent="0">
              <a:buNone/>
            </a:pPr>
            <a:r>
              <a:rPr lang="ru-RU" dirty="0"/>
              <a:t>-Где находятся члены  пропорции </a:t>
            </a:r>
            <a:r>
              <a:rPr lang="ru-RU" b="1" dirty="0">
                <a:solidFill>
                  <a:srgbClr val="C00000"/>
                </a:solidFill>
              </a:rPr>
              <a:t>b</a:t>
            </a:r>
            <a:r>
              <a:rPr lang="ru-RU" dirty="0"/>
              <a:t> и </a:t>
            </a:r>
            <a:r>
              <a:rPr lang="ru-RU" b="1" dirty="0">
                <a:solidFill>
                  <a:srgbClr val="C00000"/>
                </a:solidFill>
              </a:rPr>
              <a:t>c</a:t>
            </a:r>
            <a:r>
              <a:rPr lang="ru-RU" dirty="0"/>
              <a:t>..?</a:t>
            </a:r>
          </a:p>
          <a:p>
            <a:pPr marL="0" indent="0">
              <a:buNone/>
            </a:pPr>
            <a:r>
              <a:rPr lang="ru-RU" dirty="0" smtClean="0"/>
              <a:t>                - </a:t>
            </a:r>
            <a:r>
              <a:rPr lang="ru-RU" dirty="0"/>
              <a:t>Значит </a:t>
            </a:r>
            <a:r>
              <a:rPr lang="ru-RU" b="1" dirty="0">
                <a:solidFill>
                  <a:srgbClr val="C00000"/>
                </a:solidFill>
              </a:rPr>
              <a:t>b</a:t>
            </a:r>
            <a:r>
              <a:rPr lang="ru-RU" dirty="0"/>
              <a:t> и </a:t>
            </a:r>
            <a:r>
              <a:rPr lang="ru-RU" b="1" dirty="0">
                <a:solidFill>
                  <a:srgbClr val="C00000"/>
                </a:solidFill>
              </a:rPr>
              <a:t>c</a:t>
            </a:r>
            <a:r>
              <a:rPr lang="ru-RU" dirty="0"/>
              <a:t> мы будем называть..?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2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При решении заданий, в дальнейшем будем считать, что все члены пропорции отличны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от нуля.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7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№ 766 (а, б).</a:t>
            </a:r>
            <a:endParaRPr lang="ru-RU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31163565"/>
                  </p:ext>
                </p:extLst>
              </p:nvPr>
            </p:nvGraphicFramePr>
            <p:xfrm>
              <a:off x="467544" y="1052736"/>
              <a:ext cx="8280921" cy="404245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760307"/>
                    <a:gridCol w="2760307"/>
                    <a:gridCol w="2760307"/>
                  </a:tblGrid>
                  <a:tr h="96855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Пропорция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0" dirty="0">
                              <a:effectLst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b="0">
                                    <a:effectLst/>
                                    <a:latin typeface="Cambria Math"/>
                                  </a:rPr>
                                  <m:t>5:</m:t>
                                </m:r>
                                <m:r>
                                  <a:rPr lang="ru-RU" sz="1800" b="0" smtClean="0">
                                    <a:effectLst/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ru-RU" sz="1800" b="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ru-RU" sz="1800" b="0" smtClean="0"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ru-RU" sz="1800" b="0">
                                    <a:effectLst/>
                                    <a:latin typeface="Cambria Math"/>
                                  </a:rPr>
                                  <m:t>:1,2</m:t>
                                </m:r>
                              </m:oMath>
                            </m:oMathPara>
                          </a14:m>
                          <a:endParaRPr lang="ru-RU" sz="18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b="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>
                                        <a:effectLst/>
                                        <a:latin typeface="Cambria Math"/>
                                      </a:rPr>
                                      <m:t>0,9</m:t>
                                    </m:r>
                                  </m:num>
                                  <m:den>
                                    <m:r>
                                      <a:rPr lang="ru-RU" sz="1800" b="0">
                                        <a:effectLst/>
                                        <a:latin typeface="Cambria Math"/>
                                      </a:rPr>
                                      <m:t>1/3</m:t>
                                    </m:r>
                                  </m:den>
                                </m:f>
                                <m:r>
                                  <a:rPr lang="ru-RU" sz="1800" b="0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ru-RU" sz="1800" b="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>
                                        <a:effectLst/>
                                        <a:latin typeface="Cambria Math"/>
                                      </a:rPr>
                                      <m:t>45</m:t>
                                    </m:r>
                                  </m:num>
                                  <m:den>
                                    <m:r>
                                      <a:rPr lang="ru-RU" sz="1800" b="0">
                                        <a:effectLst/>
                                        <a:latin typeface="Cambria Math"/>
                                      </a:rPr>
                                      <m:t>16</m:t>
                                    </m:r>
                                    <m:f>
                                      <m:fPr>
                                        <m:ctrlPr>
                                          <a:rPr lang="ru-RU" sz="1800" b="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sz="1800" b="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ru-RU" sz="1800" b="0">
                                            <a:effectLst/>
                                            <a:latin typeface="Cambria Math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den>
                                </m:f>
                              </m:oMath>
                            </m:oMathPara>
                          </a14:m>
                          <a:endParaRPr lang="ru-RU" sz="18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9499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Крайние члены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5; 1,2</a:t>
                          </a:r>
                          <a:endParaRPr lang="ru-RU" sz="1800" b="1" dirty="0">
                            <a:solidFill>
                              <a:srgbClr val="0070C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 smtClean="0">
                              <a:solidFill>
                                <a:srgbClr val="0070C0"/>
                              </a:solidFill>
                              <a:effectLst/>
                            </a:rPr>
                            <a:t>0,9;  </a:t>
                          </a:r>
                          <a14:m>
                            <m:oMath xmlns:m="http://schemas.openxmlformats.org/officeDocument/2006/math">
                              <m:r>
                                <a:rPr lang="ru-RU" sz="1800" b="1" i="1">
                                  <a:solidFill>
                                    <a:srgbClr val="0070C0"/>
                                  </a:solidFill>
                                  <a:effectLst/>
                                  <a:latin typeface="Cambria Math"/>
                                </a:rPr>
                                <m:t>𝟏𝟔</m:t>
                              </m:r>
                              <m:f>
                                <m:fPr>
                                  <m:ctrlPr>
                                    <a:rPr lang="ru-RU" sz="1800" b="1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1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lang="ru-RU" sz="1800" b="1" i="1">
                                      <a:solidFill>
                                        <a:srgbClr val="0070C0"/>
                                      </a:solidFill>
                                      <a:effectLst/>
                                      <a:latin typeface="Cambria Math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endParaRPr lang="ru-RU" sz="1800" b="1" dirty="0">
                            <a:solidFill>
                              <a:srgbClr val="0070C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9499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Средние члены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b="1" dirty="0" smtClean="0">
                              <a:solidFill>
                                <a:srgbClr val="C00000"/>
                              </a:solidFill>
                              <a:effectLst/>
                            </a:rPr>
                            <a:t>3; 2</a:t>
                          </a:r>
                          <a:endParaRPr lang="ru-RU" sz="1800" b="1" dirty="0" smtClean="0">
                            <a:solidFill>
                              <a:srgbClr val="C00000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800" b="1" dirty="0" smtClean="0">
                            <a:solidFill>
                              <a:srgbClr val="C00000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solidFill>
                                <a:srgbClr val="C00000"/>
                              </a:solidFill>
                              <a:effectLst/>
                            </a:rPr>
                            <a:t>1/3; 45</a:t>
                          </a:r>
                          <a:endParaRPr lang="ru-RU" sz="1800" b="1" dirty="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05298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Произведение крайних членов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effectLst/>
                            </a:rPr>
                            <a:t>6</a:t>
                          </a:r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effectLst/>
                            </a:rPr>
                            <a:t>15</a:t>
                          </a:r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5043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Произведение средних членов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>
                              <a:effectLst/>
                            </a:rPr>
                            <a:t>6</a:t>
                          </a:r>
                          <a:endParaRPr lang="ru-RU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effectLst/>
                            </a:rPr>
                            <a:t>15</a:t>
                          </a:r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31163565"/>
                  </p:ext>
                </p:extLst>
              </p:nvPr>
            </p:nvGraphicFramePr>
            <p:xfrm>
              <a:off x="467544" y="1052736"/>
              <a:ext cx="8280921" cy="402390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760307"/>
                    <a:gridCol w="2760307"/>
                    <a:gridCol w="2760307"/>
                  </a:tblGrid>
                  <a:tr h="96855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Пропорция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0442" t="-5660" r="-100442" b="-3301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00000" t="-5660" r="-221" b="-330189"/>
                          </a:stretch>
                        </a:blipFill>
                      </a:tcPr>
                    </a:tc>
                  </a:tr>
                  <a:tr h="69499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Крайние члены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solidFill>
                                <a:srgbClr val="0070C0"/>
                              </a:solidFill>
                              <a:effectLst/>
                            </a:rPr>
                            <a:t>5; 1,2</a:t>
                          </a:r>
                          <a:endParaRPr lang="ru-RU" sz="1800" b="1" dirty="0">
                            <a:solidFill>
                              <a:srgbClr val="0070C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00000" t="-147368" r="-221" b="-360526"/>
                          </a:stretch>
                        </a:blipFill>
                      </a:tcPr>
                    </a:tc>
                  </a:tr>
                  <a:tr h="69499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Средние члены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b="1" dirty="0" smtClean="0">
                              <a:solidFill>
                                <a:srgbClr val="C00000"/>
                              </a:solidFill>
                              <a:effectLst/>
                            </a:rPr>
                            <a:t>3; 2</a:t>
                          </a:r>
                          <a:endParaRPr lang="ru-RU" sz="1800" b="1" dirty="0" smtClean="0">
                            <a:solidFill>
                              <a:srgbClr val="C00000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1800" b="1" dirty="0" smtClean="0">
                            <a:solidFill>
                              <a:srgbClr val="C00000"/>
                            </a:solidFill>
                            <a:effectLst/>
                            <a:latin typeface="+mn-lt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solidFill>
                                <a:srgbClr val="C00000"/>
                              </a:solidFill>
                              <a:effectLst/>
                            </a:rPr>
                            <a:t>1/3; 45</a:t>
                          </a:r>
                          <a:endParaRPr lang="ru-RU" sz="1800" b="1" dirty="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105298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Произведение крайних членов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effectLst/>
                            </a:rPr>
                            <a:t>6</a:t>
                          </a:r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effectLst/>
                            </a:rPr>
                            <a:t>15</a:t>
                          </a:r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1239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Произведение средних членов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>
                              <a:effectLst/>
                            </a:rPr>
                            <a:t>6</a:t>
                          </a:r>
                          <a:endParaRPr lang="ru-RU" sz="1800" b="1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effectLst/>
                            </a:rPr>
                            <a:t>15</a:t>
                          </a:r>
                          <a:endParaRPr lang="ru-RU" sz="1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Прямоугольник 4"/>
          <p:cNvSpPr/>
          <p:nvPr/>
        </p:nvSpPr>
        <p:spPr>
          <a:xfrm>
            <a:off x="1619672" y="5373216"/>
            <a:ext cx="6120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В пропорции произведение крайних членов равно произведению средних членов </a:t>
            </a:r>
          </a:p>
        </p:txBody>
      </p:sp>
    </p:spTree>
    <p:extLst>
      <p:ext uri="{BB962C8B-B14F-4D97-AF65-F5344CB8AC3E}">
        <p14:creationId xmlns:p14="http://schemas.microsoft.com/office/powerpoint/2010/main" val="58853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3600" dirty="0" smtClean="0"/>
              <a:t>Физкультминутка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А и С, Д и В гуляли по тропе,</a:t>
            </a:r>
          </a:p>
          <a:p>
            <a:pPr marL="0" indent="0" algn="ctr">
              <a:buNone/>
            </a:pPr>
            <a:r>
              <a:rPr lang="ru-RU" b="1" dirty="0"/>
              <a:t>Вдруг пришел деленья знак</a:t>
            </a:r>
          </a:p>
          <a:p>
            <a:pPr marL="0" indent="0" algn="ctr">
              <a:buNone/>
            </a:pPr>
            <a:r>
              <a:rPr lang="ru-RU" b="1" dirty="0"/>
              <a:t>И рассорил всех подряд.</a:t>
            </a:r>
          </a:p>
          <a:p>
            <a:pPr marL="0" indent="0" algn="ctr">
              <a:buNone/>
            </a:pPr>
            <a:r>
              <a:rPr lang="ru-RU" b="1" dirty="0"/>
              <a:t>А осталась зла на С,</a:t>
            </a:r>
          </a:p>
          <a:p>
            <a:pPr marL="0" indent="0" algn="ctr">
              <a:buNone/>
            </a:pPr>
            <a:r>
              <a:rPr lang="ru-RU" b="1" dirty="0"/>
              <a:t>Д </a:t>
            </a:r>
            <a:r>
              <a:rPr lang="ru-RU" b="1" dirty="0" err="1"/>
              <a:t>рассорилася</a:t>
            </a:r>
            <a:r>
              <a:rPr lang="ru-RU" b="1" dirty="0"/>
              <a:t> с В.</a:t>
            </a:r>
          </a:p>
          <a:p>
            <a:pPr marL="0" indent="0" algn="ctr">
              <a:buNone/>
            </a:pPr>
            <a:r>
              <a:rPr lang="ru-RU" b="1" dirty="0"/>
              <a:t>Знак равно тут прибежал,</a:t>
            </a:r>
          </a:p>
          <a:p>
            <a:pPr marL="0" indent="0" algn="ctr">
              <a:buNone/>
            </a:pPr>
            <a:r>
              <a:rPr lang="ru-RU" b="1" dirty="0"/>
              <a:t>И друзей он приравнял.</a:t>
            </a:r>
          </a:p>
          <a:p>
            <a:pPr marL="0" indent="0" algn="ctr">
              <a:buNone/>
            </a:pPr>
            <a:r>
              <a:rPr lang="ru-RU" b="1" dirty="0"/>
              <a:t>Получился стих смешной,</a:t>
            </a:r>
          </a:p>
          <a:p>
            <a:pPr marL="0" indent="0" algn="ctr">
              <a:buNone/>
            </a:pPr>
            <a:r>
              <a:rPr lang="ru-RU" b="1" dirty="0"/>
              <a:t>О пропорции простой.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64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№ </a:t>
            </a:r>
            <a:r>
              <a:rPr lang="ru-RU" sz="2800" b="1" dirty="0" smtClean="0"/>
              <a:t>767.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«В верной пропорции произведение крайних членов равно произведению средних членов».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/>
              <a:t>«</a:t>
            </a:r>
            <a:r>
              <a:rPr lang="ru-RU" b="1" dirty="0"/>
              <a:t>Если произведение крайних членов равно произведению средних членов пропорции, то пропорция верна».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0808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№ 768(а, б, г, д).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4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Домашнее задание: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Всем: п.21 </a:t>
            </a:r>
            <a:r>
              <a:rPr lang="ru-RU" dirty="0"/>
              <a:t>стр. 140 вопросы </a:t>
            </a:r>
            <a:r>
              <a:rPr lang="ru-RU" dirty="0" smtClean="0"/>
              <a:t>1-5.</a:t>
            </a:r>
            <a:endParaRPr lang="ru-RU" dirty="0"/>
          </a:p>
          <a:p>
            <a:r>
              <a:rPr lang="ru-RU" dirty="0"/>
              <a:t>1	уровень - с. 142 ,№ 782.</a:t>
            </a:r>
          </a:p>
          <a:p>
            <a:r>
              <a:rPr lang="ru-RU" dirty="0"/>
              <a:t>2	уровень - с.142, № 782, 787 (а).</a:t>
            </a:r>
          </a:p>
          <a:p>
            <a:r>
              <a:rPr lang="ru-RU" dirty="0"/>
              <a:t>3	уровень – с.142, № 782, 787 (</a:t>
            </a:r>
            <a:r>
              <a:rPr lang="ru-RU" dirty="0" smtClean="0"/>
              <a:t>а), подготовить </a:t>
            </a:r>
            <a:r>
              <a:rPr lang="ru-RU" dirty="0"/>
              <a:t>сообщение «Пропорция в окружающем меня мире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78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Рефлексия: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-Я узнал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…</a:t>
            </a: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-Мне удалось …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-Самым интересным для меня было…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38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92696"/>
            <a:ext cx="6400800" cy="494610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Ну-ка проверь, дружок,</a:t>
            </a:r>
            <a:endParaRPr lang="ru-RU" sz="28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Ты готов начать урок?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Все ль на месте,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Все ль в порядке-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Ручка, книжка и тетрадка?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Все ли правильно сидят?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Все ль внимательно глядят?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7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Мой смайлик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602632" cy="4525963"/>
          </a:xfrm>
        </p:spPr>
        <p:txBody>
          <a:bodyPr/>
          <a:lstStyle/>
          <a:p>
            <a:r>
              <a:rPr lang="ru-RU" dirty="0"/>
              <a:t>Желтый смайлик - урок понравился и вы довольны своей </a:t>
            </a:r>
            <a:r>
              <a:rPr lang="ru-RU" dirty="0" smtClean="0"/>
              <a:t>работой.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47864" y="1600200"/>
            <a:ext cx="2376264" cy="4525963"/>
          </a:xfrm>
        </p:spPr>
        <p:txBody>
          <a:bodyPr/>
          <a:lstStyle/>
          <a:p>
            <a:r>
              <a:rPr lang="ru-RU" dirty="0"/>
              <a:t>Красный  смайлик - урок не понравился, я не очень доволен своей работой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347" y="4816820"/>
            <a:ext cx="14258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301208"/>
            <a:ext cx="1126468" cy="1132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841" y="5373216"/>
            <a:ext cx="1216331" cy="1147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33860" y="1415334"/>
            <a:ext cx="25922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Зеленый смайлик- урок понравился, но я не очень доволен своей работой.</a:t>
            </a:r>
          </a:p>
        </p:txBody>
      </p:sp>
    </p:spTree>
    <p:extLst>
      <p:ext uri="{BB962C8B-B14F-4D97-AF65-F5344CB8AC3E}">
        <p14:creationId xmlns:p14="http://schemas.microsoft.com/office/powerpoint/2010/main" val="419569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24944"/>
            <a:ext cx="2755478" cy="3524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ьная выноска 3"/>
          <p:cNvSpPr/>
          <p:nvPr/>
        </p:nvSpPr>
        <p:spPr>
          <a:xfrm>
            <a:off x="3347864" y="332656"/>
            <a:ext cx="5328592" cy="3168352"/>
          </a:xfrm>
          <a:prstGeom prst="wedgeEllipseCallout">
            <a:avLst>
              <a:gd name="adj1" fmla="val -58214"/>
              <a:gd name="adj2" fmla="val 34708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/>
              <a:t>Спасибо за урок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-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Какую тему мы изучали на прошлом уроке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? </a:t>
            </a:r>
            <a:endParaRPr lang="ru-RU" dirty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-Кто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предложит классу вопросы по изученной теме на прошлом уроке?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25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1. Что такое отношение?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2.На какие вопросы отвечает отношение?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3.Как можно записать отношение двух чисел?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latin typeface="Times New Roman"/>
                <a:ea typeface="Calibri"/>
                <a:cs typeface="Times New Roman"/>
              </a:rPr>
              <a:t>4.Чем можно заменить знак деления?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6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Стоимость товара к его цене</a:t>
            </a:r>
            <a:r>
              <a:rPr lang="ru-RU" dirty="0" smtClean="0">
                <a:latin typeface="Times New Roman"/>
                <a:ea typeface="Calibri"/>
              </a:rPr>
              <a:t>?</a:t>
            </a:r>
          </a:p>
          <a:p>
            <a:pPr marL="0" indent="0">
              <a:buNone/>
            </a:pPr>
            <a:r>
              <a:rPr lang="ru-RU" dirty="0">
                <a:latin typeface="Times New Roman"/>
              </a:rPr>
              <a:t> </a:t>
            </a:r>
            <a:r>
              <a:rPr lang="ru-RU" dirty="0" smtClean="0">
                <a:latin typeface="Times New Roman"/>
              </a:rPr>
              <a:t> - Количество товара</a:t>
            </a:r>
          </a:p>
          <a:p>
            <a:endParaRPr lang="ru-RU" dirty="0">
              <a:latin typeface="Times New Roman"/>
            </a:endParaRPr>
          </a:p>
          <a:p>
            <a:r>
              <a:rPr lang="ru-RU" dirty="0"/>
              <a:t>Пройденный путь к скорости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- Время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78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5194920" cy="514543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)Сколько </a:t>
            </a:r>
            <a:r>
              <a:rPr lang="ru-RU" dirty="0"/>
              <a:t>килограммов винограда купила мама, если она отдала 250 рублей, если цена винограда 125 рублей?</a:t>
            </a:r>
          </a:p>
          <a:p>
            <a:pPr marL="0" indent="0">
              <a:buNone/>
            </a:pPr>
            <a:r>
              <a:rPr lang="ru-RU" dirty="0"/>
              <a:t>б)Папа купил яблоки по цене 60 рублей, и заплатил за покупку 120 рублей. Сколько килограммов яблок купил папа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в)Найдите </a:t>
            </a:r>
            <a:r>
              <a:rPr lang="ru-RU" dirty="0"/>
              <a:t>время, за которое катер прошел 48 км со скоростью 12 км/ч.</a:t>
            </a:r>
          </a:p>
          <a:p>
            <a:pPr marL="0" indent="0">
              <a:buNone/>
            </a:pPr>
            <a:r>
              <a:rPr lang="ru-RU" dirty="0" smtClean="0"/>
              <a:t>г)За </a:t>
            </a:r>
            <a:r>
              <a:rPr lang="ru-RU" dirty="0"/>
              <a:t>какое время проехал велосипедист 20 км со скоростью 5 км/ч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68144" y="1052736"/>
            <a:ext cx="2818656" cy="50734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250:125=2 кг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120: 60=2 кг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48:12=4 часа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20:5= 4 часа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47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250:125  и  120:60</a:t>
            </a:r>
          </a:p>
          <a:p>
            <a:pPr marL="0" indent="0" algn="ctr">
              <a:buNone/>
            </a:pPr>
            <a:r>
              <a:rPr lang="ru-RU" sz="3600" dirty="0" smtClean="0"/>
              <a:t>48:12  и  20:5</a:t>
            </a:r>
          </a:p>
          <a:p>
            <a:pPr marL="0" indent="0" algn="ctr">
              <a:buNone/>
            </a:pPr>
            <a:endParaRPr lang="ru-RU" sz="3600" dirty="0"/>
          </a:p>
          <a:p>
            <a:pPr marL="0" indent="0" algn="ctr">
              <a:buNone/>
            </a:pPr>
            <a:r>
              <a:rPr lang="ru-RU" sz="3600" dirty="0"/>
              <a:t>250:125  </a:t>
            </a:r>
            <a:r>
              <a:rPr lang="ru-RU" sz="3600" b="1" dirty="0" smtClean="0">
                <a:solidFill>
                  <a:srgbClr val="C00000"/>
                </a:solidFill>
              </a:rPr>
              <a:t>=</a:t>
            </a:r>
            <a:r>
              <a:rPr lang="ru-RU" sz="3600" dirty="0" smtClean="0"/>
              <a:t>  </a:t>
            </a:r>
            <a:r>
              <a:rPr lang="ru-RU" sz="3600" dirty="0"/>
              <a:t>120:60</a:t>
            </a:r>
          </a:p>
          <a:p>
            <a:pPr marL="0" indent="0" algn="ctr">
              <a:buNone/>
            </a:pPr>
            <a:r>
              <a:rPr lang="ru-RU" sz="3600" dirty="0"/>
              <a:t>48:12  </a:t>
            </a:r>
            <a:r>
              <a:rPr lang="ru-RU" sz="3600" b="1" dirty="0" smtClean="0">
                <a:solidFill>
                  <a:srgbClr val="C00000"/>
                </a:solidFill>
              </a:rPr>
              <a:t>=</a:t>
            </a:r>
            <a:r>
              <a:rPr lang="ru-RU" sz="3600" dirty="0" smtClean="0"/>
              <a:t>  </a:t>
            </a:r>
            <a:r>
              <a:rPr lang="ru-RU" sz="3600" dirty="0"/>
              <a:t>20:5</a:t>
            </a:r>
          </a:p>
          <a:p>
            <a:pPr marL="0" indent="0" algn="ctr">
              <a:buNone/>
            </a:pP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20272" y="1600200"/>
            <a:ext cx="1666528" cy="45259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86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Можно ли найти отношение таких величин как: 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а</a:t>
            </a:r>
            <a:r>
              <a:rPr lang="ru-RU" b="1" dirty="0"/>
              <a:t>) 2 м и 4 кг, </a:t>
            </a:r>
            <a:endParaRPr lang="ru-RU" b="1" dirty="0" smtClean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б</a:t>
            </a:r>
            <a:r>
              <a:rPr lang="ru-RU" b="1" dirty="0"/>
              <a:t>) 5 ч и 2 ч</a:t>
            </a:r>
            <a:r>
              <a:rPr lang="ru-RU" b="1" dirty="0" smtClean="0"/>
              <a:t>,</a:t>
            </a:r>
          </a:p>
          <a:p>
            <a:pPr marL="0" indent="0" algn="ctr">
              <a:buNone/>
            </a:pPr>
            <a:r>
              <a:rPr lang="ru-RU" b="1" dirty="0" smtClean="0"/>
              <a:t> </a:t>
            </a:r>
          </a:p>
          <a:p>
            <a:pPr marL="0" indent="0" algn="ctr">
              <a:buNone/>
            </a:pPr>
            <a:r>
              <a:rPr lang="ru-RU" b="1" dirty="0" smtClean="0"/>
              <a:t>в</a:t>
            </a:r>
            <a:r>
              <a:rPr lang="ru-RU" b="1" dirty="0"/>
              <a:t>) 3 кг и 3 ц?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27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976438"/>
            <a:ext cx="77438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46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566</Words>
  <Application>Microsoft Office PowerPoint</Application>
  <PresentationFormat>Экран (4:3)</PresentationFormat>
  <Paragraphs>111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Урок математики в 6 классе</vt:lpstr>
      <vt:lpstr>Презентация PowerPoint</vt:lpstr>
      <vt:lpstr>Презентация PowerPoint</vt:lpstr>
      <vt:lpstr>Вопросы</vt:lpstr>
      <vt:lpstr>Презентация PowerPoint</vt:lpstr>
      <vt:lpstr>Задачи</vt:lpstr>
      <vt:lpstr>Презентация PowerPoint</vt:lpstr>
      <vt:lpstr>Можно ли найти отношение таких величин как:   </vt:lpstr>
      <vt:lpstr>Презентация PowerPoint</vt:lpstr>
      <vt:lpstr>Презентация PowerPoint</vt:lpstr>
      <vt:lpstr>Презентация PowerPoint</vt:lpstr>
      <vt:lpstr>a : b = c : d </vt:lpstr>
      <vt:lpstr>Презентация PowerPoint</vt:lpstr>
      <vt:lpstr>№ 766 (а, б).</vt:lpstr>
      <vt:lpstr> Физкультминутка</vt:lpstr>
      <vt:lpstr>№ 767.</vt:lpstr>
      <vt:lpstr>№ 768(а, б, г, д). </vt:lpstr>
      <vt:lpstr>Домашнее задание:</vt:lpstr>
      <vt:lpstr>Рефлексия:</vt:lpstr>
      <vt:lpstr>Мой смайлик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6 классе</dc:title>
  <dc:creator>Администратор</dc:creator>
  <cp:lastModifiedBy>Дмитрий Каленюк</cp:lastModifiedBy>
  <cp:revision>11</cp:revision>
  <dcterms:created xsi:type="dcterms:W3CDTF">2022-12-14T17:23:03Z</dcterms:created>
  <dcterms:modified xsi:type="dcterms:W3CDTF">2022-12-18T17:52:20Z</dcterms:modified>
</cp:coreProperties>
</file>